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3"/>
  </p:notesMasterIdLst>
  <p:handoutMasterIdLst>
    <p:handoutMasterId r:id="rId34"/>
  </p:handoutMasterIdLst>
  <p:sldIdLst>
    <p:sldId id="314" r:id="rId2"/>
    <p:sldId id="271" r:id="rId3"/>
    <p:sldId id="268" r:id="rId4"/>
    <p:sldId id="308" r:id="rId5"/>
    <p:sldId id="286" r:id="rId6"/>
    <p:sldId id="269" r:id="rId7"/>
    <p:sldId id="289" r:id="rId8"/>
    <p:sldId id="290" r:id="rId9"/>
    <p:sldId id="313" r:id="rId10"/>
    <p:sldId id="311" r:id="rId11"/>
    <p:sldId id="312" r:id="rId12"/>
    <p:sldId id="273" r:id="rId13"/>
    <p:sldId id="263" r:id="rId14"/>
    <p:sldId id="275" r:id="rId15"/>
    <p:sldId id="264" r:id="rId16"/>
    <p:sldId id="276" r:id="rId17"/>
    <p:sldId id="265" r:id="rId18"/>
    <p:sldId id="277" r:id="rId19"/>
    <p:sldId id="266" r:id="rId20"/>
    <p:sldId id="278" r:id="rId21"/>
    <p:sldId id="256" r:id="rId22"/>
    <p:sldId id="279" r:id="rId23"/>
    <p:sldId id="257" r:id="rId24"/>
    <p:sldId id="280" r:id="rId25"/>
    <p:sldId id="258" r:id="rId26"/>
    <p:sldId id="281" r:id="rId27"/>
    <p:sldId id="259" r:id="rId28"/>
    <p:sldId id="282" r:id="rId29"/>
    <p:sldId id="260" r:id="rId30"/>
    <p:sldId id="283" r:id="rId31"/>
    <p:sldId id="261" r:id="rId32"/>
  </p:sldIdLst>
  <p:sldSz cx="12192000" cy="6858000"/>
  <p:notesSz cx="6858000" cy="9945688"/>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y Lisbeth Vaagsnes" initials="MLV" lastIdx="1" clrIdx="0">
    <p:extLst>
      <p:ext uri="{19B8F6BF-5375-455C-9EA6-DF929625EA0E}">
        <p15:presenceInfo xmlns:p15="http://schemas.microsoft.com/office/powerpoint/2012/main" userId="9cd3d744388848f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66"/>
    <a:srgbClr val="FFCC99"/>
    <a:srgbClr val="FFCC00"/>
    <a:srgbClr val="FFCCFF"/>
    <a:srgbClr val="FF3399"/>
    <a:srgbClr val="CCFFFF"/>
    <a:srgbClr val="C9A4E4"/>
    <a:srgbClr val="009999"/>
    <a:srgbClr val="FFFF99"/>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Ingen stil, ingen rutenett">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emastil 1 - utheving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emastil 1 - utheving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940675A-B579-460E-94D1-54222C63F5DA}" styleName="Ingen stil, tabellrutenett">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Lys stil 2 - utheving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52" autoAdjust="0"/>
    <p:restoredTop sz="94660"/>
  </p:normalViewPr>
  <p:slideViewPr>
    <p:cSldViewPr snapToGrid="0">
      <p:cViewPr varScale="1">
        <p:scale>
          <a:sx n="65" d="100"/>
          <a:sy n="65" d="100"/>
        </p:scale>
        <p:origin x="652" y="2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2" y="4"/>
            <a:ext cx="2971800" cy="498943"/>
          </a:xfrm>
          <a:prstGeom prst="rect">
            <a:avLst/>
          </a:prstGeom>
        </p:spPr>
        <p:txBody>
          <a:bodyPr vert="horz" lIns="93768" tIns="46884" rIns="93768" bIns="46884" rtlCol="0"/>
          <a:lstStyle>
            <a:lvl1pPr algn="l">
              <a:defRPr sz="1200"/>
            </a:lvl1pPr>
          </a:lstStyle>
          <a:p>
            <a:endParaRPr lang="nb-NO"/>
          </a:p>
        </p:txBody>
      </p:sp>
      <p:sp>
        <p:nvSpPr>
          <p:cNvPr id="3" name="Plassholder for dato 2"/>
          <p:cNvSpPr>
            <a:spLocks noGrp="1"/>
          </p:cNvSpPr>
          <p:nvPr>
            <p:ph type="dt" sz="quarter" idx="1"/>
          </p:nvPr>
        </p:nvSpPr>
        <p:spPr>
          <a:xfrm>
            <a:off x="3884613" y="4"/>
            <a:ext cx="2971800" cy="498943"/>
          </a:xfrm>
          <a:prstGeom prst="rect">
            <a:avLst/>
          </a:prstGeom>
        </p:spPr>
        <p:txBody>
          <a:bodyPr vert="horz" lIns="93768" tIns="46884" rIns="93768" bIns="46884" rtlCol="0"/>
          <a:lstStyle>
            <a:lvl1pPr algn="r">
              <a:defRPr sz="1200"/>
            </a:lvl1pPr>
          </a:lstStyle>
          <a:p>
            <a:fld id="{17FABD45-0801-4CB7-8F83-8AE5EB3EA44B}" type="datetimeFigureOut">
              <a:rPr lang="nb-NO" smtClean="0"/>
              <a:t>01.08.2025</a:t>
            </a:fld>
            <a:endParaRPr lang="nb-NO"/>
          </a:p>
        </p:txBody>
      </p:sp>
      <p:sp>
        <p:nvSpPr>
          <p:cNvPr id="4" name="Plassholder for bunntekst 3"/>
          <p:cNvSpPr>
            <a:spLocks noGrp="1"/>
          </p:cNvSpPr>
          <p:nvPr>
            <p:ph type="ftr" sz="quarter" idx="2"/>
          </p:nvPr>
        </p:nvSpPr>
        <p:spPr>
          <a:xfrm>
            <a:off x="2" y="9446749"/>
            <a:ext cx="2971800" cy="498942"/>
          </a:xfrm>
          <a:prstGeom prst="rect">
            <a:avLst/>
          </a:prstGeom>
        </p:spPr>
        <p:txBody>
          <a:bodyPr vert="horz" lIns="93768" tIns="46884" rIns="93768" bIns="46884" rtlCol="0" anchor="b"/>
          <a:lstStyle>
            <a:lvl1pPr algn="l">
              <a:defRPr sz="1200"/>
            </a:lvl1pPr>
          </a:lstStyle>
          <a:p>
            <a:endParaRPr lang="nb-NO"/>
          </a:p>
        </p:txBody>
      </p:sp>
      <p:sp>
        <p:nvSpPr>
          <p:cNvPr id="5" name="Plassholder for lysbildenummer 4"/>
          <p:cNvSpPr>
            <a:spLocks noGrp="1"/>
          </p:cNvSpPr>
          <p:nvPr>
            <p:ph type="sldNum" sz="quarter" idx="3"/>
          </p:nvPr>
        </p:nvSpPr>
        <p:spPr>
          <a:xfrm>
            <a:off x="3884613" y="9446749"/>
            <a:ext cx="2971800" cy="498942"/>
          </a:xfrm>
          <a:prstGeom prst="rect">
            <a:avLst/>
          </a:prstGeom>
        </p:spPr>
        <p:txBody>
          <a:bodyPr vert="horz" lIns="93768" tIns="46884" rIns="93768" bIns="46884" rtlCol="0" anchor="b"/>
          <a:lstStyle>
            <a:lvl1pPr algn="r">
              <a:defRPr sz="1200"/>
            </a:lvl1pPr>
          </a:lstStyle>
          <a:p>
            <a:fld id="{1F736461-A8B5-463E-9C97-A24B5FEE63A2}" type="slidenum">
              <a:rPr lang="nb-NO" smtClean="0"/>
              <a:t>‹#›</a:t>
            </a:fld>
            <a:endParaRPr lang="nb-NO"/>
          </a:p>
        </p:txBody>
      </p:sp>
    </p:spTree>
    <p:extLst>
      <p:ext uri="{BB962C8B-B14F-4D97-AF65-F5344CB8AC3E}">
        <p14:creationId xmlns:p14="http://schemas.microsoft.com/office/powerpoint/2010/main" val="121446967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2" y="4"/>
            <a:ext cx="2971800" cy="498943"/>
          </a:xfrm>
          <a:prstGeom prst="rect">
            <a:avLst/>
          </a:prstGeom>
        </p:spPr>
        <p:txBody>
          <a:bodyPr vert="horz" lIns="93768" tIns="46884" rIns="93768" bIns="46884" rtlCol="0"/>
          <a:lstStyle>
            <a:lvl1pPr algn="l">
              <a:defRPr sz="1200"/>
            </a:lvl1pPr>
          </a:lstStyle>
          <a:p>
            <a:endParaRPr lang="nb-NO"/>
          </a:p>
        </p:txBody>
      </p:sp>
      <p:sp>
        <p:nvSpPr>
          <p:cNvPr id="3" name="Plassholder for dato 2"/>
          <p:cNvSpPr>
            <a:spLocks noGrp="1"/>
          </p:cNvSpPr>
          <p:nvPr>
            <p:ph type="dt" idx="1"/>
          </p:nvPr>
        </p:nvSpPr>
        <p:spPr>
          <a:xfrm>
            <a:off x="3884613" y="4"/>
            <a:ext cx="2971800" cy="498943"/>
          </a:xfrm>
          <a:prstGeom prst="rect">
            <a:avLst/>
          </a:prstGeom>
        </p:spPr>
        <p:txBody>
          <a:bodyPr vert="horz" lIns="93768" tIns="46884" rIns="93768" bIns="46884" rtlCol="0"/>
          <a:lstStyle>
            <a:lvl1pPr algn="r">
              <a:defRPr sz="1200"/>
            </a:lvl1pPr>
          </a:lstStyle>
          <a:p>
            <a:fld id="{8E4FA8AC-EDDC-4890-8633-051820BECAA8}" type="datetimeFigureOut">
              <a:rPr lang="nb-NO" smtClean="0"/>
              <a:t>01.08.2025</a:t>
            </a:fld>
            <a:endParaRPr lang="nb-NO"/>
          </a:p>
        </p:txBody>
      </p:sp>
      <p:sp>
        <p:nvSpPr>
          <p:cNvPr id="4" name="Plassholder for lysbilde 3"/>
          <p:cNvSpPr>
            <a:spLocks noGrp="1" noRot="1" noChangeAspect="1"/>
          </p:cNvSpPr>
          <p:nvPr>
            <p:ph type="sldImg" idx="2"/>
          </p:nvPr>
        </p:nvSpPr>
        <p:spPr>
          <a:xfrm>
            <a:off x="444500" y="1243013"/>
            <a:ext cx="5969000" cy="3357562"/>
          </a:xfrm>
          <a:prstGeom prst="rect">
            <a:avLst/>
          </a:prstGeom>
          <a:noFill/>
          <a:ln w="12700">
            <a:solidFill>
              <a:prstClr val="black"/>
            </a:solidFill>
          </a:ln>
        </p:spPr>
        <p:txBody>
          <a:bodyPr vert="horz" lIns="93768" tIns="46884" rIns="93768" bIns="46884" rtlCol="0" anchor="ctr"/>
          <a:lstStyle/>
          <a:p>
            <a:endParaRPr lang="nb-NO"/>
          </a:p>
        </p:txBody>
      </p:sp>
      <p:sp>
        <p:nvSpPr>
          <p:cNvPr id="5" name="Plassholder for notater 4"/>
          <p:cNvSpPr>
            <a:spLocks noGrp="1"/>
          </p:cNvSpPr>
          <p:nvPr>
            <p:ph type="body" sz="quarter" idx="3"/>
          </p:nvPr>
        </p:nvSpPr>
        <p:spPr>
          <a:xfrm>
            <a:off x="685800" y="4787196"/>
            <a:ext cx="5486400" cy="3915285"/>
          </a:xfrm>
          <a:prstGeom prst="rect">
            <a:avLst/>
          </a:prstGeom>
        </p:spPr>
        <p:txBody>
          <a:bodyPr vert="horz" lIns="93768" tIns="46884" rIns="93768" bIns="46884"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2" y="9446749"/>
            <a:ext cx="2971800" cy="498942"/>
          </a:xfrm>
          <a:prstGeom prst="rect">
            <a:avLst/>
          </a:prstGeom>
        </p:spPr>
        <p:txBody>
          <a:bodyPr vert="horz" lIns="93768" tIns="46884" rIns="93768" bIns="46884"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9446749"/>
            <a:ext cx="2971800" cy="498942"/>
          </a:xfrm>
          <a:prstGeom prst="rect">
            <a:avLst/>
          </a:prstGeom>
        </p:spPr>
        <p:txBody>
          <a:bodyPr vert="horz" lIns="93768" tIns="46884" rIns="93768" bIns="46884" rtlCol="0" anchor="b"/>
          <a:lstStyle>
            <a:lvl1pPr algn="r">
              <a:defRPr sz="1200"/>
            </a:lvl1pPr>
          </a:lstStyle>
          <a:p>
            <a:fld id="{266C57C2-216C-446F-8ABD-4BBEEE441298}" type="slidenum">
              <a:rPr lang="nb-NO" smtClean="0"/>
              <a:t>‹#›</a:t>
            </a:fld>
            <a:endParaRPr lang="nb-NO"/>
          </a:p>
        </p:txBody>
      </p:sp>
    </p:spTree>
    <p:extLst>
      <p:ext uri="{BB962C8B-B14F-4D97-AF65-F5344CB8AC3E}">
        <p14:creationId xmlns:p14="http://schemas.microsoft.com/office/powerpoint/2010/main" val="51685660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4" name="Plassholder for dato 3"/>
          <p:cNvSpPr>
            <a:spLocks noGrp="1"/>
          </p:cNvSpPr>
          <p:nvPr>
            <p:ph type="dt" sz="half" idx="10"/>
          </p:nvPr>
        </p:nvSpPr>
        <p:spPr/>
        <p:txBody>
          <a:bodyPr/>
          <a:lstStyle/>
          <a:p>
            <a:fld id="{0D1D0BA5-5E5E-493A-B9CE-E97973C11F7D}" type="datetime1">
              <a:rPr lang="nb-NO" smtClean="0"/>
              <a:t>01.08.2025</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35AB294C-EB86-4105-B331-39A7459C7996}" type="slidenum">
              <a:rPr lang="nb-NO" smtClean="0"/>
              <a:t>‹#›</a:t>
            </a:fld>
            <a:endParaRPr lang="nb-NO"/>
          </a:p>
        </p:txBody>
      </p:sp>
    </p:spTree>
    <p:extLst>
      <p:ext uri="{BB962C8B-B14F-4D97-AF65-F5344CB8AC3E}">
        <p14:creationId xmlns:p14="http://schemas.microsoft.com/office/powerpoint/2010/main" val="29031584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loddrett tekst 2"/>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01BC9FB8-BD79-4204-9AB8-A12FC0AFD83B}" type="datetime1">
              <a:rPr lang="nb-NO" smtClean="0"/>
              <a:t>01.08.2025</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35AB294C-EB86-4105-B331-39A7459C7996}" type="slidenum">
              <a:rPr lang="nb-NO" smtClean="0"/>
              <a:t>‹#›</a:t>
            </a:fld>
            <a:endParaRPr lang="nb-NO"/>
          </a:p>
        </p:txBody>
      </p:sp>
    </p:spTree>
    <p:extLst>
      <p:ext uri="{BB962C8B-B14F-4D97-AF65-F5344CB8AC3E}">
        <p14:creationId xmlns:p14="http://schemas.microsoft.com/office/powerpoint/2010/main" val="27354081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8724900" y="365125"/>
            <a:ext cx="2628900" cy="5811838"/>
          </a:xfrm>
        </p:spPr>
        <p:txBody>
          <a:bodyPr vert="eaVert"/>
          <a:lstStyle/>
          <a:p>
            <a:r>
              <a:rPr lang="nb-NO"/>
              <a:t>Klikk for å redigere tittelstil</a:t>
            </a:r>
          </a:p>
        </p:txBody>
      </p:sp>
      <p:sp>
        <p:nvSpPr>
          <p:cNvPr id="3" name="Plassholder for loddrett tekst 2"/>
          <p:cNvSpPr>
            <a:spLocks noGrp="1"/>
          </p:cNvSpPr>
          <p:nvPr>
            <p:ph type="body" orient="vert" idx="1"/>
          </p:nvPr>
        </p:nvSpPr>
        <p:spPr>
          <a:xfrm>
            <a:off x="838200" y="365125"/>
            <a:ext cx="7734300" cy="5811838"/>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B8324073-B6EC-4759-857B-232C0BB4D915}" type="datetime1">
              <a:rPr lang="nb-NO" smtClean="0"/>
              <a:t>01.08.2025</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35AB294C-EB86-4105-B331-39A7459C7996}" type="slidenum">
              <a:rPr lang="nb-NO" smtClean="0"/>
              <a:t>‹#›</a:t>
            </a:fld>
            <a:endParaRPr lang="nb-NO"/>
          </a:p>
        </p:txBody>
      </p:sp>
    </p:spTree>
    <p:extLst>
      <p:ext uri="{BB962C8B-B14F-4D97-AF65-F5344CB8AC3E}">
        <p14:creationId xmlns:p14="http://schemas.microsoft.com/office/powerpoint/2010/main" val="32610195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5F31FFCF-ACA0-47D5-A140-7B8866B12EEC}" type="datetime1">
              <a:rPr lang="nb-NO" smtClean="0"/>
              <a:t>01.08.2025</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35AB294C-EB86-4105-B331-39A7459C7996}" type="slidenum">
              <a:rPr lang="nb-NO" smtClean="0"/>
              <a:t>‹#›</a:t>
            </a:fld>
            <a:endParaRPr lang="nb-NO"/>
          </a:p>
        </p:txBody>
      </p:sp>
    </p:spTree>
    <p:extLst>
      <p:ext uri="{BB962C8B-B14F-4D97-AF65-F5344CB8AC3E}">
        <p14:creationId xmlns:p14="http://schemas.microsoft.com/office/powerpoint/2010/main" val="38391720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831850" y="1709738"/>
            <a:ext cx="10515600" cy="2852737"/>
          </a:xfrm>
        </p:spPr>
        <p:txBody>
          <a:bodyPr anchor="b"/>
          <a:lstStyle>
            <a:lvl1pPr>
              <a:defRPr sz="6000"/>
            </a:lvl1pPr>
          </a:lstStyle>
          <a:p>
            <a:r>
              <a:rPr lang="nb-NO"/>
              <a:t>Klikk for å redigere tittelstil</a:t>
            </a:r>
          </a:p>
        </p:txBody>
      </p:sp>
      <p:sp>
        <p:nvSpPr>
          <p:cNvPr id="3" name="Plassholder f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4" name="Plassholder for dato 3"/>
          <p:cNvSpPr>
            <a:spLocks noGrp="1"/>
          </p:cNvSpPr>
          <p:nvPr>
            <p:ph type="dt" sz="half" idx="10"/>
          </p:nvPr>
        </p:nvSpPr>
        <p:spPr/>
        <p:txBody>
          <a:bodyPr/>
          <a:lstStyle/>
          <a:p>
            <a:fld id="{68521E9C-555A-4733-94D3-1B533C7F34D3}" type="datetime1">
              <a:rPr lang="nb-NO" smtClean="0"/>
              <a:t>01.08.2025</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35AB294C-EB86-4105-B331-39A7459C7996}" type="slidenum">
              <a:rPr lang="nb-NO" smtClean="0"/>
              <a:t>‹#›</a:t>
            </a:fld>
            <a:endParaRPr lang="nb-NO"/>
          </a:p>
        </p:txBody>
      </p:sp>
    </p:spTree>
    <p:extLst>
      <p:ext uri="{BB962C8B-B14F-4D97-AF65-F5344CB8AC3E}">
        <p14:creationId xmlns:p14="http://schemas.microsoft.com/office/powerpoint/2010/main" val="35631332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sz="half" idx="1"/>
          </p:nvPr>
        </p:nvSpPr>
        <p:spPr>
          <a:xfrm>
            <a:off x="838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6172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p:cNvSpPr>
            <a:spLocks noGrp="1"/>
          </p:cNvSpPr>
          <p:nvPr>
            <p:ph type="dt" sz="half" idx="10"/>
          </p:nvPr>
        </p:nvSpPr>
        <p:spPr/>
        <p:txBody>
          <a:bodyPr/>
          <a:lstStyle/>
          <a:p>
            <a:fld id="{EB3154C2-24E5-45C4-A479-8CC73BE24216}" type="datetime1">
              <a:rPr lang="nb-NO" smtClean="0"/>
              <a:t>01.08.2025</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35AB294C-EB86-4105-B331-39A7459C7996}" type="slidenum">
              <a:rPr lang="nb-NO" smtClean="0"/>
              <a:t>‹#›</a:t>
            </a:fld>
            <a:endParaRPr lang="nb-NO"/>
          </a:p>
        </p:txBody>
      </p:sp>
    </p:spTree>
    <p:extLst>
      <p:ext uri="{BB962C8B-B14F-4D97-AF65-F5344CB8AC3E}">
        <p14:creationId xmlns:p14="http://schemas.microsoft.com/office/powerpoint/2010/main" val="30254948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839788" y="365125"/>
            <a:ext cx="10515600" cy="1325563"/>
          </a:xfrm>
        </p:spPr>
        <p:txBody>
          <a:bodyPr/>
          <a:lstStyle/>
          <a:p>
            <a:r>
              <a:rPr lang="nb-NO"/>
              <a:t>Klikk for å redigere tittelstil</a:t>
            </a:r>
          </a:p>
        </p:txBody>
      </p:sp>
      <p:sp>
        <p:nvSpPr>
          <p:cNvPr id="3" name="Plassholder f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p:cNvSpPr>
            <a:spLocks noGrp="1"/>
          </p:cNvSpPr>
          <p:nvPr>
            <p:ph sz="half" idx="2"/>
          </p:nvPr>
        </p:nvSpPr>
        <p:spPr>
          <a:xfrm>
            <a:off x="839788" y="2505075"/>
            <a:ext cx="5157787"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p:cNvSpPr>
            <a:spLocks noGrp="1"/>
          </p:cNvSpPr>
          <p:nvPr>
            <p:ph sz="quarter" idx="4"/>
          </p:nvPr>
        </p:nvSpPr>
        <p:spPr>
          <a:xfrm>
            <a:off x="6172200" y="2505075"/>
            <a:ext cx="5183188"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p:cNvSpPr>
            <a:spLocks noGrp="1"/>
          </p:cNvSpPr>
          <p:nvPr>
            <p:ph type="dt" sz="half" idx="10"/>
          </p:nvPr>
        </p:nvSpPr>
        <p:spPr/>
        <p:txBody>
          <a:bodyPr/>
          <a:lstStyle/>
          <a:p>
            <a:fld id="{9E477808-34C6-4505-AC2C-22B47DA06270}" type="datetime1">
              <a:rPr lang="nb-NO" smtClean="0"/>
              <a:t>01.08.2025</a:t>
            </a:fld>
            <a:endParaRPr lang="nb-NO"/>
          </a:p>
        </p:txBody>
      </p:sp>
      <p:sp>
        <p:nvSpPr>
          <p:cNvPr id="8" name="Plassholder for bunntekst 7"/>
          <p:cNvSpPr>
            <a:spLocks noGrp="1"/>
          </p:cNvSpPr>
          <p:nvPr>
            <p:ph type="ftr" sz="quarter" idx="11"/>
          </p:nvPr>
        </p:nvSpPr>
        <p:spPr/>
        <p:txBody>
          <a:bodyPr/>
          <a:lstStyle/>
          <a:p>
            <a:endParaRPr lang="nb-NO"/>
          </a:p>
        </p:txBody>
      </p:sp>
      <p:sp>
        <p:nvSpPr>
          <p:cNvPr id="9" name="Plassholder for lysbildenummer 8"/>
          <p:cNvSpPr>
            <a:spLocks noGrp="1"/>
          </p:cNvSpPr>
          <p:nvPr>
            <p:ph type="sldNum" sz="quarter" idx="12"/>
          </p:nvPr>
        </p:nvSpPr>
        <p:spPr/>
        <p:txBody>
          <a:bodyPr/>
          <a:lstStyle/>
          <a:p>
            <a:fld id="{35AB294C-EB86-4105-B331-39A7459C7996}" type="slidenum">
              <a:rPr lang="nb-NO" smtClean="0"/>
              <a:t>‹#›</a:t>
            </a:fld>
            <a:endParaRPr lang="nb-NO"/>
          </a:p>
        </p:txBody>
      </p:sp>
    </p:spTree>
    <p:extLst>
      <p:ext uri="{BB962C8B-B14F-4D97-AF65-F5344CB8AC3E}">
        <p14:creationId xmlns:p14="http://schemas.microsoft.com/office/powerpoint/2010/main" val="8486894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dato 2"/>
          <p:cNvSpPr>
            <a:spLocks noGrp="1"/>
          </p:cNvSpPr>
          <p:nvPr>
            <p:ph type="dt" sz="half" idx="10"/>
          </p:nvPr>
        </p:nvSpPr>
        <p:spPr/>
        <p:txBody>
          <a:bodyPr/>
          <a:lstStyle/>
          <a:p>
            <a:fld id="{AF3AA352-AACB-4F06-AE15-B49B07558B7D}" type="datetime1">
              <a:rPr lang="nb-NO" smtClean="0"/>
              <a:t>01.08.2025</a:t>
            </a:fld>
            <a:endParaRPr lang="nb-NO"/>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35AB294C-EB86-4105-B331-39A7459C7996}" type="slidenum">
              <a:rPr lang="nb-NO" smtClean="0"/>
              <a:t>‹#›</a:t>
            </a:fld>
            <a:endParaRPr lang="nb-NO"/>
          </a:p>
        </p:txBody>
      </p:sp>
    </p:spTree>
    <p:extLst>
      <p:ext uri="{BB962C8B-B14F-4D97-AF65-F5344CB8AC3E}">
        <p14:creationId xmlns:p14="http://schemas.microsoft.com/office/powerpoint/2010/main" val="33752551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4952C314-0CFF-4CDF-81E8-4C883CE23227}" type="datetime1">
              <a:rPr lang="nb-NO" smtClean="0"/>
              <a:t>01.08.2025</a:t>
            </a:fld>
            <a:endParaRPr lang="nb-NO"/>
          </a:p>
        </p:txBody>
      </p:sp>
      <p:sp>
        <p:nvSpPr>
          <p:cNvPr id="3" name="Plassholder for bunntekst 2"/>
          <p:cNvSpPr>
            <a:spLocks noGrp="1"/>
          </p:cNvSpPr>
          <p:nvPr>
            <p:ph type="ftr" sz="quarter" idx="11"/>
          </p:nvPr>
        </p:nvSpPr>
        <p:spPr/>
        <p:txBody>
          <a:bodyPr/>
          <a:lstStyle/>
          <a:p>
            <a:endParaRPr lang="nb-NO"/>
          </a:p>
        </p:txBody>
      </p:sp>
      <p:sp>
        <p:nvSpPr>
          <p:cNvPr id="4" name="Plassholder for lysbildenummer 3"/>
          <p:cNvSpPr>
            <a:spLocks noGrp="1"/>
          </p:cNvSpPr>
          <p:nvPr>
            <p:ph type="sldNum" sz="quarter" idx="12"/>
          </p:nvPr>
        </p:nvSpPr>
        <p:spPr/>
        <p:txBody>
          <a:bodyPr/>
          <a:lstStyle/>
          <a:p>
            <a:fld id="{35AB294C-EB86-4105-B331-39A7459C7996}" type="slidenum">
              <a:rPr lang="nb-NO" smtClean="0"/>
              <a:t>‹#›</a:t>
            </a:fld>
            <a:endParaRPr lang="nb-NO"/>
          </a:p>
        </p:txBody>
      </p:sp>
    </p:spTree>
    <p:extLst>
      <p:ext uri="{BB962C8B-B14F-4D97-AF65-F5344CB8AC3E}">
        <p14:creationId xmlns:p14="http://schemas.microsoft.com/office/powerpoint/2010/main" val="21104893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innhol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p:cNvSpPr>
            <a:spLocks noGrp="1"/>
          </p:cNvSpPr>
          <p:nvPr>
            <p:ph type="dt" sz="half" idx="10"/>
          </p:nvPr>
        </p:nvSpPr>
        <p:spPr/>
        <p:txBody>
          <a:bodyPr/>
          <a:lstStyle/>
          <a:p>
            <a:fld id="{D97E7DCB-B204-4CB0-878A-51411EF5B68B}" type="datetime1">
              <a:rPr lang="nb-NO" smtClean="0"/>
              <a:t>01.08.2025</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35AB294C-EB86-4105-B331-39A7459C7996}" type="slidenum">
              <a:rPr lang="nb-NO" smtClean="0"/>
              <a:t>‹#›</a:t>
            </a:fld>
            <a:endParaRPr lang="nb-NO"/>
          </a:p>
        </p:txBody>
      </p:sp>
    </p:spTree>
    <p:extLst>
      <p:ext uri="{BB962C8B-B14F-4D97-AF65-F5344CB8AC3E}">
        <p14:creationId xmlns:p14="http://schemas.microsoft.com/office/powerpoint/2010/main" val="40975339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bild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p:cNvSpPr>
            <a:spLocks noGrp="1"/>
          </p:cNvSpPr>
          <p:nvPr>
            <p:ph type="dt" sz="half" idx="10"/>
          </p:nvPr>
        </p:nvSpPr>
        <p:spPr/>
        <p:txBody>
          <a:bodyPr/>
          <a:lstStyle/>
          <a:p>
            <a:fld id="{D973C423-CD07-483F-8696-6645AA03D614}" type="datetime1">
              <a:rPr lang="nb-NO" smtClean="0"/>
              <a:t>01.08.2025</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35AB294C-EB86-4105-B331-39A7459C7996}" type="slidenum">
              <a:rPr lang="nb-NO" smtClean="0"/>
              <a:t>‹#›</a:t>
            </a:fld>
            <a:endParaRPr lang="nb-NO"/>
          </a:p>
        </p:txBody>
      </p:sp>
    </p:spTree>
    <p:extLst>
      <p:ext uri="{BB962C8B-B14F-4D97-AF65-F5344CB8AC3E}">
        <p14:creationId xmlns:p14="http://schemas.microsoft.com/office/powerpoint/2010/main" val="14791188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4CBA75-7ACC-4E27-B108-B2168FFDC441}" type="datetime1">
              <a:rPr lang="nb-NO" smtClean="0"/>
              <a:t>01.08.2025</a:t>
            </a:fld>
            <a:endParaRPr lang="nb-NO"/>
          </a:p>
        </p:txBody>
      </p:sp>
      <p:sp>
        <p:nvSpPr>
          <p:cNvPr id="5" name="Plassholder for bunn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AB294C-EB86-4105-B331-39A7459C7996}" type="slidenum">
              <a:rPr lang="nb-NO" smtClean="0"/>
              <a:t>‹#›</a:t>
            </a:fld>
            <a:endParaRPr lang="nb-NO"/>
          </a:p>
        </p:txBody>
      </p:sp>
    </p:spTree>
    <p:extLst>
      <p:ext uri="{BB962C8B-B14F-4D97-AF65-F5344CB8AC3E}">
        <p14:creationId xmlns:p14="http://schemas.microsoft.com/office/powerpoint/2010/main" val="812382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3.jpeg"/><Relationship Id="rId7" Type="http://schemas.openxmlformats.org/officeDocument/2006/relationships/image" Target="../media/image27.jpeg"/><Relationship Id="rId12" Type="http://schemas.openxmlformats.org/officeDocument/2006/relationships/hyperlink" Target="https://pixabay.com/sv/vectors/sol-glad-solsken-gyllene-gul-47083/" TargetMode="External"/><Relationship Id="rId2" Type="http://schemas.openxmlformats.org/officeDocument/2006/relationships/image" Target="../media/image22.jpeg"/><Relationship Id="rId1" Type="http://schemas.openxmlformats.org/officeDocument/2006/relationships/slideLayout" Target="../slideLayouts/slideLayout7.xml"/><Relationship Id="rId6" Type="http://schemas.openxmlformats.org/officeDocument/2006/relationships/image" Target="../media/image26.jpeg"/><Relationship Id="rId11" Type="http://schemas.openxmlformats.org/officeDocument/2006/relationships/image" Target="../media/image30.png"/><Relationship Id="rId5" Type="http://schemas.openxmlformats.org/officeDocument/2006/relationships/image" Target="../media/image25.jpeg"/><Relationship Id="rId10" Type="http://schemas.openxmlformats.org/officeDocument/2006/relationships/hyperlink" Target="https://pixabay.com/en/friends-friendship-people-3077835/" TargetMode="External"/><Relationship Id="rId4" Type="http://schemas.openxmlformats.org/officeDocument/2006/relationships/image" Target="../media/image24.jpeg"/><Relationship Id="rId9" Type="http://schemas.openxmlformats.org/officeDocument/2006/relationships/image" Target="../media/image29.png"/></Relationships>
</file>

<file path=ppt/slides/_rels/slide11.x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19.x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image" Target="../media/image38.wmf"/><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wm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hyperlink" Target="http://upload.wikimedia.org/wikipedia/commons/1/1b/Sami_flag.svg" TargetMode="External"/><Relationship Id="rId1" Type="http://schemas.openxmlformats.org/officeDocument/2006/relationships/slideLayout" Target="../slideLayouts/slideLayout7.xml"/><Relationship Id="rId4" Type="http://schemas.openxmlformats.org/officeDocument/2006/relationships/image" Target="../media/image31.wmf"/></Relationships>
</file>

<file path=ppt/slides/_rels/slide2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WM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wm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noahbarnehage.wixsite.com/noah" TargetMode="External"/><Relationship Id="rId2" Type="http://schemas.openxmlformats.org/officeDocument/2006/relationships/hyperlink" Target="https://www.arendal.kommune.no/tjenester/barnehage/priser-og-betaling/"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16.jpg"/><Relationship Id="rId3" Type="http://schemas.openxmlformats.org/officeDocument/2006/relationships/image" Target="../media/image11.wmf"/><Relationship Id="rId7" Type="http://schemas.openxmlformats.org/officeDocument/2006/relationships/image" Target="../media/image15.png"/><Relationship Id="rId2" Type="http://schemas.openxmlformats.org/officeDocument/2006/relationships/image" Target="../media/image10.WMF"/><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12.wmf"/><Relationship Id="rId9" Type="http://schemas.openxmlformats.org/officeDocument/2006/relationships/image" Target="../media/image17.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ktangel 2">
            <a:extLst>
              <a:ext uri="{FF2B5EF4-FFF2-40B4-BE49-F238E27FC236}">
                <a16:creationId xmlns:a16="http://schemas.microsoft.com/office/drawing/2014/main" id="{80B8A1D5-4B95-6E7F-03CE-CDF88EBB9A45}"/>
              </a:ext>
            </a:extLst>
          </p:cNvPr>
          <p:cNvSpPr/>
          <p:nvPr/>
        </p:nvSpPr>
        <p:spPr>
          <a:xfrm>
            <a:off x="1028700" y="1967266"/>
            <a:ext cx="2628900" cy="2547257"/>
          </a:xfrm>
          <a:prstGeom prst="rect">
            <a:avLst/>
          </a:prstGeom>
          <a:noFill/>
        </p:spPr>
        <p:txBody>
          <a:bodyPr vert="horz" lIns="91440" tIns="45720" rIns="91440" bIns="45720" rtlCol="0" anchor="ctr">
            <a:normAutofit/>
          </a:bodyPr>
          <a:lstStyle/>
          <a:p>
            <a:pPr algn="ctr">
              <a:lnSpc>
                <a:spcPct val="90000"/>
              </a:lnSpc>
              <a:spcBef>
                <a:spcPct val="0"/>
              </a:spcBef>
              <a:spcAft>
                <a:spcPts val="600"/>
              </a:spcAft>
            </a:pPr>
            <a:r>
              <a:rPr lang="en-US" sz="3600" b="1" kern="1200" cap="none" spc="0">
                <a:ln w="9525">
                  <a:solidFill>
                    <a:schemeClr val="bg1"/>
                  </a:solidFill>
                  <a:prstDash val="solid"/>
                </a:ln>
                <a:solidFill>
                  <a:srgbClr val="FFFFFF"/>
                </a:solidFill>
                <a:effectLst>
                  <a:outerShdw blurRad="12700" dist="38100" dir="2700000" algn="tl" rotWithShape="0">
                    <a:schemeClr val="bg1">
                      <a:lumMod val="50000"/>
                    </a:schemeClr>
                  </a:outerShdw>
                </a:effectLst>
                <a:latin typeface="+mj-lt"/>
                <a:ea typeface="+mj-ea"/>
                <a:cs typeface="+mj-cs"/>
              </a:rPr>
              <a:t>ÅRSPLAN FOR NOAH BARNEHAGE </a:t>
            </a:r>
          </a:p>
          <a:p>
            <a:pPr algn="ctr">
              <a:lnSpc>
                <a:spcPct val="90000"/>
              </a:lnSpc>
              <a:spcBef>
                <a:spcPct val="0"/>
              </a:spcBef>
              <a:spcAft>
                <a:spcPts val="600"/>
              </a:spcAft>
            </a:pPr>
            <a:r>
              <a:rPr lang="en-US" sz="3600" b="1" kern="1200" cap="none" spc="0">
                <a:ln w="9525">
                  <a:solidFill>
                    <a:schemeClr val="bg1"/>
                  </a:solidFill>
                  <a:prstDash val="solid"/>
                </a:ln>
                <a:solidFill>
                  <a:srgbClr val="FFFFFF"/>
                </a:solidFill>
                <a:effectLst>
                  <a:outerShdw blurRad="12700" dist="38100" dir="2700000" algn="tl" rotWithShape="0">
                    <a:schemeClr val="bg1">
                      <a:lumMod val="50000"/>
                    </a:schemeClr>
                  </a:outerShdw>
                </a:effectLst>
                <a:latin typeface="+mj-lt"/>
                <a:ea typeface="+mj-ea"/>
                <a:cs typeface="+mj-cs"/>
              </a:rPr>
              <a:t>2025/2026</a:t>
            </a:r>
          </a:p>
        </p:txBody>
      </p:sp>
      <p:pic>
        <p:nvPicPr>
          <p:cNvPr id="7" name="Bilde 6">
            <a:extLst>
              <a:ext uri="{FF2B5EF4-FFF2-40B4-BE49-F238E27FC236}">
                <a16:creationId xmlns:a16="http://schemas.microsoft.com/office/drawing/2014/main" id="{D72BE807-8502-2DAE-1097-0AF4941F7A7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77316" y="885073"/>
            <a:ext cx="6780700" cy="5085525"/>
          </a:xfrm>
          <a:prstGeom prst="rect">
            <a:avLst/>
          </a:prstGeom>
        </p:spPr>
      </p:pic>
    </p:spTree>
    <p:extLst>
      <p:ext uri="{BB962C8B-B14F-4D97-AF65-F5344CB8AC3E}">
        <p14:creationId xmlns:p14="http://schemas.microsoft.com/office/powerpoint/2010/main" val="23082393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 1"/>
          <p:cNvGraphicFramePr>
            <a:graphicFrameLocks noGrp="1"/>
          </p:cNvGraphicFramePr>
          <p:nvPr>
            <p:extLst>
              <p:ext uri="{D42A27DB-BD31-4B8C-83A1-F6EECF244321}">
                <p14:modId xmlns:p14="http://schemas.microsoft.com/office/powerpoint/2010/main" val="4028648275"/>
              </p:ext>
            </p:extLst>
          </p:nvPr>
        </p:nvGraphicFramePr>
        <p:xfrm>
          <a:off x="4043966" y="167424"/>
          <a:ext cx="7984899" cy="6232234"/>
        </p:xfrm>
        <a:graphic>
          <a:graphicData uri="http://schemas.openxmlformats.org/drawingml/2006/table">
            <a:tbl>
              <a:tblPr firstRow="1" firstCol="1" bandRow="1">
                <a:tableStyleId>{69012ECD-51FC-41F1-AA8D-1B2483CD663E}</a:tableStyleId>
              </a:tblPr>
              <a:tblGrid>
                <a:gridCol w="1094704">
                  <a:extLst>
                    <a:ext uri="{9D8B030D-6E8A-4147-A177-3AD203B41FA5}">
                      <a16:colId xmlns:a16="http://schemas.microsoft.com/office/drawing/2014/main" val="20000"/>
                    </a:ext>
                  </a:extLst>
                </a:gridCol>
                <a:gridCol w="6890195">
                  <a:extLst>
                    <a:ext uri="{9D8B030D-6E8A-4147-A177-3AD203B41FA5}">
                      <a16:colId xmlns:a16="http://schemas.microsoft.com/office/drawing/2014/main" val="20001"/>
                    </a:ext>
                  </a:extLst>
                </a:gridCol>
              </a:tblGrid>
              <a:tr h="383371">
                <a:tc>
                  <a:txBody>
                    <a:bodyPr/>
                    <a:lstStyle/>
                    <a:p>
                      <a:pPr>
                        <a:spcAft>
                          <a:spcPts val="0"/>
                        </a:spcAft>
                      </a:pPr>
                      <a:r>
                        <a:rPr lang="nb-NO" sz="1100" dirty="0">
                          <a:solidFill>
                            <a:schemeClr val="tx1"/>
                          </a:solidFill>
                          <a:effectLst/>
                        </a:rPr>
                        <a:t>FAGOMRÅDE</a:t>
                      </a:r>
                    </a:p>
                    <a:p>
                      <a:pPr>
                        <a:spcAft>
                          <a:spcPts val="0"/>
                        </a:spcAft>
                      </a:pPr>
                      <a:r>
                        <a:rPr lang="nb-NO" sz="1100" dirty="0">
                          <a:solidFill>
                            <a:schemeClr val="tx1"/>
                          </a:solidFill>
                          <a:effectLst/>
                        </a:rPr>
                        <a:t> </a:t>
                      </a:r>
                      <a:endParaRPr lang="nb-NO" sz="1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0670" marR="30670" marT="0" marB="0"/>
                </a:tc>
                <a:tc>
                  <a:txBody>
                    <a:bodyPr/>
                    <a:lstStyle/>
                    <a:p>
                      <a:pPr>
                        <a:spcAft>
                          <a:spcPts val="0"/>
                        </a:spcAft>
                      </a:pPr>
                      <a:r>
                        <a:rPr lang="nb-NO" sz="1100" dirty="0">
                          <a:solidFill>
                            <a:schemeClr val="tx1"/>
                          </a:solidFill>
                          <a:effectLst/>
                        </a:rPr>
                        <a:t>HOVEDFOKUS</a:t>
                      </a:r>
                      <a:r>
                        <a:rPr lang="nb-NO" sz="1100" baseline="0" dirty="0">
                          <a:solidFill>
                            <a:schemeClr val="tx1"/>
                          </a:solidFill>
                          <a:effectLst/>
                        </a:rPr>
                        <a:t> I AUGUST</a:t>
                      </a:r>
                      <a:endParaRPr lang="nb-NO" sz="1100" dirty="0">
                        <a:solidFill>
                          <a:schemeClr val="tx1"/>
                        </a:solidFill>
                        <a:effectLst/>
                      </a:endParaRPr>
                    </a:p>
                    <a:p>
                      <a:pPr>
                        <a:spcAft>
                          <a:spcPts val="0"/>
                        </a:spcAft>
                      </a:pPr>
                      <a:r>
                        <a:rPr lang="nb-NO" sz="1100" dirty="0">
                          <a:solidFill>
                            <a:schemeClr val="tx1"/>
                          </a:solidFill>
                          <a:effectLst/>
                        </a:rPr>
                        <a:t> </a:t>
                      </a:r>
                      <a:endParaRPr lang="nb-NO" sz="1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0670" marR="30670" marT="0" marB="0"/>
                </a:tc>
                <a:extLst>
                  <a:ext uri="{0D108BD9-81ED-4DB2-BD59-A6C34878D82A}">
                    <a16:rowId xmlns:a16="http://schemas.microsoft.com/office/drawing/2014/main" val="10000"/>
                  </a:ext>
                </a:extLst>
              </a:tr>
              <a:tr h="700035">
                <a:tc>
                  <a:txBody>
                    <a:bodyPr/>
                    <a:lstStyle/>
                    <a:p>
                      <a:pPr>
                        <a:lnSpc>
                          <a:spcPct val="150000"/>
                        </a:lnSpc>
                        <a:spcAft>
                          <a:spcPts val="0"/>
                        </a:spcAft>
                      </a:pPr>
                      <a:r>
                        <a:rPr lang="nb-NO" sz="1000" dirty="0">
                          <a:effectLst/>
                        </a:rPr>
                        <a:t>Antall, rom og </a:t>
                      </a:r>
                    </a:p>
                    <a:p>
                      <a:pPr>
                        <a:lnSpc>
                          <a:spcPct val="150000"/>
                        </a:lnSpc>
                        <a:spcAft>
                          <a:spcPts val="0"/>
                        </a:spcAft>
                      </a:pPr>
                      <a:r>
                        <a:rPr lang="nb-NO" sz="1000" dirty="0">
                          <a:effectLst/>
                        </a:rPr>
                        <a:t>form</a:t>
                      </a:r>
                    </a:p>
                    <a:p>
                      <a:pPr>
                        <a:spcAft>
                          <a:spcPts val="0"/>
                        </a:spcAft>
                      </a:pPr>
                      <a:r>
                        <a:rPr lang="nb-NO" sz="1000" dirty="0">
                          <a:effectLst/>
                        </a:rPr>
                        <a:t> </a:t>
                      </a:r>
                      <a:endParaRPr lang="nb-NO" sz="1000" dirty="0">
                        <a:effectLst/>
                        <a:latin typeface="Arial" panose="020B0604020202020204" pitchFamily="34" charset="0"/>
                        <a:ea typeface="Times New Roman" panose="02020603050405020304" pitchFamily="18" charset="0"/>
                        <a:cs typeface="Arial" panose="020B0604020202020204" pitchFamily="34" charset="0"/>
                      </a:endParaRPr>
                    </a:p>
                  </a:txBody>
                  <a:tcPr marL="30670" marR="30670" marT="0" marB="0"/>
                </a:tc>
                <a:tc>
                  <a:txBody>
                    <a:bodyPr/>
                    <a:lstStyle/>
                    <a:p>
                      <a:pPr>
                        <a:spcAft>
                          <a:spcPts val="0"/>
                        </a:spcAft>
                      </a:pPr>
                      <a:r>
                        <a:rPr lang="nb-NO" sz="1000" dirty="0">
                          <a:effectLst/>
                          <a:latin typeface="+mn-lt"/>
                        </a:rPr>
                        <a:t>Vi</a:t>
                      </a:r>
                      <a:r>
                        <a:rPr lang="nb-NO" sz="1000" baseline="0" dirty="0">
                          <a:effectLst/>
                          <a:latin typeface="+mn-lt"/>
                        </a:rPr>
                        <a:t> har middag hver dag, barna tar del i m</a:t>
                      </a:r>
                      <a:r>
                        <a:rPr lang="nb-NO" sz="1000" dirty="0">
                          <a:effectLst/>
                          <a:latin typeface="+mn-lt"/>
                        </a:rPr>
                        <a:t>atlaginga etter eget</a:t>
                      </a:r>
                      <a:r>
                        <a:rPr lang="nb-NO" sz="1000" baseline="0" dirty="0">
                          <a:effectLst/>
                          <a:latin typeface="+mn-lt"/>
                        </a:rPr>
                        <a:t> initiativ, vi innbyr også til deltakelse. En gang i måneden har vi bakedag, da hjelper barna til med å måle, telle, helle og ikke minst smake </a:t>
                      </a:r>
                      <a:r>
                        <a:rPr lang="nb-NO" sz="1000" baseline="0" dirty="0">
                          <a:effectLst/>
                          <a:latin typeface="+mn-lt"/>
                          <a:sym typeface="Wingdings" panose="05000000000000000000" pitchFamily="2" charset="2"/>
                        </a:rPr>
                        <a:t></a:t>
                      </a:r>
                    </a:p>
                    <a:p>
                      <a:pPr>
                        <a:spcAft>
                          <a:spcPts val="0"/>
                        </a:spcAft>
                      </a:pPr>
                      <a:r>
                        <a:rPr lang="nb-NO" sz="1000" baseline="0" dirty="0">
                          <a:effectLst/>
                          <a:latin typeface="+mn-lt"/>
                          <a:sym typeface="Wingdings" panose="05000000000000000000" pitchFamily="2" charset="2"/>
                        </a:rPr>
                        <a:t>Vi undersøker biehagen, er det noen insekter der, klarer vi å telle de?</a:t>
                      </a:r>
                      <a:endParaRPr lang="nb-NO" sz="1000" dirty="0">
                        <a:effectLst/>
                        <a:latin typeface="+mn-lt"/>
                      </a:endParaRPr>
                    </a:p>
                  </a:txBody>
                  <a:tcPr marL="30670" marR="30670" marT="0" marB="0"/>
                </a:tc>
                <a:extLst>
                  <a:ext uri="{0D108BD9-81ED-4DB2-BD59-A6C34878D82A}">
                    <a16:rowId xmlns:a16="http://schemas.microsoft.com/office/drawing/2014/main" val="10001"/>
                  </a:ext>
                </a:extLst>
              </a:tr>
              <a:tr h="871268">
                <a:tc>
                  <a:txBody>
                    <a:bodyPr/>
                    <a:lstStyle/>
                    <a:p>
                      <a:pPr>
                        <a:lnSpc>
                          <a:spcPct val="150000"/>
                        </a:lnSpc>
                        <a:spcAft>
                          <a:spcPts val="0"/>
                        </a:spcAft>
                      </a:pPr>
                      <a:r>
                        <a:rPr lang="nb-NO" sz="1000" dirty="0">
                          <a:effectLst/>
                        </a:rPr>
                        <a:t>Etikk, religion og</a:t>
                      </a:r>
                    </a:p>
                    <a:p>
                      <a:pPr>
                        <a:lnSpc>
                          <a:spcPct val="150000"/>
                        </a:lnSpc>
                        <a:spcAft>
                          <a:spcPts val="0"/>
                        </a:spcAft>
                      </a:pPr>
                      <a:r>
                        <a:rPr lang="nb-NO" sz="1000" dirty="0">
                          <a:effectLst/>
                        </a:rPr>
                        <a:t>filosofi</a:t>
                      </a:r>
                    </a:p>
                    <a:p>
                      <a:pPr>
                        <a:spcAft>
                          <a:spcPts val="0"/>
                        </a:spcAft>
                      </a:pPr>
                      <a:r>
                        <a:rPr lang="nb-NO" sz="1000" dirty="0">
                          <a:effectLst/>
                        </a:rPr>
                        <a:t> </a:t>
                      </a:r>
                      <a:endParaRPr lang="nb-NO" sz="1000" dirty="0">
                        <a:effectLst/>
                        <a:latin typeface="Arial" panose="020B0604020202020204" pitchFamily="34" charset="0"/>
                        <a:ea typeface="Times New Roman" panose="02020603050405020304" pitchFamily="18" charset="0"/>
                        <a:cs typeface="Arial" panose="020B0604020202020204" pitchFamily="34" charset="0"/>
                      </a:endParaRPr>
                    </a:p>
                  </a:txBody>
                  <a:tcPr marL="30670" marR="30670" marT="0" marB="0"/>
                </a:tc>
                <a:tc>
                  <a:txBody>
                    <a:bodyPr/>
                    <a:lstStyle/>
                    <a:p>
                      <a:pPr>
                        <a:spcAft>
                          <a:spcPts val="0"/>
                        </a:spcAft>
                      </a:pPr>
                      <a:r>
                        <a:rPr lang="nb-NO" sz="1000" dirty="0">
                          <a:effectLst/>
                          <a:latin typeface="+mn-lt"/>
                        </a:rPr>
                        <a:t>Vi</a:t>
                      </a:r>
                      <a:r>
                        <a:rPr lang="nb-NO" sz="1000" baseline="0" dirty="0">
                          <a:effectLst/>
                          <a:latin typeface="+mn-lt"/>
                        </a:rPr>
                        <a:t> møtes igjen, vi møter gamle venner og blir kjent med nye, vi snakker om det</a:t>
                      </a:r>
                      <a:r>
                        <a:rPr lang="nb-NO" sz="1000" dirty="0">
                          <a:effectLst/>
                          <a:latin typeface="+mn-lt"/>
                        </a:rPr>
                        <a:t> å ta vare på hverandre. Vi snakker om vennskap, og hvordan vi kan hjelpe hverandre å vise omsorg,</a:t>
                      </a:r>
                      <a:r>
                        <a:rPr lang="nb-NO" sz="1000" baseline="0" dirty="0">
                          <a:effectLst/>
                          <a:latin typeface="+mn-lt"/>
                        </a:rPr>
                        <a:t> toleranse</a:t>
                      </a:r>
                      <a:r>
                        <a:rPr lang="nb-NO" sz="1000" dirty="0">
                          <a:effectLst/>
                          <a:latin typeface="+mn-lt"/>
                        </a:rPr>
                        <a:t> og empati ved å hjelpe hverandre i alle mulige situasjoner. </a:t>
                      </a:r>
                    </a:p>
                    <a:p>
                      <a:pPr>
                        <a:spcAft>
                          <a:spcPts val="0"/>
                        </a:spcAft>
                      </a:pPr>
                      <a:r>
                        <a:rPr lang="nb-NO" sz="1000" dirty="0">
                          <a:effectLst/>
                          <a:latin typeface="+mn-lt"/>
                        </a:rPr>
                        <a:t>Vi synger for maten, bruker de 10 bud som leveregler for hvordan vi skal være mot hverandre.</a:t>
                      </a:r>
                    </a:p>
                    <a:p>
                      <a:pPr>
                        <a:spcAft>
                          <a:spcPts val="0"/>
                        </a:spcAft>
                      </a:pPr>
                      <a:r>
                        <a:rPr lang="nb-NO" sz="1000" dirty="0">
                          <a:effectLst/>
                          <a:latin typeface="+mn-lt"/>
                        </a:rPr>
                        <a:t>Vi introduserer/repeterer vennekortene</a:t>
                      </a:r>
                      <a:r>
                        <a:rPr lang="nb-NO" sz="1000" baseline="0" dirty="0">
                          <a:effectLst/>
                          <a:latin typeface="+mn-lt"/>
                        </a:rPr>
                        <a:t>.</a:t>
                      </a:r>
                    </a:p>
                    <a:p>
                      <a:pPr>
                        <a:spcAft>
                          <a:spcPts val="0"/>
                        </a:spcAft>
                      </a:pPr>
                      <a:r>
                        <a:rPr lang="nb-NO" sz="1000" baseline="0" dirty="0">
                          <a:effectLst/>
                          <a:latin typeface="+mn-lt"/>
                        </a:rPr>
                        <a:t>Vennekort 1: «Å roe seg ned»</a:t>
                      </a:r>
                      <a:endParaRPr lang="nb-NO" sz="1000" dirty="0">
                        <a:effectLst/>
                        <a:latin typeface="+mn-lt"/>
                        <a:ea typeface="Times New Roman" panose="02020603050405020304" pitchFamily="18" charset="0"/>
                        <a:cs typeface="Arial" panose="020B0604020202020204" pitchFamily="34" charset="0"/>
                      </a:endParaRPr>
                    </a:p>
                  </a:txBody>
                  <a:tcPr marL="30670" marR="30670" marT="0" marB="0"/>
                </a:tc>
                <a:extLst>
                  <a:ext uri="{0D108BD9-81ED-4DB2-BD59-A6C34878D82A}">
                    <a16:rowId xmlns:a16="http://schemas.microsoft.com/office/drawing/2014/main" val="10002"/>
                  </a:ext>
                </a:extLst>
              </a:tr>
              <a:tr h="766739">
                <a:tc>
                  <a:txBody>
                    <a:bodyPr/>
                    <a:lstStyle/>
                    <a:p>
                      <a:pPr>
                        <a:lnSpc>
                          <a:spcPct val="150000"/>
                        </a:lnSpc>
                        <a:spcAft>
                          <a:spcPts val="0"/>
                        </a:spcAft>
                      </a:pPr>
                      <a:r>
                        <a:rPr lang="nb-NO" sz="1000">
                          <a:effectLst/>
                        </a:rPr>
                        <a:t>Nærmiljø og </a:t>
                      </a:r>
                    </a:p>
                    <a:p>
                      <a:pPr>
                        <a:lnSpc>
                          <a:spcPct val="150000"/>
                        </a:lnSpc>
                        <a:spcAft>
                          <a:spcPts val="0"/>
                        </a:spcAft>
                      </a:pPr>
                      <a:r>
                        <a:rPr lang="nb-NO" sz="1000">
                          <a:effectLst/>
                        </a:rPr>
                        <a:t>samfunn   </a:t>
                      </a:r>
                    </a:p>
                    <a:p>
                      <a:pPr>
                        <a:spcAft>
                          <a:spcPts val="0"/>
                        </a:spcAft>
                      </a:pPr>
                      <a:r>
                        <a:rPr lang="nb-NO" sz="1000">
                          <a:effectLst/>
                        </a:rPr>
                        <a:t> </a:t>
                      </a:r>
                      <a:endParaRPr lang="nb-NO" sz="1000">
                        <a:effectLst/>
                        <a:latin typeface="Arial" panose="020B0604020202020204" pitchFamily="34" charset="0"/>
                        <a:ea typeface="Times New Roman" panose="02020603050405020304" pitchFamily="18" charset="0"/>
                        <a:cs typeface="Arial" panose="020B0604020202020204" pitchFamily="34" charset="0"/>
                      </a:endParaRPr>
                    </a:p>
                  </a:txBody>
                  <a:tcPr marL="30670" marR="30670" marT="0" marB="0"/>
                </a:tc>
                <a:tc>
                  <a:txBody>
                    <a:bodyPr/>
                    <a:lstStyle/>
                    <a:p>
                      <a:pPr>
                        <a:spcAft>
                          <a:spcPts val="0"/>
                        </a:spcAft>
                      </a:pPr>
                      <a:r>
                        <a:rPr lang="nb-NO" sz="1000" dirty="0">
                          <a:effectLst/>
                          <a:latin typeface="+mn-lt"/>
                        </a:rPr>
                        <a:t>I</a:t>
                      </a:r>
                      <a:r>
                        <a:rPr lang="nb-NO" sz="1000" baseline="0" dirty="0">
                          <a:effectLst/>
                          <a:latin typeface="+mn-lt"/>
                        </a:rPr>
                        <a:t> august har vi hovedfokus på tilvenning, både av barn som har vært her før, og selvfølgelig nye barn. Men i tillegg til dette gjør vi oss kjent med nærmiljøet rundt barnehagen, der vi har faste baser. Disse er biehagen (biotopen vår), hinderløypa, offroadbanen og elefantskogen. </a:t>
                      </a:r>
                      <a:r>
                        <a:rPr lang="nb-NO" sz="1000" baseline="0" dirty="0">
                          <a:solidFill>
                            <a:schemeClr val="tx1"/>
                          </a:solidFill>
                          <a:effectLst/>
                          <a:latin typeface="+mn-lt"/>
                        </a:rPr>
                        <a:t>Vi bruker google earth for å bli kjent med nærområdene før vi reiser til plassene fysisk.</a:t>
                      </a:r>
                      <a:endParaRPr lang="nb-NO" sz="1000" dirty="0">
                        <a:solidFill>
                          <a:schemeClr val="tx1"/>
                        </a:solidFill>
                        <a:effectLst/>
                        <a:latin typeface="+mn-lt"/>
                        <a:ea typeface="Times New Roman" panose="02020603050405020304" pitchFamily="18" charset="0"/>
                        <a:cs typeface="Arial" panose="020B0604020202020204" pitchFamily="34" charset="0"/>
                      </a:endParaRPr>
                    </a:p>
                  </a:txBody>
                  <a:tcPr marL="30670" marR="30670" marT="0" marB="0"/>
                </a:tc>
                <a:extLst>
                  <a:ext uri="{0D108BD9-81ED-4DB2-BD59-A6C34878D82A}">
                    <a16:rowId xmlns:a16="http://schemas.microsoft.com/office/drawing/2014/main" val="10003"/>
                  </a:ext>
                </a:extLst>
              </a:tr>
              <a:tr h="766739">
                <a:tc>
                  <a:txBody>
                    <a:bodyPr/>
                    <a:lstStyle/>
                    <a:p>
                      <a:pPr>
                        <a:lnSpc>
                          <a:spcPct val="150000"/>
                        </a:lnSpc>
                        <a:spcAft>
                          <a:spcPts val="0"/>
                        </a:spcAft>
                      </a:pPr>
                      <a:r>
                        <a:rPr lang="nb-NO" sz="1000" dirty="0">
                          <a:effectLst/>
                        </a:rPr>
                        <a:t>Kropp, bevegelse </a:t>
                      </a:r>
                    </a:p>
                    <a:p>
                      <a:pPr>
                        <a:lnSpc>
                          <a:spcPct val="150000"/>
                        </a:lnSpc>
                        <a:spcAft>
                          <a:spcPts val="0"/>
                        </a:spcAft>
                      </a:pPr>
                      <a:r>
                        <a:rPr lang="nb-NO" sz="1000" dirty="0">
                          <a:effectLst/>
                        </a:rPr>
                        <a:t>og helse</a:t>
                      </a:r>
                      <a:endParaRPr lang="nb-NO" sz="1000" dirty="0">
                        <a:effectLst/>
                        <a:latin typeface="Arial" panose="020B0604020202020204" pitchFamily="34" charset="0"/>
                        <a:ea typeface="Times New Roman" panose="02020603050405020304" pitchFamily="18" charset="0"/>
                        <a:cs typeface="Arial" panose="020B0604020202020204" pitchFamily="34" charset="0"/>
                      </a:endParaRPr>
                    </a:p>
                  </a:txBody>
                  <a:tcPr marL="30670" marR="30670" marT="0" marB="0"/>
                </a:tc>
                <a:tc>
                  <a:txBody>
                    <a:bodyPr/>
                    <a:lstStyle/>
                    <a:p>
                      <a:pPr>
                        <a:spcAft>
                          <a:spcPts val="0"/>
                        </a:spcAft>
                      </a:pPr>
                      <a:r>
                        <a:rPr lang="nb-NO" sz="1000" dirty="0">
                          <a:effectLst/>
                          <a:latin typeface="+mn-lt"/>
                        </a:rPr>
                        <a:t>Ved å bruke lekeapparater ute</a:t>
                      </a:r>
                      <a:r>
                        <a:rPr lang="nb-NO" sz="1000" baseline="0" dirty="0">
                          <a:effectLst/>
                          <a:latin typeface="+mn-lt"/>
                        </a:rPr>
                        <a:t>. Hinderløypa byr også på motorisk trening med hovedfokus på balanse, i tillegg til en stor skog vi kan kose oss i. Vi har også ulendt terreng på selve lekeplassen</a:t>
                      </a:r>
                      <a:r>
                        <a:rPr lang="nb-NO" sz="1000" dirty="0">
                          <a:effectLst/>
                          <a:latin typeface="+mn-lt"/>
                        </a:rPr>
                        <a:t> og vi har </a:t>
                      </a:r>
                      <a:r>
                        <a:rPr lang="nb-NO" sz="1000" baseline="0" dirty="0">
                          <a:effectLst/>
                          <a:latin typeface="+mn-lt"/>
                        </a:rPr>
                        <a:t>fokus på å s</a:t>
                      </a:r>
                      <a:r>
                        <a:rPr lang="nb-NO" sz="1000" dirty="0">
                          <a:effectLst/>
                          <a:latin typeface="+mn-lt"/>
                        </a:rPr>
                        <a:t>pise sunt, og vaske hender før og etter måltid.</a:t>
                      </a:r>
                      <a:endParaRPr lang="nb-NO" sz="1000" dirty="0">
                        <a:effectLst/>
                        <a:latin typeface="+mn-lt"/>
                        <a:ea typeface="Times New Roman" panose="02020603050405020304" pitchFamily="18" charset="0"/>
                        <a:cs typeface="Arial" panose="020B0604020202020204" pitchFamily="34" charset="0"/>
                      </a:endParaRPr>
                    </a:p>
                  </a:txBody>
                  <a:tcPr marL="30670" marR="30670" marT="0" marB="0"/>
                </a:tc>
                <a:extLst>
                  <a:ext uri="{0D108BD9-81ED-4DB2-BD59-A6C34878D82A}">
                    <a16:rowId xmlns:a16="http://schemas.microsoft.com/office/drawing/2014/main" val="10004"/>
                  </a:ext>
                </a:extLst>
              </a:tr>
              <a:tr h="649005">
                <a:tc>
                  <a:txBody>
                    <a:bodyPr/>
                    <a:lstStyle/>
                    <a:p>
                      <a:pPr>
                        <a:lnSpc>
                          <a:spcPct val="150000"/>
                        </a:lnSpc>
                        <a:spcAft>
                          <a:spcPts val="0"/>
                        </a:spcAft>
                      </a:pPr>
                      <a:r>
                        <a:rPr lang="nb-NO" sz="1000" dirty="0">
                          <a:effectLst/>
                        </a:rPr>
                        <a:t>Natur, miljø og </a:t>
                      </a:r>
                    </a:p>
                    <a:p>
                      <a:pPr>
                        <a:lnSpc>
                          <a:spcPct val="150000"/>
                        </a:lnSpc>
                        <a:spcAft>
                          <a:spcPts val="0"/>
                        </a:spcAft>
                      </a:pPr>
                      <a:r>
                        <a:rPr lang="nb-NO" sz="1000" dirty="0">
                          <a:effectLst/>
                        </a:rPr>
                        <a:t>teknikk</a:t>
                      </a:r>
                    </a:p>
                    <a:p>
                      <a:pPr>
                        <a:spcAft>
                          <a:spcPts val="0"/>
                        </a:spcAft>
                      </a:pPr>
                      <a:r>
                        <a:rPr lang="nb-NO" sz="1000" dirty="0">
                          <a:effectLst/>
                        </a:rPr>
                        <a:t> </a:t>
                      </a:r>
                      <a:endParaRPr lang="nb-NO" sz="1000" dirty="0">
                        <a:effectLst/>
                        <a:latin typeface="Arial" panose="020B0604020202020204" pitchFamily="34" charset="0"/>
                        <a:ea typeface="Times New Roman" panose="02020603050405020304" pitchFamily="18" charset="0"/>
                        <a:cs typeface="Arial" panose="020B0604020202020204" pitchFamily="34" charset="0"/>
                      </a:endParaRPr>
                    </a:p>
                  </a:txBody>
                  <a:tcPr marL="30670" marR="30670" marT="0" marB="0"/>
                </a:tc>
                <a:tc>
                  <a:txBody>
                    <a:bodyPr/>
                    <a:lstStyle/>
                    <a:p>
                      <a:pPr>
                        <a:spcAft>
                          <a:spcPts val="0"/>
                        </a:spcAft>
                      </a:pPr>
                      <a:r>
                        <a:rPr lang="nb-NO" sz="1000" dirty="0">
                          <a:effectLst/>
                          <a:latin typeface="+mn-lt"/>
                        </a:rPr>
                        <a:t>Vi har</a:t>
                      </a:r>
                      <a:r>
                        <a:rPr lang="nb-NO" sz="1000" baseline="0" dirty="0">
                          <a:effectLst/>
                          <a:latin typeface="+mn-lt"/>
                        </a:rPr>
                        <a:t> denne måneden hovedfokus på hva som skjer med plantene, urtene og grønnsakene i </a:t>
                      </a:r>
                      <a:r>
                        <a:rPr lang="nb-NO" sz="1000" dirty="0">
                          <a:effectLst/>
                          <a:latin typeface="+mn-lt"/>
                        </a:rPr>
                        <a:t>kjøkkenhagen og biehagen vår</a:t>
                      </a:r>
                      <a:r>
                        <a:rPr lang="nb-NO" sz="1000" dirty="0">
                          <a:solidFill>
                            <a:schemeClr val="tx1"/>
                          </a:solidFill>
                          <a:effectLst/>
                          <a:latin typeface="+mn-lt"/>
                        </a:rPr>
                        <a:t>. Vi trekker inn digital praksis og bruker blant annet inspeksjonskamera, digitalt microskop og andre digitale hjelpemildler i vårt arbeid.</a:t>
                      </a:r>
                    </a:p>
                    <a:p>
                      <a:pPr>
                        <a:spcAft>
                          <a:spcPts val="0"/>
                        </a:spcAft>
                      </a:pPr>
                      <a:r>
                        <a:rPr lang="nb-NO" sz="1000" dirty="0">
                          <a:effectLst/>
                          <a:latin typeface="+mn-lt"/>
                          <a:ea typeface="Times New Roman" panose="02020603050405020304" pitchFamily="18" charset="0"/>
                          <a:cs typeface="Arial" panose="020B0604020202020204" pitchFamily="34" charset="0"/>
                        </a:rPr>
                        <a:t>Er det noen bier eller humler i biehagen? Bor det/har det bodd noen humler i humlekassene som vi satt ut i vår?</a:t>
                      </a:r>
                    </a:p>
                    <a:p>
                      <a:pPr>
                        <a:spcAft>
                          <a:spcPts val="0"/>
                        </a:spcAft>
                      </a:pPr>
                      <a:r>
                        <a:rPr lang="nb-NO" sz="1000" dirty="0">
                          <a:effectLst/>
                          <a:latin typeface="+mn-lt"/>
                          <a:ea typeface="Times New Roman" panose="02020603050405020304" pitchFamily="18" charset="0"/>
                          <a:cs typeface="Arial" panose="020B0604020202020204" pitchFamily="34" charset="0"/>
                        </a:rPr>
                        <a:t>Vi samler sammen rogn som vi fryser ned, slik at vi har litt å mate småfuglene med til vinteren</a:t>
                      </a:r>
                    </a:p>
                  </a:txBody>
                  <a:tcPr marL="30670" marR="30670" marT="0" marB="0"/>
                </a:tc>
                <a:extLst>
                  <a:ext uri="{0D108BD9-81ED-4DB2-BD59-A6C34878D82A}">
                    <a16:rowId xmlns:a16="http://schemas.microsoft.com/office/drawing/2014/main" val="10005"/>
                  </a:ext>
                </a:extLst>
              </a:tr>
              <a:tr h="1146880">
                <a:tc>
                  <a:txBody>
                    <a:bodyPr/>
                    <a:lstStyle/>
                    <a:p>
                      <a:pPr>
                        <a:spcAft>
                          <a:spcPts val="0"/>
                        </a:spcAft>
                      </a:pPr>
                      <a:r>
                        <a:rPr lang="nb-NO" sz="1000" dirty="0">
                          <a:effectLst/>
                        </a:rPr>
                        <a:t>Kommunikasjon, </a:t>
                      </a:r>
                    </a:p>
                    <a:p>
                      <a:pPr>
                        <a:spcAft>
                          <a:spcPts val="0"/>
                        </a:spcAft>
                      </a:pPr>
                      <a:r>
                        <a:rPr lang="nb-NO" sz="1000" dirty="0">
                          <a:effectLst/>
                        </a:rPr>
                        <a:t>språk og tekst</a:t>
                      </a:r>
                    </a:p>
                    <a:p>
                      <a:pPr>
                        <a:lnSpc>
                          <a:spcPct val="150000"/>
                        </a:lnSpc>
                        <a:spcAft>
                          <a:spcPts val="0"/>
                        </a:spcAft>
                      </a:pPr>
                      <a:r>
                        <a:rPr lang="nb-NO" sz="1000" dirty="0">
                          <a:effectLst/>
                        </a:rPr>
                        <a:t> </a:t>
                      </a:r>
                      <a:endParaRPr lang="nb-NO" sz="1000" dirty="0">
                        <a:effectLst/>
                        <a:latin typeface="Arial" panose="020B0604020202020204" pitchFamily="34" charset="0"/>
                        <a:ea typeface="Times New Roman" panose="02020603050405020304" pitchFamily="18" charset="0"/>
                        <a:cs typeface="Arial" panose="020B0604020202020204" pitchFamily="34" charset="0"/>
                      </a:endParaRPr>
                    </a:p>
                  </a:txBody>
                  <a:tcPr marL="30670" marR="3067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sz="1000" dirty="0">
                          <a:effectLst/>
                          <a:latin typeface="+mn-lt"/>
                        </a:rPr>
                        <a:t>Vi bruker mye tid</a:t>
                      </a:r>
                      <a:r>
                        <a:rPr lang="nb-NO" sz="1000" baseline="0" dirty="0">
                          <a:effectLst/>
                          <a:latin typeface="+mn-lt"/>
                        </a:rPr>
                        <a:t> på samtaler med barna, hva de har gjort i sommer, og vi øver på det å stå foran de andre og fortelle. Vi samtaler om det med vennskap, og det å bli kjent med nye mennesker. Vi har hele tiden fokus på det å</a:t>
                      </a:r>
                      <a:r>
                        <a:rPr lang="nb-NO" sz="1000" dirty="0">
                          <a:effectLst/>
                          <a:latin typeface="+mn-lt"/>
                        </a:rPr>
                        <a:t> lese for barna,</a:t>
                      </a:r>
                      <a:r>
                        <a:rPr lang="nb-NO" sz="1000" baseline="0" dirty="0">
                          <a:effectLst/>
                          <a:latin typeface="+mn-lt"/>
                        </a:rPr>
                        <a:t> gjøre de interessert i bøker, e</a:t>
                      </a:r>
                      <a:r>
                        <a:rPr lang="nb-NO" sz="1000" dirty="0">
                          <a:effectLst/>
                          <a:latin typeface="+mn-lt"/>
                        </a:rPr>
                        <a:t>ventyr, enkle rim og regler og</a:t>
                      </a:r>
                      <a:r>
                        <a:rPr lang="nb-NO" sz="1000" baseline="0" dirty="0">
                          <a:effectLst/>
                          <a:latin typeface="+mn-lt"/>
                        </a:rPr>
                        <a:t> vi synger gamle og nye sanger</a:t>
                      </a:r>
                      <a:r>
                        <a:rPr lang="nb-NO" sz="1000" dirty="0">
                          <a:effectLst/>
                          <a:latin typeface="+mn-lt"/>
                        </a:rPr>
                        <a:t>. Hovedfokus gjennom</a:t>
                      </a:r>
                      <a:r>
                        <a:rPr lang="nb-NO" sz="1000" baseline="0" dirty="0">
                          <a:effectLst/>
                          <a:latin typeface="+mn-lt"/>
                        </a:rPr>
                        <a:t> hele året er å få forståelse av begreper, samtaler og tekster.</a:t>
                      </a:r>
                      <a:r>
                        <a:rPr lang="nb-NO" sz="1000" dirty="0">
                          <a:effectLst/>
                          <a:latin typeface="+mn-lt"/>
                        </a:rPr>
                        <a:t> Nyere forskning tyder på at det er en sammenheng mellom barnas språklige bevissthet og deres mulighet for å lykkes med leseopplæring på skolen</a:t>
                      </a:r>
                      <a:r>
                        <a:rPr lang="nb-NO" sz="1000" dirty="0">
                          <a:solidFill>
                            <a:srgbClr val="FF0000"/>
                          </a:solidFill>
                          <a:effectLst/>
                          <a:latin typeface="+mn-lt"/>
                        </a:rPr>
                        <a:t>. </a:t>
                      </a:r>
                      <a:r>
                        <a:rPr lang="nb-NO" sz="1000" dirty="0">
                          <a:solidFill>
                            <a:schemeClr val="tx1"/>
                          </a:solidFill>
                          <a:effectLst/>
                          <a:latin typeface="+mn-lt"/>
                        </a:rPr>
                        <a:t>Vi fortsetter med å implementere lese</a:t>
                      </a:r>
                      <a:r>
                        <a:rPr lang="nb-NO" sz="1000" b="0" i="0" kern="1200" dirty="0">
                          <a:solidFill>
                            <a:schemeClr val="tx1"/>
                          </a:solidFill>
                          <a:effectLst/>
                          <a:latin typeface="+mn-lt"/>
                          <a:ea typeface="+mn-ea"/>
                          <a:cs typeface="+mn-cs"/>
                        </a:rPr>
                        <a:t>prosjektet – READ – der målet er å gi økt leseglede blant barn og unge, og støtte foreldres involvering i lesing. Vi lager film eller bok sammen med barna som handler om nettopp vennskap</a:t>
                      </a:r>
                      <a:endParaRPr lang="nb-NO" sz="1000" dirty="0">
                        <a:solidFill>
                          <a:schemeClr val="tx1"/>
                        </a:solidFill>
                        <a:effectLst/>
                        <a:latin typeface="+mn-lt"/>
                      </a:endParaRPr>
                    </a:p>
                    <a:p>
                      <a:pPr marL="0" marR="0" indent="0" algn="l" defTabSz="914400" rtl="0" eaLnBrk="1" fontAlgn="auto" latinLnBrk="0" hangingPunct="1">
                        <a:lnSpc>
                          <a:spcPct val="100000"/>
                        </a:lnSpc>
                        <a:spcBef>
                          <a:spcPts val="0"/>
                        </a:spcBef>
                        <a:spcAft>
                          <a:spcPts val="0"/>
                        </a:spcAft>
                        <a:buClrTx/>
                        <a:buSzTx/>
                        <a:buFontTx/>
                        <a:buNone/>
                        <a:tabLst/>
                        <a:defRPr/>
                      </a:pPr>
                      <a:r>
                        <a:rPr lang="nb-NO" sz="1000" dirty="0">
                          <a:effectLst/>
                          <a:latin typeface="+mn-lt"/>
                        </a:rPr>
                        <a:t>Tegn til tale</a:t>
                      </a:r>
                      <a:endParaRPr lang="nb-NO" sz="1000" dirty="0">
                        <a:effectLst/>
                        <a:latin typeface="+mn-lt"/>
                        <a:ea typeface="Times New Roman" panose="02020603050405020304" pitchFamily="18" charset="0"/>
                        <a:cs typeface="Arial" panose="020B0604020202020204" pitchFamily="34" charset="0"/>
                      </a:endParaRPr>
                    </a:p>
                  </a:txBody>
                  <a:tcPr marL="30670" marR="30670" marT="0" marB="0"/>
                </a:tc>
                <a:extLst>
                  <a:ext uri="{0D108BD9-81ED-4DB2-BD59-A6C34878D82A}">
                    <a16:rowId xmlns:a16="http://schemas.microsoft.com/office/drawing/2014/main" val="10006"/>
                  </a:ext>
                </a:extLst>
              </a:tr>
              <a:tr h="948197">
                <a:tc>
                  <a:txBody>
                    <a:bodyPr/>
                    <a:lstStyle/>
                    <a:p>
                      <a:pPr>
                        <a:spcAft>
                          <a:spcPts val="0"/>
                        </a:spcAft>
                      </a:pPr>
                      <a:r>
                        <a:rPr lang="nb-NO" sz="1000" dirty="0">
                          <a:effectLst/>
                        </a:rPr>
                        <a:t>Kunst, kultur og kreativitet</a:t>
                      </a:r>
                    </a:p>
                    <a:p>
                      <a:pPr>
                        <a:spcAft>
                          <a:spcPts val="0"/>
                        </a:spcAft>
                      </a:pPr>
                      <a:r>
                        <a:rPr lang="nb-NO" sz="1000" dirty="0">
                          <a:effectLst/>
                        </a:rPr>
                        <a:t> </a:t>
                      </a:r>
                    </a:p>
                    <a:p>
                      <a:pPr>
                        <a:spcAft>
                          <a:spcPts val="0"/>
                        </a:spcAft>
                      </a:pPr>
                      <a:r>
                        <a:rPr lang="nb-NO" sz="1000" dirty="0">
                          <a:effectLst/>
                        </a:rPr>
                        <a:t> </a:t>
                      </a:r>
                    </a:p>
                    <a:p>
                      <a:pPr>
                        <a:spcAft>
                          <a:spcPts val="0"/>
                        </a:spcAft>
                      </a:pPr>
                      <a:r>
                        <a:rPr lang="nb-NO" sz="1000" dirty="0">
                          <a:effectLst/>
                        </a:rPr>
                        <a:t> </a:t>
                      </a:r>
                      <a:endParaRPr lang="nb-NO" sz="1000" dirty="0">
                        <a:effectLst/>
                        <a:latin typeface="Arial" panose="020B0604020202020204" pitchFamily="34" charset="0"/>
                        <a:ea typeface="Times New Roman" panose="02020603050405020304" pitchFamily="18" charset="0"/>
                        <a:cs typeface="Arial" panose="020B0604020202020204" pitchFamily="34" charset="0"/>
                      </a:endParaRPr>
                    </a:p>
                  </a:txBody>
                  <a:tcPr marL="30670" marR="30670" marT="0" marB="0"/>
                </a:tc>
                <a:tc>
                  <a:txBody>
                    <a:bodyPr/>
                    <a:lstStyle/>
                    <a:p>
                      <a:pPr>
                        <a:lnSpc>
                          <a:spcPct val="115000"/>
                        </a:lnSpc>
                        <a:spcAft>
                          <a:spcPts val="0"/>
                        </a:spcAft>
                      </a:pPr>
                      <a:r>
                        <a:rPr lang="nb-NO" sz="1000" dirty="0">
                          <a:effectLst/>
                          <a:latin typeface="+mn-lt"/>
                        </a:rPr>
                        <a:t>Hovedfokus på å lære og snakke med barna om deres kulturelle identitet og deres personlige uttrykk. Vi er kreative og</a:t>
                      </a:r>
                      <a:r>
                        <a:rPr lang="nb-NO" sz="1000" baseline="0" dirty="0">
                          <a:effectLst/>
                          <a:latin typeface="+mn-lt"/>
                        </a:rPr>
                        <a:t> vil prøve å</a:t>
                      </a:r>
                      <a:r>
                        <a:rPr lang="nb-NO" sz="1000" dirty="0">
                          <a:effectLst/>
                          <a:latin typeface="+mn-lt"/>
                        </a:rPr>
                        <a:t> uttrykke oss estetisk i forhold til opplevelser barna og de voksne har opplevd eller erfart i løpet av sommeren.</a:t>
                      </a:r>
                      <a:r>
                        <a:rPr lang="nb-NO" sz="1000" baseline="0" dirty="0">
                          <a:effectLst/>
                          <a:latin typeface="+mn-lt"/>
                        </a:rPr>
                        <a:t>  </a:t>
                      </a:r>
                      <a:r>
                        <a:rPr lang="nb-NO" sz="1000" baseline="0" dirty="0">
                          <a:solidFill>
                            <a:schemeClr val="tx1"/>
                          </a:solidFill>
                          <a:effectLst/>
                          <a:latin typeface="+mn-lt"/>
                        </a:rPr>
                        <a:t>Vi introduserer «animated drawings» og </a:t>
                      </a:r>
                      <a:r>
                        <a:rPr lang="nb-NO" sz="1000" baseline="0" dirty="0">
                          <a:effectLst/>
                          <a:latin typeface="+mn-lt"/>
                        </a:rPr>
                        <a:t>Landart</a:t>
                      </a:r>
                      <a:endParaRPr lang="nb-NO" sz="1000" dirty="0">
                        <a:effectLst/>
                        <a:latin typeface="+mn-lt"/>
                        <a:ea typeface="Times New Roman" panose="02020603050405020304" pitchFamily="18" charset="0"/>
                        <a:cs typeface="Arial" panose="020B0604020202020204" pitchFamily="34" charset="0"/>
                      </a:endParaRPr>
                    </a:p>
                  </a:txBody>
                  <a:tcPr marL="30670" marR="30670" marT="0" marB="0"/>
                </a:tc>
                <a:extLst>
                  <a:ext uri="{0D108BD9-81ED-4DB2-BD59-A6C34878D82A}">
                    <a16:rowId xmlns:a16="http://schemas.microsoft.com/office/drawing/2014/main" val="10007"/>
                  </a:ext>
                </a:extLst>
              </a:tr>
            </a:tbl>
          </a:graphicData>
        </a:graphic>
      </p:graphicFrame>
      <p:pic>
        <p:nvPicPr>
          <p:cNvPr id="2054" name="Bilde 16" descr="MPj0439246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29681" y="1619129"/>
            <a:ext cx="501413" cy="413105"/>
          </a:xfrm>
          <a:prstGeom prst="rect">
            <a:avLst/>
          </a:prstGeom>
          <a:noFill/>
          <a:extLst>
            <a:ext uri="{909E8E84-426E-40DD-AFC4-6F175D3DCCD1}">
              <a14:hiddenFill xmlns:a14="http://schemas.microsoft.com/office/drawing/2010/main">
                <a:solidFill>
                  <a:srgbClr val="FFFFFF"/>
                </a:solidFill>
              </a14:hiddenFill>
            </a:ext>
          </a:extLst>
        </p:spPr>
      </p:pic>
      <p:pic>
        <p:nvPicPr>
          <p:cNvPr id="2053" name="Bilde 1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6200000">
            <a:off x="4547628" y="2418446"/>
            <a:ext cx="453073" cy="308913"/>
          </a:xfrm>
          <a:prstGeom prst="rect">
            <a:avLst/>
          </a:prstGeom>
          <a:noFill/>
          <a:extLst>
            <a:ext uri="{909E8E84-426E-40DD-AFC4-6F175D3DCCD1}">
              <a14:hiddenFill xmlns:a14="http://schemas.microsoft.com/office/drawing/2010/main">
                <a:solidFill>
                  <a:srgbClr val="FFFFFF"/>
                </a:solidFill>
              </a14:hiddenFill>
            </a:ext>
          </a:extLst>
        </p:spPr>
      </p:pic>
      <p:pic>
        <p:nvPicPr>
          <p:cNvPr id="2052" name="Bilde 9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48764" y="3176885"/>
            <a:ext cx="279857" cy="324995"/>
          </a:xfrm>
          <a:prstGeom prst="rect">
            <a:avLst/>
          </a:prstGeom>
          <a:noFill/>
          <a:extLst>
            <a:ext uri="{909E8E84-426E-40DD-AFC4-6F175D3DCCD1}">
              <a14:hiddenFill xmlns:a14="http://schemas.microsoft.com/office/drawing/2010/main">
                <a:solidFill>
                  <a:srgbClr val="FFFFFF"/>
                </a:solidFill>
              </a14:hiddenFill>
            </a:ext>
          </a:extLst>
        </p:spPr>
      </p:pic>
      <p:pic>
        <p:nvPicPr>
          <p:cNvPr id="2051" name="Bilde 7" descr="MPj04384620000[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17012" y="3853533"/>
            <a:ext cx="327451" cy="327451"/>
          </a:xfrm>
          <a:prstGeom prst="rect">
            <a:avLst/>
          </a:prstGeom>
          <a:noFill/>
          <a:extLst>
            <a:ext uri="{909E8E84-426E-40DD-AFC4-6F175D3DCCD1}">
              <a14:hiddenFill xmlns:a14="http://schemas.microsoft.com/office/drawing/2010/main">
                <a:solidFill>
                  <a:srgbClr val="FFFFFF"/>
                </a:solidFill>
              </a14:hiddenFill>
            </a:ext>
          </a:extLst>
        </p:spPr>
      </p:pic>
      <p:pic>
        <p:nvPicPr>
          <p:cNvPr id="2050" name="Bilde 4" descr="MPj04395230000[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6200000">
            <a:off x="4408791" y="4769067"/>
            <a:ext cx="619553" cy="420108"/>
          </a:xfrm>
          <a:prstGeom prst="rect">
            <a:avLst/>
          </a:prstGeom>
          <a:noFill/>
          <a:extLst>
            <a:ext uri="{909E8E84-426E-40DD-AFC4-6F175D3DCCD1}">
              <a14:hiddenFill xmlns:a14="http://schemas.microsoft.com/office/drawing/2010/main">
                <a:solidFill>
                  <a:srgbClr val="FFFFFF"/>
                </a:solidFill>
              </a14:hiddenFill>
            </a:ext>
          </a:extLst>
        </p:spPr>
      </p:pic>
      <p:pic>
        <p:nvPicPr>
          <p:cNvPr id="2049" name="Bilde 5" descr="MPj04394690000[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5400000">
            <a:off x="4447496" y="5773316"/>
            <a:ext cx="407106" cy="555144"/>
          </a:xfrm>
          <a:prstGeom prst="rect">
            <a:avLst/>
          </a:prstGeom>
          <a:noFill/>
          <a:extLst>
            <a:ext uri="{909E8E84-426E-40DD-AFC4-6F175D3DCCD1}">
              <a14:hiddenFill xmlns:a14="http://schemas.microsoft.com/office/drawing/2010/main">
                <a:solidFill>
                  <a:srgbClr val="FFFFFF"/>
                </a:solidFill>
              </a14:hiddenFill>
            </a:ext>
          </a:extLst>
        </p:spPr>
      </p:pic>
      <p:pic>
        <p:nvPicPr>
          <p:cNvPr id="2055" name="Bilde 6" descr="MPj04387590000[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675681" y="806759"/>
            <a:ext cx="255413" cy="350567"/>
          </a:xfrm>
          <a:prstGeom prst="rect">
            <a:avLst/>
          </a:prstGeom>
          <a:noFill/>
          <a:extLst>
            <a:ext uri="{909E8E84-426E-40DD-AFC4-6F175D3DCCD1}">
              <a14:hiddenFill xmlns:a14="http://schemas.microsoft.com/office/drawing/2010/main">
                <a:solidFill>
                  <a:srgbClr val="FFFFFF"/>
                </a:solidFill>
              </a14:hiddenFill>
            </a:ext>
          </a:extLst>
        </p:spPr>
      </p:pic>
      <p:sp>
        <p:nvSpPr>
          <p:cNvPr id="10" name="Tekstboks 32"/>
          <p:cNvSpPr txBox="1"/>
          <p:nvPr/>
        </p:nvSpPr>
        <p:spPr>
          <a:xfrm>
            <a:off x="141669" y="167423"/>
            <a:ext cx="3771662" cy="5121476"/>
          </a:xfrm>
          <a:prstGeom prst="rect">
            <a:avLst/>
          </a:prstGeom>
          <a:solidFill>
            <a:sysClr val="window" lastClr="FFFFFF"/>
          </a:solidFill>
          <a:ln w="6350">
            <a:solidFill>
              <a:prstClr val="black"/>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spcBef>
                <a:spcPts val="200"/>
              </a:spcBef>
              <a:spcAft>
                <a:spcPts val="200"/>
              </a:spcAft>
            </a:pPr>
            <a:r>
              <a:rPr lang="nb-NO" sz="1400" b="1" kern="800" dirty="0">
                <a:solidFill>
                  <a:srgbClr val="5B9BD5"/>
                </a:solidFill>
                <a:effectLst/>
                <a:ea typeface="Calibri" panose="020F0502020204030204" pitchFamily="34" charset="0"/>
                <a:cs typeface="Times New Roman" panose="02020603050405020304" pitchFamily="18" charset="0"/>
              </a:rPr>
              <a:t>AUGUST</a:t>
            </a:r>
            <a:endParaRPr lang="nb-NO" sz="1400" kern="800" dirty="0">
              <a:solidFill>
                <a:srgbClr val="595959"/>
              </a:solidFill>
              <a:effectLst/>
              <a:ea typeface="Calibri" panose="020F0502020204030204" pitchFamily="34" charset="0"/>
              <a:cs typeface="Times New Roman" panose="02020603050405020304" pitchFamily="18" charset="0"/>
            </a:endParaRPr>
          </a:p>
          <a:p>
            <a:pPr>
              <a:spcBef>
                <a:spcPts val="200"/>
              </a:spcBef>
              <a:spcAft>
                <a:spcPts val="0"/>
              </a:spcAft>
            </a:pPr>
            <a:r>
              <a:rPr lang="nb-NO" sz="1400" b="1" u="sng" kern="800" dirty="0">
                <a:solidFill>
                  <a:srgbClr val="323E4F"/>
                </a:solidFill>
                <a:effectLst/>
                <a:ea typeface="Calibri" panose="020F0502020204030204" pitchFamily="34" charset="0"/>
                <a:cs typeface="Times New Roman" panose="02020603050405020304" pitchFamily="18" charset="0"/>
              </a:rPr>
              <a:t>Bli kjent/vennskap</a:t>
            </a:r>
            <a:endParaRPr lang="nb-NO" sz="1400" kern="800" dirty="0">
              <a:solidFill>
                <a:srgbClr val="595959"/>
              </a:solidFill>
              <a:effectLst/>
              <a:ea typeface="Calibri" panose="020F0502020204030204" pitchFamily="34" charset="0"/>
              <a:cs typeface="Times New Roman" panose="02020603050405020304" pitchFamily="18" charset="0"/>
            </a:endParaRPr>
          </a:p>
          <a:p>
            <a:pPr>
              <a:spcBef>
                <a:spcPts val="200"/>
              </a:spcBef>
              <a:spcAft>
                <a:spcPts val="0"/>
              </a:spcAft>
            </a:pPr>
            <a:r>
              <a:rPr lang="nb-NO" sz="1400" kern="800" dirty="0">
                <a:solidFill>
                  <a:srgbClr val="000000"/>
                </a:solidFill>
                <a:effectLst/>
                <a:ea typeface="Calibri" panose="020F0502020204030204" pitchFamily="34" charset="0"/>
                <a:cs typeface="Times New Roman" panose="02020603050405020304" pitchFamily="18" charset="0"/>
              </a:rPr>
              <a:t>Vi møter igjen vennene våre, både store og små, og vi gleder oss til å bli kjent med nye </a:t>
            </a:r>
            <a:r>
              <a:rPr lang="nb-NO" sz="1400" kern="800" dirty="0">
                <a:solidFill>
                  <a:srgbClr val="000000"/>
                </a:solidFill>
                <a:effectLst/>
                <a:ea typeface="Calibri" panose="020F0502020204030204" pitchFamily="34" charset="0"/>
                <a:cs typeface="Arial" panose="020B0604020202020204" pitchFamily="34" charset="0"/>
                <a:sym typeface="Wingdings" panose="05000000000000000000" pitchFamily="2" charset="2"/>
              </a:rPr>
              <a:t></a:t>
            </a:r>
            <a:r>
              <a:rPr lang="nb-NO" sz="1400" kern="800" dirty="0">
                <a:solidFill>
                  <a:srgbClr val="000000"/>
                </a:solidFill>
                <a:effectLst/>
                <a:ea typeface="Calibri" panose="020F0502020204030204" pitchFamily="34" charset="0"/>
                <a:cs typeface="Times New Roman" panose="02020603050405020304" pitchFamily="18" charset="0"/>
              </a:rPr>
              <a:t> Vi snakker om hva vi har gjort i sommer. Innkjøring av nye og «gamle» barn, målet er at barna skal bli trygge i barnehagen og utvikle gode relasjoner til de andre barna og de voksne. Vi snakker om vennskap, at venner kan være forskjellige, at de hjelper hverandre, at de gjør noe sammen, deler, krangler, men blir venner igjen. </a:t>
            </a:r>
            <a:endParaRPr lang="nb-NO" sz="1400" kern="800" dirty="0">
              <a:solidFill>
                <a:srgbClr val="595959"/>
              </a:solidFill>
              <a:effectLst/>
              <a:ea typeface="Calibri" panose="020F0502020204030204" pitchFamily="34" charset="0"/>
              <a:cs typeface="Times New Roman" panose="02020603050405020304" pitchFamily="18" charset="0"/>
            </a:endParaRPr>
          </a:p>
          <a:p>
            <a:pPr>
              <a:spcBef>
                <a:spcPts val="200"/>
              </a:spcBef>
              <a:spcAft>
                <a:spcPts val="200"/>
              </a:spcAft>
            </a:pPr>
            <a:r>
              <a:rPr lang="nb-NO" sz="1400" u="sng" kern="800" dirty="0">
                <a:solidFill>
                  <a:srgbClr val="000000"/>
                </a:solidFill>
                <a:effectLst/>
                <a:ea typeface="Calibri" panose="020F0502020204030204" pitchFamily="34" charset="0"/>
                <a:cs typeface="Times New Roman" panose="02020603050405020304" pitchFamily="18" charset="0"/>
              </a:rPr>
              <a:t>Ting som skjer i august</a:t>
            </a:r>
            <a:endParaRPr lang="nb-NO" sz="1400" kern="800" dirty="0">
              <a:solidFill>
                <a:srgbClr val="595959"/>
              </a:solidFill>
              <a:effectLst/>
              <a:ea typeface="Calibri" panose="020F0502020204030204" pitchFamily="34" charset="0"/>
              <a:cs typeface="Times New Roman" panose="02020603050405020304" pitchFamily="18" charset="0"/>
            </a:endParaRPr>
          </a:p>
          <a:p>
            <a:pPr marL="171450" indent="-171450">
              <a:buFont typeface="Wingdings" panose="05000000000000000000" pitchFamily="2" charset="2"/>
              <a:buChar char="ü"/>
            </a:pPr>
            <a:r>
              <a:rPr lang="nb-NO" sz="1400" kern="800" dirty="0">
                <a:solidFill>
                  <a:srgbClr val="000000"/>
                </a:solidFill>
                <a:ea typeface="Calibri" panose="020F0502020204030204" pitchFamily="34" charset="0"/>
                <a:cs typeface="Arial" panose="020B0604020202020204" pitchFamily="34" charset="0"/>
              </a:rPr>
              <a:t>Husk at er det noen som ønsker samtale, så er det bare å si ifra. Har dere forslag eller ideer til noe vi kan gjøre i barnehage, så er det også bare å si ifra</a:t>
            </a:r>
            <a:r>
              <a:rPr lang="nb-NO" sz="1400" kern="800" dirty="0">
                <a:solidFill>
                  <a:srgbClr val="000000"/>
                </a:solidFill>
                <a:ea typeface="Calibri" panose="020F0502020204030204" pitchFamily="34" charset="0"/>
                <a:cs typeface="Arial" panose="020B0604020202020204" pitchFamily="34" charset="0"/>
                <a:sym typeface="Wingdings" panose="05000000000000000000" pitchFamily="2" charset="2"/>
              </a:rPr>
              <a:t></a:t>
            </a:r>
            <a:endParaRPr lang="nb-NO" sz="1400" kern="800" dirty="0">
              <a:solidFill>
                <a:srgbClr val="595959"/>
              </a:solidFill>
              <a:ea typeface="Calibri" panose="020F0502020204030204" pitchFamily="34" charset="0"/>
              <a:cs typeface="Arial" panose="020B0604020202020204" pitchFamily="34" charset="0"/>
              <a:sym typeface="Wingdings" panose="05000000000000000000" pitchFamily="2" charset="2"/>
            </a:endParaRPr>
          </a:p>
          <a:p>
            <a:pPr marL="171450" indent="-171450">
              <a:buFont typeface="Wingdings" panose="05000000000000000000" pitchFamily="2" charset="2"/>
              <a:buChar char="ü"/>
            </a:pPr>
            <a:r>
              <a:rPr lang="nb-NO" sz="1400" dirty="0">
                <a:effectLst/>
                <a:ea typeface="Times New Roman" panose="02020603050405020304" pitchFamily="18" charset="0"/>
              </a:rPr>
              <a:t>(Samtaler med nye barn og førskolebarn i                                                                                                                                                                                                                                                                                                                                                                                                                                                              september)</a:t>
            </a:r>
          </a:p>
          <a:p>
            <a:pPr marL="171450" indent="-171450">
              <a:buFont typeface="Wingdings" panose="05000000000000000000" pitchFamily="2" charset="2"/>
              <a:buChar char="ü"/>
            </a:pPr>
            <a:r>
              <a:rPr lang="nb-NO" sz="1400" dirty="0">
                <a:effectLst/>
                <a:ea typeface="Times New Roman" panose="02020603050405020304" pitchFamily="18" charset="0"/>
              </a:rPr>
              <a:t>Det er ikke satt opp tur i august, vi tar dette som det kommer i forhold til innkjøring på barna, slik at vi vet at de er trygge før vi drar på tur.</a:t>
            </a:r>
            <a:r>
              <a:rPr lang="nb-NO" sz="1400" dirty="0">
                <a:solidFill>
                  <a:srgbClr val="000000"/>
                </a:solidFill>
                <a:ea typeface="Times New Roman" panose="02020603050405020304" pitchFamily="18" charset="0"/>
              </a:rPr>
              <a:t> </a:t>
            </a:r>
            <a:r>
              <a:rPr lang="nb-NO" sz="1400" b="1" i="1" dirty="0">
                <a:solidFill>
                  <a:srgbClr val="000000"/>
                </a:solidFill>
                <a:ea typeface="Times New Roman" panose="02020603050405020304" pitchFamily="18" charset="0"/>
              </a:rPr>
              <a:t>     </a:t>
            </a:r>
            <a:endParaRPr lang="nb-NO" sz="1400" dirty="0">
              <a:effectLst/>
              <a:ea typeface="Times New Roman" panose="02020603050405020304" pitchFamily="18" charset="0"/>
            </a:endParaRPr>
          </a:p>
          <a:p>
            <a:pPr lvl="0">
              <a:spcAft>
                <a:spcPts val="0"/>
              </a:spcAft>
            </a:pPr>
            <a:endParaRPr lang="nb-NO" sz="1000" dirty="0">
              <a:effectLst/>
              <a:ea typeface="Times New Roman" panose="02020603050405020304" pitchFamily="18" charset="0"/>
            </a:endParaRPr>
          </a:p>
          <a:p>
            <a:pPr>
              <a:spcBef>
                <a:spcPts val="200"/>
              </a:spcBef>
              <a:spcAft>
                <a:spcPts val="200"/>
              </a:spcAft>
            </a:pPr>
            <a:r>
              <a:rPr lang="nb-NO" sz="1400" kern="800" dirty="0">
                <a:solidFill>
                  <a:srgbClr val="595959"/>
                </a:solidFill>
                <a:effectLst/>
                <a:ea typeface="Calibri" panose="020F0502020204030204" pitchFamily="34" charset="0"/>
                <a:cs typeface="Times New Roman" panose="02020603050405020304" pitchFamily="18" charset="0"/>
              </a:rPr>
              <a:t> </a:t>
            </a:r>
          </a:p>
          <a:p>
            <a:pPr>
              <a:lnSpc>
                <a:spcPct val="150000"/>
              </a:lnSpc>
              <a:spcBef>
                <a:spcPts val="200"/>
              </a:spcBef>
              <a:spcAft>
                <a:spcPts val="200"/>
              </a:spcAft>
            </a:pPr>
            <a:r>
              <a:rPr lang="nb-NO" sz="1400" kern="800" dirty="0">
                <a:solidFill>
                  <a:srgbClr val="595959"/>
                </a:solidFill>
                <a:effectLst/>
                <a:ea typeface="Calibri" panose="020F0502020204030204" pitchFamily="34" charset="0"/>
                <a:cs typeface="Times New Roman" panose="02020603050405020304" pitchFamily="18" charset="0"/>
              </a:rPr>
              <a:t> </a:t>
            </a:r>
          </a:p>
        </p:txBody>
      </p:sp>
      <p:sp>
        <p:nvSpPr>
          <p:cNvPr id="13" name="Tekstboks 35"/>
          <p:cNvSpPr txBox="1"/>
          <p:nvPr/>
        </p:nvSpPr>
        <p:spPr>
          <a:xfrm>
            <a:off x="139823" y="5457623"/>
            <a:ext cx="3773508" cy="389712"/>
          </a:xfrm>
          <a:prstGeom prst="rect">
            <a:avLst/>
          </a:prstGeom>
          <a:solidFill>
            <a:sysClr val="window" lastClr="FFFFFF"/>
          </a:solidFill>
          <a:ln w="6350">
            <a:solidFill>
              <a:prstClr val="black"/>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00000"/>
              </a:lnSpc>
              <a:spcBef>
                <a:spcPts val="200"/>
              </a:spcBef>
              <a:spcAft>
                <a:spcPts val="200"/>
              </a:spcAft>
              <a:buClrTx/>
              <a:buSzTx/>
              <a:buFontTx/>
              <a:buNone/>
              <a:tabLst/>
              <a:defRPr/>
            </a:pPr>
            <a:r>
              <a:rPr kumimoji="0" lang="nb-NO" sz="1600" b="1" i="0" u="none" strike="noStrike" kern="800" cap="none" spc="0" normalizeH="0" baseline="0" noProof="0" dirty="0">
                <a:ln>
                  <a:noFill/>
                </a:ln>
                <a:solidFill>
                  <a:schemeClr val="accent1"/>
                </a:solidFill>
                <a:effectLst/>
                <a:uLnTx/>
                <a:uFillTx/>
                <a:ea typeface="Calibri" panose="020F0502020204030204" pitchFamily="34" charset="0"/>
                <a:cs typeface="Arial" panose="020B0604020202020204" pitchFamily="34" charset="0"/>
              </a:rPr>
              <a:t>Fagområder: «</a:t>
            </a:r>
            <a:r>
              <a:rPr kumimoji="0" lang="nb-NO" sz="1600" b="0" i="1" u="none" strike="noStrike" kern="800" cap="none" spc="0" normalizeH="0" baseline="0" noProof="0" dirty="0">
                <a:ln>
                  <a:noFill/>
                </a:ln>
                <a:solidFill>
                  <a:schemeClr val="accent1"/>
                </a:solidFill>
                <a:effectLst/>
                <a:uLnTx/>
                <a:uFillTx/>
                <a:ea typeface="Calibri" panose="020F0502020204030204" pitchFamily="34" charset="0"/>
                <a:cs typeface="Arial" panose="020B0604020202020204" pitchFamily="34" charset="0"/>
              </a:rPr>
              <a:t>Etikk, religion og filosofi»</a:t>
            </a:r>
            <a:endParaRPr kumimoji="0" lang="nb-NO" sz="1600" b="0" i="0" u="none" strike="noStrike" kern="800" cap="none" spc="0" normalizeH="0" baseline="0" noProof="0" dirty="0">
              <a:ln>
                <a:noFill/>
              </a:ln>
              <a:solidFill>
                <a:schemeClr val="accent1"/>
              </a:solidFill>
              <a:effectLst/>
              <a:uLnTx/>
              <a:uFillTx/>
              <a:ea typeface="Calibri" panose="020F0502020204030204" pitchFamily="34" charset="0"/>
              <a:cs typeface="Arial" panose="020B0604020202020204" pitchFamily="34" charset="0"/>
            </a:endParaRPr>
          </a:p>
          <a:p>
            <a:pPr marL="0" marR="0" lvl="0" indent="0" defTabSz="914400" eaLnBrk="1" fontAlgn="auto" latinLnBrk="0" hangingPunct="1">
              <a:lnSpc>
                <a:spcPct val="100000"/>
              </a:lnSpc>
              <a:spcBef>
                <a:spcPts val="200"/>
              </a:spcBef>
              <a:spcAft>
                <a:spcPts val="200"/>
              </a:spcAft>
              <a:buClrTx/>
              <a:buSzTx/>
              <a:buFontTx/>
              <a:buNone/>
              <a:tabLst/>
              <a:defRPr/>
            </a:pPr>
            <a:r>
              <a:rPr kumimoji="0" lang="nb-NO" sz="1600" b="0" i="0" u="none" strike="noStrike" kern="800" cap="none" spc="0" normalizeH="0" baseline="0" noProof="0" dirty="0">
                <a:ln>
                  <a:noFill/>
                </a:ln>
                <a:solidFill>
                  <a:srgbClr val="595959"/>
                </a:solidFill>
                <a:effectLst/>
                <a:uLnTx/>
                <a:uFillTx/>
                <a:ea typeface="Calibri" panose="020F0502020204030204" pitchFamily="34" charset="0"/>
                <a:cs typeface="Arial" panose="020B0604020202020204" pitchFamily="34" charset="0"/>
              </a:rPr>
              <a:t> </a:t>
            </a:r>
          </a:p>
        </p:txBody>
      </p:sp>
      <p:sp>
        <p:nvSpPr>
          <p:cNvPr id="14" name="Tekstboks 10"/>
          <p:cNvSpPr txBox="1"/>
          <p:nvPr/>
        </p:nvSpPr>
        <p:spPr>
          <a:xfrm>
            <a:off x="139824" y="6002550"/>
            <a:ext cx="3773507" cy="389712"/>
          </a:xfrm>
          <a:prstGeom prst="rect">
            <a:avLst/>
          </a:prstGeom>
          <a:solidFill>
            <a:sysClr val="window" lastClr="FFFFFF"/>
          </a:solidFill>
          <a:ln w="6350">
            <a:solidFill>
              <a:prstClr val="black"/>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spcBef>
                <a:spcPts val="200"/>
              </a:spcBef>
              <a:spcAft>
                <a:spcPts val="200"/>
              </a:spcAft>
            </a:pPr>
            <a:endParaRPr lang="nb-NO" sz="1200" b="1" u="sng" kern="800" dirty="0">
              <a:effectLst/>
              <a:ea typeface="Calibri" panose="020F0502020204030204" pitchFamily="34" charset="0"/>
              <a:cs typeface="Times New Roman" panose="02020603050405020304" pitchFamily="18" charset="0"/>
            </a:endParaRPr>
          </a:p>
        </p:txBody>
      </p:sp>
      <p:pic>
        <p:nvPicPr>
          <p:cNvPr id="4" name="Bilde 3">
            <a:extLst>
              <a:ext uri="{FF2B5EF4-FFF2-40B4-BE49-F238E27FC236}">
                <a16:creationId xmlns:a16="http://schemas.microsoft.com/office/drawing/2014/main" id="{B946D4C5-B55D-4285-9DF1-2DB484DC730A}"/>
              </a:ext>
            </a:extLst>
          </p:cNvPr>
          <p:cNvPicPr>
            <a:picLocks noChangeAspect="1"/>
          </p:cNvPicPr>
          <p:nvPr/>
        </p:nvPicPr>
        <p:blipFill>
          <a:blip r:embed="rId9" cstate="print">
            <a:extLst>
              <a:ext uri="{28A0092B-C50C-407E-A947-70E740481C1C}">
                <a14:useLocalDpi xmlns:a14="http://schemas.microsoft.com/office/drawing/2010/main" val="0"/>
              </a:ext>
              <a:ext uri="{837473B0-CC2E-450A-ABE3-18F120FF3D39}">
                <a1611:picAttrSrcUrl xmlns:a1611="http://schemas.microsoft.com/office/drawing/2016/11/main" r:id="rId10"/>
              </a:ext>
            </a:extLst>
          </a:blip>
          <a:stretch>
            <a:fillRect/>
          </a:stretch>
        </p:blipFill>
        <p:spPr>
          <a:xfrm>
            <a:off x="2594684" y="2441553"/>
            <a:ext cx="502478" cy="439593"/>
          </a:xfrm>
          <a:prstGeom prst="rect">
            <a:avLst/>
          </a:prstGeom>
        </p:spPr>
      </p:pic>
      <p:pic>
        <p:nvPicPr>
          <p:cNvPr id="6" name="Bilde 5" descr="Et bilde som inneholder objekt, klokke&#10;&#10;Automatisk generert beskrivelse">
            <a:extLst>
              <a:ext uri="{FF2B5EF4-FFF2-40B4-BE49-F238E27FC236}">
                <a16:creationId xmlns:a16="http://schemas.microsoft.com/office/drawing/2014/main" id="{80C626B4-D47B-41DD-B071-899501245071}"/>
              </a:ext>
            </a:extLst>
          </p:cNvPr>
          <p:cNvPicPr>
            <a:picLocks noChangeAspect="1"/>
          </p:cNvPicPr>
          <p:nvPr/>
        </p:nvPicPr>
        <p:blipFill>
          <a:blip r:embed="rId11" cstate="print">
            <a:extLst>
              <a:ext uri="{28A0092B-C50C-407E-A947-70E740481C1C}">
                <a14:useLocalDpi xmlns:a14="http://schemas.microsoft.com/office/drawing/2010/main" val="0"/>
              </a:ext>
              <a:ext uri="{837473B0-CC2E-450A-ABE3-18F120FF3D39}">
                <a1611:picAttrSrcUrl xmlns:a1611="http://schemas.microsoft.com/office/drawing/2016/11/main" r:id="rId12"/>
              </a:ext>
            </a:extLst>
          </a:blip>
          <a:stretch>
            <a:fillRect/>
          </a:stretch>
        </p:blipFill>
        <p:spPr>
          <a:xfrm>
            <a:off x="1749668" y="221105"/>
            <a:ext cx="557506" cy="474473"/>
          </a:xfrm>
          <a:prstGeom prst="rect">
            <a:avLst/>
          </a:prstGeom>
        </p:spPr>
      </p:pic>
    </p:spTree>
    <p:extLst>
      <p:ext uri="{BB962C8B-B14F-4D97-AF65-F5344CB8AC3E}">
        <p14:creationId xmlns:p14="http://schemas.microsoft.com/office/powerpoint/2010/main" val="391481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anim calcmode="lin" valueType="num">
                                      <p:cBhvr additive="base">
                                        <p:cTn id="7"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xEl>
                                              <p:pRg st="2" end="2"/>
                                            </p:txEl>
                                          </p:spTgt>
                                        </p:tgtEl>
                                        <p:attrNameLst>
                                          <p:attrName>style.visibility</p:attrName>
                                        </p:attrNameLst>
                                      </p:cBhvr>
                                      <p:to>
                                        <p:strVal val="visible"/>
                                      </p:to>
                                    </p:set>
                                    <p:anim calcmode="lin" valueType="num">
                                      <p:cBhvr additive="base">
                                        <p:cTn id="13"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anim calcmode="lin" valueType="num">
                                      <p:cBhvr additive="base">
                                        <p:cTn id="19" dur="500" fill="hold"/>
                                        <p:tgtEl>
                                          <p:spTgt spid="10">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
                                            <p:txEl>
                                              <p:pRg st="4" end="4"/>
                                            </p:txEl>
                                          </p:spTgt>
                                        </p:tgtEl>
                                        <p:attrNameLst>
                                          <p:attrName>style.visibility</p:attrName>
                                        </p:attrNameLst>
                                      </p:cBhvr>
                                      <p:to>
                                        <p:strVal val="visible"/>
                                      </p:to>
                                    </p:set>
                                    <p:anim calcmode="lin" valueType="num">
                                      <p:cBhvr additive="base">
                                        <p:cTn id="25"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0">
                                            <p:txEl>
                                              <p:pRg st="5" end="5"/>
                                            </p:txEl>
                                          </p:spTgt>
                                        </p:tgtEl>
                                        <p:attrNameLst>
                                          <p:attrName>style.visibility</p:attrName>
                                        </p:attrNameLst>
                                      </p:cBhvr>
                                      <p:to>
                                        <p:strVal val="visible"/>
                                      </p:to>
                                    </p:set>
                                    <p:anim calcmode="lin" valueType="num">
                                      <p:cBhvr additive="base">
                                        <p:cTn id="31" dur="500" fill="hold"/>
                                        <p:tgtEl>
                                          <p:spTgt spid="10">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0">
                                            <p:txEl>
                                              <p:pRg st="6" end="6"/>
                                            </p:txEl>
                                          </p:spTgt>
                                        </p:tgtEl>
                                        <p:attrNameLst>
                                          <p:attrName>style.visibility</p:attrName>
                                        </p:attrNameLst>
                                      </p:cBhvr>
                                      <p:to>
                                        <p:strVal val="visible"/>
                                      </p:to>
                                    </p:set>
                                    <p:anim calcmode="lin" valueType="num">
                                      <p:cBhvr additive="base">
                                        <p:cTn id="37" dur="500" fill="hold"/>
                                        <p:tgtEl>
                                          <p:spTgt spid="10">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0">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500" fill="hold"/>
                                        <p:tgtEl>
                                          <p:spTgt spid="13"/>
                                        </p:tgtEl>
                                        <p:attrNameLst>
                                          <p:attrName>ppt_x</p:attrName>
                                        </p:attrNameLst>
                                      </p:cBhvr>
                                      <p:tavLst>
                                        <p:tav tm="0">
                                          <p:val>
                                            <p:strVal val="#ppt_x"/>
                                          </p:val>
                                        </p:tav>
                                        <p:tav tm="100000">
                                          <p:val>
                                            <p:strVal val="#ppt_x"/>
                                          </p:val>
                                        </p:tav>
                                      </p:tavLst>
                                    </p:anim>
                                    <p:anim calcmode="lin" valueType="num">
                                      <p:cBhvr additive="base">
                                        <p:cTn id="4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additive="base">
                                        <p:cTn id="49" dur="500" fill="hold"/>
                                        <p:tgtEl>
                                          <p:spTgt spid="14"/>
                                        </p:tgtEl>
                                        <p:attrNameLst>
                                          <p:attrName>ppt_x</p:attrName>
                                        </p:attrNameLst>
                                      </p:cBhvr>
                                      <p:tavLst>
                                        <p:tav tm="0">
                                          <p:val>
                                            <p:strVal val="#ppt_x"/>
                                          </p:val>
                                        </p:tav>
                                        <p:tav tm="100000">
                                          <p:val>
                                            <p:strVal val="#ppt_x"/>
                                          </p:val>
                                        </p:tav>
                                      </p:tavLst>
                                    </p:anim>
                                    <p:anim calcmode="lin" valueType="num">
                                      <p:cBhvr additive="base">
                                        <p:cTn id="5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2"/>
                                        </p:tgtEl>
                                        <p:attrNameLst>
                                          <p:attrName>style.visibility</p:attrName>
                                        </p:attrNameLst>
                                      </p:cBhvr>
                                      <p:to>
                                        <p:strVal val="visible"/>
                                      </p:to>
                                    </p:set>
                                    <p:anim calcmode="lin" valueType="num">
                                      <p:cBhvr additive="base">
                                        <p:cTn id="55" dur="500" fill="hold"/>
                                        <p:tgtEl>
                                          <p:spTgt spid="2"/>
                                        </p:tgtEl>
                                        <p:attrNameLst>
                                          <p:attrName>ppt_x</p:attrName>
                                        </p:attrNameLst>
                                      </p:cBhvr>
                                      <p:tavLst>
                                        <p:tav tm="0">
                                          <p:val>
                                            <p:strVal val="#ppt_x"/>
                                          </p:val>
                                        </p:tav>
                                        <p:tav tm="100000">
                                          <p:val>
                                            <p:strVal val="#ppt_x"/>
                                          </p:val>
                                        </p:tav>
                                      </p:tavLst>
                                    </p:anim>
                                    <p:anim calcmode="lin" valueType="num">
                                      <p:cBhvr additive="base">
                                        <p:cTn id="5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ell 6">
            <a:extLst>
              <a:ext uri="{FF2B5EF4-FFF2-40B4-BE49-F238E27FC236}">
                <a16:creationId xmlns:a16="http://schemas.microsoft.com/office/drawing/2014/main" id="{500E27F2-F660-58AE-F272-892D2CE54D92}"/>
              </a:ext>
            </a:extLst>
          </p:cNvPr>
          <p:cNvGraphicFramePr>
            <a:graphicFrameLocks noGrp="1"/>
          </p:cNvGraphicFramePr>
          <p:nvPr>
            <p:extLst>
              <p:ext uri="{D42A27DB-BD31-4B8C-83A1-F6EECF244321}">
                <p14:modId xmlns:p14="http://schemas.microsoft.com/office/powerpoint/2010/main" val="1767658413"/>
              </p:ext>
            </p:extLst>
          </p:nvPr>
        </p:nvGraphicFramePr>
        <p:xfrm>
          <a:off x="173348" y="109947"/>
          <a:ext cx="11845303" cy="6272759"/>
        </p:xfrm>
        <a:graphic>
          <a:graphicData uri="http://schemas.openxmlformats.org/drawingml/2006/table">
            <a:tbl>
              <a:tblPr firstRow="1" firstCol="1" lastRow="1" lastCol="1" bandRow="1" bandCol="1"/>
              <a:tblGrid>
                <a:gridCol w="959373">
                  <a:extLst>
                    <a:ext uri="{9D8B030D-6E8A-4147-A177-3AD203B41FA5}">
                      <a16:colId xmlns:a16="http://schemas.microsoft.com/office/drawing/2014/main" val="20000"/>
                    </a:ext>
                  </a:extLst>
                </a:gridCol>
                <a:gridCol w="1651777">
                  <a:extLst>
                    <a:ext uri="{9D8B030D-6E8A-4147-A177-3AD203B41FA5}">
                      <a16:colId xmlns:a16="http://schemas.microsoft.com/office/drawing/2014/main" val="20001"/>
                    </a:ext>
                  </a:extLst>
                </a:gridCol>
                <a:gridCol w="1777284">
                  <a:extLst>
                    <a:ext uri="{9D8B030D-6E8A-4147-A177-3AD203B41FA5}">
                      <a16:colId xmlns:a16="http://schemas.microsoft.com/office/drawing/2014/main" val="20002"/>
                    </a:ext>
                  </a:extLst>
                </a:gridCol>
                <a:gridCol w="1790164">
                  <a:extLst>
                    <a:ext uri="{9D8B030D-6E8A-4147-A177-3AD203B41FA5}">
                      <a16:colId xmlns:a16="http://schemas.microsoft.com/office/drawing/2014/main" val="20003"/>
                    </a:ext>
                  </a:extLst>
                </a:gridCol>
                <a:gridCol w="1828800">
                  <a:extLst>
                    <a:ext uri="{9D8B030D-6E8A-4147-A177-3AD203B41FA5}">
                      <a16:colId xmlns:a16="http://schemas.microsoft.com/office/drawing/2014/main" val="20004"/>
                    </a:ext>
                  </a:extLst>
                </a:gridCol>
                <a:gridCol w="1788875">
                  <a:extLst>
                    <a:ext uri="{9D8B030D-6E8A-4147-A177-3AD203B41FA5}">
                      <a16:colId xmlns:a16="http://schemas.microsoft.com/office/drawing/2014/main" val="20005"/>
                    </a:ext>
                  </a:extLst>
                </a:gridCol>
                <a:gridCol w="1046480">
                  <a:extLst>
                    <a:ext uri="{9D8B030D-6E8A-4147-A177-3AD203B41FA5}">
                      <a16:colId xmlns:a16="http://schemas.microsoft.com/office/drawing/2014/main" val="20006"/>
                    </a:ext>
                  </a:extLst>
                </a:gridCol>
                <a:gridCol w="1002550">
                  <a:extLst>
                    <a:ext uri="{9D8B030D-6E8A-4147-A177-3AD203B41FA5}">
                      <a16:colId xmlns:a16="http://schemas.microsoft.com/office/drawing/2014/main" val="20007"/>
                    </a:ext>
                  </a:extLst>
                </a:gridCol>
              </a:tblGrid>
              <a:tr h="634124">
                <a:tc>
                  <a:txBody>
                    <a:bodyPr/>
                    <a:lstStyle/>
                    <a:p>
                      <a:pPr algn="ctr">
                        <a:lnSpc>
                          <a:spcPct val="115000"/>
                        </a:lnSpc>
                        <a:spcBef>
                          <a:spcPts val="200"/>
                        </a:spcBef>
                        <a:spcAft>
                          <a:spcPts val="200"/>
                        </a:spcAft>
                      </a:pPr>
                      <a:r>
                        <a:rPr lang="nb-NO" sz="1600" b="1" kern="800" dirty="0">
                          <a:solidFill>
                            <a:schemeClr val="tx1"/>
                          </a:solidFill>
                          <a:effectLst/>
                          <a:latin typeface="+mn-lt"/>
                          <a:ea typeface="Calibri" panose="020F0502020204030204" pitchFamily="34" charset="0"/>
                          <a:cs typeface="Arial" panose="020B0604020202020204" pitchFamily="34" charset="0"/>
                        </a:rPr>
                        <a:t>August</a:t>
                      </a:r>
                    </a:p>
                    <a:p>
                      <a:pPr algn="ctr">
                        <a:lnSpc>
                          <a:spcPct val="115000"/>
                        </a:lnSpc>
                        <a:spcBef>
                          <a:spcPts val="200"/>
                        </a:spcBef>
                        <a:spcAft>
                          <a:spcPts val="200"/>
                        </a:spcAft>
                      </a:pPr>
                      <a:r>
                        <a:rPr lang="nb-NO" sz="1100" b="1" kern="800" dirty="0">
                          <a:solidFill>
                            <a:schemeClr val="tx1"/>
                          </a:solidFill>
                          <a:effectLst/>
                          <a:latin typeface="+mn-lt"/>
                          <a:ea typeface="Calibri" panose="020F0502020204030204" pitchFamily="34" charset="0"/>
                          <a:cs typeface="Arial" panose="020B0604020202020204" pitchFamily="34" charset="0"/>
                        </a:rPr>
                        <a:t>Uke/Tema</a:t>
                      </a:r>
                      <a:endParaRPr lang="nb-NO" sz="1100" kern="800" dirty="0">
                        <a:solidFill>
                          <a:schemeClr val="tx1"/>
                        </a:solidFill>
                        <a:effectLst/>
                        <a:latin typeface="+mn-lt"/>
                        <a:ea typeface="Calibri" panose="020F0502020204030204" pitchFamily="34" charset="0"/>
                        <a:cs typeface="Arial" panose="020B0604020202020204" pitchFamily="34" charset="0"/>
                      </a:endParaRPr>
                    </a:p>
                  </a:txBody>
                  <a:tcPr marL="67171" marR="67171"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9CC2E5"/>
                    </a:solidFill>
                  </a:tcPr>
                </a:tc>
                <a:tc>
                  <a:txBody>
                    <a:bodyPr/>
                    <a:lstStyle/>
                    <a:p>
                      <a:pPr algn="l">
                        <a:lnSpc>
                          <a:spcPct val="115000"/>
                        </a:lnSpc>
                        <a:spcBef>
                          <a:spcPts val="200"/>
                        </a:spcBef>
                        <a:spcAft>
                          <a:spcPts val="0"/>
                        </a:spcAft>
                      </a:pPr>
                      <a:r>
                        <a:rPr lang="nb-NO" sz="1600" b="1" kern="800" dirty="0">
                          <a:solidFill>
                            <a:srgbClr val="000000"/>
                          </a:solidFill>
                          <a:effectLst/>
                          <a:latin typeface="+mn-lt"/>
                          <a:ea typeface="Calibri" panose="020F0502020204030204" pitchFamily="34" charset="0"/>
                          <a:cs typeface="Arial" panose="020B0604020202020204" pitchFamily="34" charset="0"/>
                        </a:rPr>
                        <a:t>Mandag</a:t>
                      </a:r>
                    </a:p>
                  </a:txBody>
                  <a:tcPr marL="56511" marR="56511"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9CC2E5"/>
                    </a:solidFill>
                  </a:tcPr>
                </a:tc>
                <a:tc>
                  <a:txBody>
                    <a:bodyPr/>
                    <a:lstStyle/>
                    <a:p>
                      <a:pPr algn="l">
                        <a:lnSpc>
                          <a:spcPct val="115000"/>
                        </a:lnSpc>
                        <a:spcBef>
                          <a:spcPts val="200"/>
                        </a:spcBef>
                        <a:spcAft>
                          <a:spcPts val="0"/>
                        </a:spcAft>
                      </a:pPr>
                      <a:r>
                        <a:rPr lang="nb-NO" sz="1600" b="1" kern="800" dirty="0">
                          <a:solidFill>
                            <a:srgbClr val="000000"/>
                          </a:solidFill>
                          <a:effectLst/>
                          <a:latin typeface="+mn-lt"/>
                          <a:ea typeface="Calibri" panose="020F0502020204030204" pitchFamily="34" charset="0"/>
                          <a:cs typeface="Arial" panose="020B0604020202020204" pitchFamily="34" charset="0"/>
                        </a:rPr>
                        <a:t> Tirsdag</a:t>
                      </a:r>
                    </a:p>
                  </a:txBody>
                  <a:tcPr marL="56511" marR="56511"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9CC2E5"/>
                    </a:solidFill>
                  </a:tcPr>
                </a:tc>
                <a:tc>
                  <a:txBody>
                    <a:bodyPr/>
                    <a:lstStyle/>
                    <a:p>
                      <a:pPr algn="l">
                        <a:lnSpc>
                          <a:spcPct val="115000"/>
                        </a:lnSpc>
                        <a:spcBef>
                          <a:spcPts val="200"/>
                        </a:spcBef>
                        <a:spcAft>
                          <a:spcPts val="0"/>
                        </a:spcAft>
                      </a:pPr>
                      <a:r>
                        <a:rPr lang="nb-NO" sz="1600" b="1" kern="800" dirty="0">
                          <a:solidFill>
                            <a:srgbClr val="000000"/>
                          </a:solidFill>
                          <a:effectLst/>
                          <a:latin typeface="+mn-lt"/>
                          <a:ea typeface="Calibri" panose="020F0502020204030204" pitchFamily="34" charset="0"/>
                          <a:cs typeface="Arial" panose="020B0604020202020204" pitchFamily="34" charset="0"/>
                        </a:rPr>
                        <a:t>Onsdag</a:t>
                      </a:r>
                    </a:p>
                  </a:txBody>
                  <a:tcPr marL="56511" marR="56511"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9CC2E5"/>
                    </a:solidFill>
                  </a:tcPr>
                </a:tc>
                <a:tc>
                  <a:txBody>
                    <a:bodyPr/>
                    <a:lstStyle/>
                    <a:p>
                      <a:pPr marL="236855" indent="-236855" algn="l">
                        <a:lnSpc>
                          <a:spcPct val="115000"/>
                        </a:lnSpc>
                        <a:spcBef>
                          <a:spcPts val="200"/>
                        </a:spcBef>
                        <a:spcAft>
                          <a:spcPts val="0"/>
                        </a:spcAft>
                      </a:pPr>
                      <a:r>
                        <a:rPr lang="nb-NO" sz="1600" b="1" kern="800" dirty="0">
                          <a:solidFill>
                            <a:srgbClr val="000000"/>
                          </a:solidFill>
                          <a:effectLst/>
                          <a:latin typeface="+mn-lt"/>
                          <a:ea typeface="Calibri" panose="020F0502020204030204" pitchFamily="34" charset="0"/>
                          <a:cs typeface="Arial" panose="020B0604020202020204" pitchFamily="34" charset="0"/>
                        </a:rPr>
                        <a:t>Torsdag</a:t>
                      </a:r>
                    </a:p>
                  </a:txBody>
                  <a:tcPr marL="56511" marR="56511"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9CC2E5"/>
                    </a:solidFill>
                  </a:tcPr>
                </a:tc>
                <a:tc>
                  <a:txBody>
                    <a:bodyPr/>
                    <a:lstStyle/>
                    <a:p>
                      <a:pPr algn="l">
                        <a:lnSpc>
                          <a:spcPct val="115000"/>
                        </a:lnSpc>
                        <a:spcBef>
                          <a:spcPts val="200"/>
                        </a:spcBef>
                        <a:spcAft>
                          <a:spcPts val="0"/>
                        </a:spcAft>
                      </a:pPr>
                      <a:r>
                        <a:rPr lang="nb-NO" sz="1600" b="1" kern="800" dirty="0">
                          <a:solidFill>
                            <a:srgbClr val="000000"/>
                          </a:solidFill>
                          <a:effectLst/>
                          <a:latin typeface="+mn-lt"/>
                          <a:ea typeface="Calibri" panose="020F0502020204030204" pitchFamily="34" charset="0"/>
                          <a:cs typeface="Arial" panose="020B0604020202020204" pitchFamily="34" charset="0"/>
                        </a:rPr>
                        <a:t>Fredag</a:t>
                      </a:r>
                    </a:p>
                  </a:txBody>
                  <a:tcPr marL="56511" marR="56511"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9CC2E5"/>
                    </a:solidFill>
                  </a:tcPr>
                </a:tc>
                <a:tc>
                  <a:txBody>
                    <a:bodyPr/>
                    <a:lstStyle/>
                    <a:p>
                      <a:pPr algn="l">
                        <a:lnSpc>
                          <a:spcPct val="115000"/>
                        </a:lnSpc>
                        <a:spcBef>
                          <a:spcPts val="200"/>
                        </a:spcBef>
                        <a:spcAft>
                          <a:spcPts val="0"/>
                        </a:spcAft>
                      </a:pPr>
                      <a:r>
                        <a:rPr lang="nb-NO" sz="1600" b="1" kern="800" dirty="0">
                          <a:solidFill>
                            <a:srgbClr val="000000"/>
                          </a:solidFill>
                          <a:effectLst/>
                          <a:latin typeface="+mn-lt"/>
                          <a:ea typeface="Calibri" panose="020F0502020204030204" pitchFamily="34" charset="0"/>
                          <a:cs typeface="Arial" panose="020B0604020202020204" pitchFamily="34" charset="0"/>
                        </a:rPr>
                        <a:t>Lørdag</a:t>
                      </a:r>
                      <a:endParaRPr lang="nb-NO" sz="1600" kern="800" dirty="0">
                        <a:solidFill>
                          <a:srgbClr val="595959"/>
                        </a:solidFill>
                        <a:effectLst/>
                        <a:latin typeface="+mn-lt"/>
                        <a:ea typeface="Calibri" panose="020F0502020204030204" pitchFamily="34" charset="0"/>
                        <a:cs typeface="Arial" panose="020B0604020202020204" pitchFamily="34" charset="0"/>
                      </a:endParaRPr>
                    </a:p>
                  </a:txBody>
                  <a:tcPr marL="56511" marR="56511"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9CC2E5"/>
                    </a:solidFill>
                  </a:tcPr>
                </a:tc>
                <a:tc>
                  <a:txBody>
                    <a:bodyPr/>
                    <a:lstStyle/>
                    <a:p>
                      <a:pPr algn="l">
                        <a:lnSpc>
                          <a:spcPct val="115000"/>
                        </a:lnSpc>
                        <a:spcBef>
                          <a:spcPts val="200"/>
                        </a:spcBef>
                        <a:spcAft>
                          <a:spcPts val="0"/>
                        </a:spcAft>
                        <a:tabLst>
                          <a:tab pos="922020" algn="l"/>
                        </a:tabLst>
                      </a:pPr>
                      <a:r>
                        <a:rPr lang="nb-NO" sz="1600" b="1" kern="800" dirty="0">
                          <a:solidFill>
                            <a:srgbClr val="000000"/>
                          </a:solidFill>
                          <a:effectLst/>
                          <a:latin typeface="+mn-lt"/>
                          <a:ea typeface="Calibri" panose="020F0502020204030204" pitchFamily="34" charset="0"/>
                          <a:cs typeface="Arial" panose="020B0604020202020204" pitchFamily="34" charset="0"/>
                        </a:rPr>
                        <a:t>Søndag</a:t>
                      </a:r>
                      <a:endParaRPr lang="nb-NO" sz="1600" kern="800" dirty="0">
                        <a:solidFill>
                          <a:srgbClr val="595959"/>
                        </a:solidFill>
                        <a:effectLst/>
                        <a:latin typeface="+mn-lt"/>
                        <a:ea typeface="Calibri" panose="020F0502020204030204" pitchFamily="34" charset="0"/>
                        <a:cs typeface="Arial" panose="020B0604020202020204" pitchFamily="34" charset="0"/>
                      </a:endParaRPr>
                    </a:p>
                  </a:txBody>
                  <a:tcPr marL="56511" marR="56511"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9CC2E5"/>
                    </a:solidFill>
                  </a:tcPr>
                </a:tc>
                <a:extLst>
                  <a:ext uri="{0D108BD9-81ED-4DB2-BD59-A6C34878D82A}">
                    <a16:rowId xmlns:a16="http://schemas.microsoft.com/office/drawing/2014/main" val="10000"/>
                  </a:ext>
                </a:extLst>
              </a:tr>
              <a:tr h="1165411">
                <a:tc>
                  <a:txBody>
                    <a:bodyPr/>
                    <a:lstStyle/>
                    <a:p>
                      <a:pPr algn="ctr"/>
                      <a:r>
                        <a:rPr lang="nb-NO" sz="1200" b="1" dirty="0">
                          <a:solidFill>
                            <a:schemeClr val="tx1"/>
                          </a:solidFill>
                          <a:effectLst/>
                          <a:latin typeface="+mn-lt"/>
                          <a:ea typeface="Times New Roman" panose="02020603050405020304" pitchFamily="18" charset="0"/>
                          <a:cs typeface="Arial" panose="020B0604020202020204" pitchFamily="34" charset="0"/>
                        </a:rPr>
                        <a:t>31</a:t>
                      </a:r>
                    </a:p>
                    <a:p>
                      <a:pPr algn="ctr"/>
                      <a:r>
                        <a:rPr lang="nb-NO" sz="1200" b="0" dirty="0">
                          <a:solidFill>
                            <a:schemeClr val="tx1"/>
                          </a:solidFill>
                          <a:effectLst/>
                          <a:latin typeface="+mn-lt"/>
                          <a:ea typeface="Times New Roman" panose="02020603050405020304" pitchFamily="18" charset="0"/>
                          <a:cs typeface="Arial" panose="020B0604020202020204" pitchFamily="34" charset="0"/>
                        </a:rPr>
                        <a:t>Innkjøring</a:t>
                      </a:r>
                    </a:p>
                  </a:txBody>
                  <a:tcPr marL="44450" marR="44450" marT="0"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tc>
                  <a:txBody>
                    <a:bodyPr/>
                    <a:lstStyle/>
                    <a:p>
                      <a:r>
                        <a:rPr lang="nb-NO" sz="1200" b="1" dirty="0">
                          <a:solidFill>
                            <a:srgbClr val="000000"/>
                          </a:solidFill>
                          <a:effectLst/>
                          <a:latin typeface="+mn-lt"/>
                          <a:ea typeface="Times New Roman" panose="02020603050405020304" pitchFamily="18" charset="0"/>
                        </a:rPr>
                        <a:t>28</a:t>
                      </a:r>
                    </a:p>
                    <a:p>
                      <a:pPr algn="l">
                        <a:lnSpc>
                          <a:spcPct val="100000"/>
                        </a:lnSpc>
                        <a:spcBef>
                          <a:spcPts val="200"/>
                        </a:spcBef>
                        <a:spcAft>
                          <a:spcPts val="0"/>
                        </a:spcAft>
                      </a:pPr>
                      <a:r>
                        <a:rPr lang="nb-NO" sz="1200" b="1" kern="800" dirty="0">
                          <a:solidFill>
                            <a:srgbClr val="FF0000"/>
                          </a:solidFill>
                          <a:effectLst/>
                          <a:latin typeface="+mn-lt"/>
                          <a:ea typeface="Calibri" panose="020F0502020204030204" pitchFamily="34" charset="0"/>
                          <a:cs typeface="Arial" panose="020B0604020202020204" pitchFamily="34" charset="0"/>
                        </a:rPr>
                        <a:t>Planleggingsdag</a:t>
                      </a:r>
                    </a:p>
                    <a:p>
                      <a:pPr algn="l">
                        <a:lnSpc>
                          <a:spcPct val="100000"/>
                        </a:lnSpc>
                        <a:spcBef>
                          <a:spcPts val="200"/>
                        </a:spcBef>
                        <a:spcAft>
                          <a:spcPts val="0"/>
                        </a:spcAft>
                      </a:pPr>
                      <a:r>
                        <a:rPr lang="nb-NO" sz="1200" b="1" kern="800" dirty="0">
                          <a:solidFill>
                            <a:srgbClr val="FF0000"/>
                          </a:solidFill>
                          <a:effectLst/>
                          <a:latin typeface="+mn-lt"/>
                          <a:ea typeface="Calibri" panose="020F0502020204030204" pitchFamily="34" charset="0"/>
                          <a:cs typeface="Arial" panose="020B0604020202020204" pitchFamily="34" charset="0"/>
                        </a:rPr>
                        <a:t>Barnehagen stengt!</a:t>
                      </a:r>
                    </a:p>
                    <a:p>
                      <a:endParaRPr lang="nb-NO" sz="1200" b="1" dirty="0">
                        <a:solidFill>
                          <a:srgbClr val="000000"/>
                        </a:solidFill>
                        <a:effectLst/>
                        <a:latin typeface="+mn-lt"/>
                        <a:ea typeface="Times New Roman" panose="02020603050405020304" pitchFamily="18" charset="0"/>
                      </a:endParaRPr>
                    </a:p>
                  </a:txBody>
                  <a:tcPr marL="44450" marR="44450"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accent1">
                        <a:lumMod val="20000"/>
                        <a:lumOff val="80000"/>
                      </a:schemeClr>
                    </a:solidFill>
                  </a:tcPr>
                </a:tc>
                <a:tc>
                  <a:txBody>
                    <a:bodyPr/>
                    <a:lstStyle/>
                    <a:p>
                      <a:r>
                        <a:rPr lang="nb-NO" sz="1200" b="1" dirty="0">
                          <a:solidFill>
                            <a:srgbClr val="000000"/>
                          </a:solidFill>
                          <a:effectLst/>
                          <a:latin typeface="+mn-lt"/>
                          <a:ea typeface="Times New Roman" panose="02020603050405020304" pitchFamily="18" charset="0"/>
                        </a:rPr>
                        <a:t>29</a:t>
                      </a:r>
                    </a:p>
                    <a:p>
                      <a:pPr marL="0" marR="0" lvl="0" indent="0" algn="l" defTabSz="914400" rtl="0" eaLnBrk="1" fontAlgn="auto" latinLnBrk="0" hangingPunct="1">
                        <a:lnSpc>
                          <a:spcPct val="100000"/>
                        </a:lnSpc>
                        <a:spcBef>
                          <a:spcPts val="200"/>
                        </a:spcBef>
                        <a:spcAft>
                          <a:spcPts val="0"/>
                        </a:spcAft>
                        <a:buClrTx/>
                        <a:buSzTx/>
                        <a:buFontTx/>
                        <a:buNone/>
                        <a:tabLst/>
                        <a:defRPr/>
                      </a:pPr>
                      <a:r>
                        <a:rPr lang="nb-NO" sz="1200" kern="800" dirty="0">
                          <a:solidFill>
                            <a:schemeClr val="tx1"/>
                          </a:solidFill>
                          <a:effectLst/>
                          <a:latin typeface="+mn-lt"/>
                          <a:ea typeface="Calibri" panose="020F0502020204030204" pitchFamily="34" charset="0"/>
                          <a:cs typeface="Arial" panose="020B0604020202020204" pitchFamily="34" charset="0"/>
                        </a:rPr>
                        <a:t>Innkjøring</a:t>
                      </a:r>
                    </a:p>
                  </a:txBody>
                  <a:tcPr marL="44450" marR="44450"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accent1">
                        <a:lumMod val="20000"/>
                        <a:lumOff val="80000"/>
                      </a:schemeClr>
                    </a:solidFill>
                  </a:tcPr>
                </a:tc>
                <a:tc>
                  <a:txBody>
                    <a:bodyPr/>
                    <a:lstStyle/>
                    <a:p>
                      <a:r>
                        <a:rPr lang="nb-NO" sz="1200" b="1" dirty="0">
                          <a:solidFill>
                            <a:srgbClr val="000000"/>
                          </a:solidFill>
                          <a:effectLst/>
                          <a:latin typeface="+mn-lt"/>
                          <a:ea typeface="Times New Roman" panose="02020603050405020304" pitchFamily="18" charset="0"/>
                        </a:rPr>
                        <a:t>30</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kern="800" dirty="0">
                          <a:solidFill>
                            <a:schemeClr val="tx1"/>
                          </a:solidFill>
                          <a:effectLst/>
                          <a:latin typeface="+mn-lt"/>
                          <a:ea typeface="Calibri" panose="020F0502020204030204" pitchFamily="34" charset="0"/>
                          <a:cs typeface="Arial" panose="020B0604020202020204" pitchFamily="34" charset="0"/>
                        </a:rPr>
                        <a:t>Innkjøring</a:t>
                      </a:r>
                    </a:p>
                    <a:p>
                      <a:pPr algn="l">
                        <a:lnSpc>
                          <a:spcPct val="100000"/>
                        </a:lnSpc>
                        <a:spcBef>
                          <a:spcPts val="200"/>
                        </a:spcBef>
                        <a:spcAft>
                          <a:spcPts val="0"/>
                        </a:spcAft>
                      </a:pPr>
                      <a:r>
                        <a:rPr lang="nb-NO" sz="1200" b="1" kern="800" dirty="0">
                          <a:solidFill>
                            <a:schemeClr val="tx1"/>
                          </a:solidFill>
                          <a:effectLst/>
                          <a:latin typeface="+mn-lt"/>
                          <a:ea typeface="Calibri" panose="020F0502020204030204" pitchFamily="34" charset="0"/>
                          <a:cs typeface="Arial" panose="020B0604020202020204" pitchFamily="34" charset="0"/>
                        </a:rPr>
                        <a:t>Vi feirer </a:t>
                      </a:r>
                      <a:r>
                        <a:rPr lang="nb-NO" sz="1200" b="1" kern="1200" dirty="0">
                          <a:solidFill>
                            <a:schemeClr val="tx1"/>
                          </a:solidFill>
                          <a:effectLst/>
                          <a:latin typeface="+mn-lt"/>
                          <a:ea typeface="+mn-ea"/>
                          <a:cs typeface="+mn-cs"/>
                        </a:rPr>
                        <a:t>N 5 år</a:t>
                      </a:r>
                    </a:p>
                    <a:p>
                      <a:pPr algn="l">
                        <a:lnSpc>
                          <a:spcPct val="100000"/>
                        </a:lnSpc>
                        <a:spcBef>
                          <a:spcPts val="200"/>
                        </a:spcBef>
                        <a:spcAft>
                          <a:spcPts val="0"/>
                        </a:spcAft>
                      </a:pPr>
                      <a:r>
                        <a:rPr lang="nb-NO" sz="1200" b="1" kern="1200" dirty="0">
                          <a:solidFill>
                            <a:schemeClr val="tx1"/>
                          </a:solidFill>
                          <a:effectLst/>
                          <a:latin typeface="+mn-lt"/>
                          <a:ea typeface="+mn-ea"/>
                          <a:cs typeface="+mn-cs"/>
                        </a:rPr>
                        <a:t>Vi feirer Iselin</a:t>
                      </a:r>
                      <a:endParaRPr lang="nb-NO" sz="1200" dirty="0">
                        <a:solidFill>
                          <a:srgbClr val="000000"/>
                        </a:solidFill>
                        <a:effectLst/>
                        <a:latin typeface="+mn-lt"/>
                        <a:ea typeface="Times New Roman" panose="02020603050405020304" pitchFamily="18" charset="0"/>
                      </a:endParaRPr>
                    </a:p>
                    <a:p>
                      <a:endParaRPr lang="nb-NO" sz="1200" dirty="0">
                        <a:solidFill>
                          <a:srgbClr val="000000"/>
                        </a:solidFill>
                        <a:effectLst/>
                        <a:latin typeface="+mn-lt"/>
                        <a:ea typeface="Times New Roman" panose="02020603050405020304" pitchFamily="18" charset="0"/>
                      </a:endParaRPr>
                    </a:p>
                  </a:txBody>
                  <a:tcPr marL="44450" marR="44450"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200"/>
                        </a:spcBef>
                        <a:spcAft>
                          <a:spcPts val="0"/>
                        </a:spcAft>
                        <a:buClrTx/>
                        <a:buSzTx/>
                        <a:buFontTx/>
                        <a:buNone/>
                        <a:tabLst/>
                        <a:defRPr/>
                      </a:pPr>
                      <a:r>
                        <a:rPr lang="nb-NO" sz="1200" b="1" dirty="0">
                          <a:solidFill>
                            <a:srgbClr val="000000"/>
                          </a:solidFill>
                          <a:effectLst/>
                          <a:latin typeface="+mn-lt"/>
                          <a:ea typeface="Times New Roman" panose="02020603050405020304" pitchFamily="18" charset="0"/>
                        </a:rPr>
                        <a:t>31</a:t>
                      </a:r>
                    </a:p>
                    <a:p>
                      <a:pPr marL="0" marR="0" lvl="0" indent="0" algn="l" defTabSz="914400" rtl="0" eaLnBrk="1" fontAlgn="auto" latinLnBrk="0" hangingPunct="1">
                        <a:lnSpc>
                          <a:spcPct val="100000"/>
                        </a:lnSpc>
                        <a:spcBef>
                          <a:spcPts val="200"/>
                        </a:spcBef>
                        <a:spcAft>
                          <a:spcPts val="0"/>
                        </a:spcAft>
                        <a:buClrTx/>
                        <a:buSzTx/>
                        <a:buFontTx/>
                        <a:buNone/>
                        <a:tabLst/>
                        <a:defRPr/>
                      </a:pPr>
                      <a:r>
                        <a:rPr lang="nb-NO" sz="1200" kern="800" dirty="0">
                          <a:solidFill>
                            <a:schemeClr val="tx1"/>
                          </a:solidFill>
                          <a:effectLst/>
                          <a:latin typeface="+mn-lt"/>
                          <a:ea typeface="Calibri" panose="020F0502020204030204" pitchFamily="34" charset="0"/>
                          <a:cs typeface="Arial" panose="020B0604020202020204" pitchFamily="34" charset="0"/>
                        </a:rPr>
                        <a:t>Innkjøring</a:t>
                      </a:r>
                    </a:p>
                    <a:p>
                      <a:endParaRPr lang="nb-NO" sz="1200" b="1" dirty="0">
                        <a:solidFill>
                          <a:srgbClr val="000000"/>
                        </a:solidFill>
                        <a:effectLst/>
                        <a:latin typeface="+mn-lt"/>
                        <a:ea typeface="Times New Roman" panose="02020603050405020304" pitchFamily="18" charset="0"/>
                      </a:endParaRPr>
                    </a:p>
                  </a:txBody>
                  <a:tcPr marL="44450" marR="44450"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200"/>
                        </a:spcBef>
                        <a:spcAft>
                          <a:spcPts val="0"/>
                        </a:spcAft>
                        <a:buClrTx/>
                        <a:buSzTx/>
                        <a:buFontTx/>
                        <a:buNone/>
                        <a:tabLst/>
                        <a:defRPr/>
                      </a:pPr>
                      <a:r>
                        <a:rPr lang="nb-NO" sz="1200" b="1" dirty="0">
                          <a:solidFill>
                            <a:srgbClr val="000000"/>
                          </a:solidFill>
                          <a:effectLst/>
                          <a:latin typeface="+mn-lt"/>
                          <a:ea typeface="Times New Roman" panose="02020603050405020304" pitchFamily="18" charset="0"/>
                        </a:rPr>
                        <a:t>1</a:t>
                      </a:r>
                    </a:p>
                    <a:p>
                      <a:pPr marL="0" marR="0" lvl="0" indent="0" algn="l" defTabSz="914400" rtl="0" eaLnBrk="1" fontAlgn="auto" latinLnBrk="0" hangingPunct="1">
                        <a:lnSpc>
                          <a:spcPct val="100000"/>
                        </a:lnSpc>
                        <a:spcBef>
                          <a:spcPts val="200"/>
                        </a:spcBef>
                        <a:spcAft>
                          <a:spcPts val="0"/>
                        </a:spcAft>
                        <a:buClrTx/>
                        <a:buSzTx/>
                        <a:buFontTx/>
                        <a:buNone/>
                        <a:tabLst/>
                        <a:defRPr/>
                      </a:pPr>
                      <a:r>
                        <a:rPr lang="nb-NO" sz="1200" kern="800" dirty="0">
                          <a:solidFill>
                            <a:srgbClr val="000000"/>
                          </a:solidFill>
                          <a:effectLst/>
                          <a:latin typeface="+mn-lt"/>
                          <a:ea typeface="Calibri" panose="020F0502020204030204" pitchFamily="34" charset="0"/>
                          <a:cs typeface="Arial" panose="020B0604020202020204" pitchFamily="34" charset="0"/>
                        </a:rPr>
                        <a:t>Innkjøring</a:t>
                      </a:r>
                    </a:p>
                  </a:txBody>
                  <a:tcPr marL="44450" marR="44450"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tc>
                  <a:txBody>
                    <a:bodyPr/>
                    <a:lstStyle/>
                    <a:p>
                      <a:r>
                        <a:rPr lang="nb-NO" sz="1200" b="1" dirty="0">
                          <a:solidFill>
                            <a:srgbClr val="000000"/>
                          </a:solidFill>
                          <a:effectLst/>
                          <a:latin typeface="+mn-lt"/>
                          <a:ea typeface="Times New Roman" panose="02020603050405020304" pitchFamily="18" charset="0"/>
                        </a:rPr>
                        <a:t>2</a:t>
                      </a:r>
                    </a:p>
                    <a:p>
                      <a:r>
                        <a:rPr lang="nb-NO" sz="1200" dirty="0">
                          <a:solidFill>
                            <a:srgbClr val="000000"/>
                          </a:solidFill>
                          <a:effectLst/>
                          <a:latin typeface="+mn-lt"/>
                          <a:ea typeface="Times New Roman" panose="02020603050405020304" pitchFamily="18" charset="0"/>
                        </a:rPr>
                        <a:t> </a:t>
                      </a:r>
                    </a:p>
                  </a:txBody>
                  <a:tcPr marL="44450" marR="44450"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tc>
                  <a:txBody>
                    <a:bodyPr/>
                    <a:lstStyle/>
                    <a:p>
                      <a:r>
                        <a:rPr lang="nb-NO" sz="1200" b="1" dirty="0">
                          <a:solidFill>
                            <a:srgbClr val="FF0000"/>
                          </a:solidFill>
                          <a:effectLst/>
                          <a:latin typeface="+mn-lt"/>
                          <a:ea typeface="Times New Roman" panose="02020603050405020304" pitchFamily="18" charset="0"/>
                          <a:cs typeface="Times New Roman" panose="02020603050405020304" pitchFamily="18" charset="0"/>
                        </a:rPr>
                        <a:t>3</a:t>
                      </a:r>
                    </a:p>
                    <a:p>
                      <a:r>
                        <a:rPr lang="nb-NO" sz="1200" dirty="0">
                          <a:solidFill>
                            <a:srgbClr val="FF0000"/>
                          </a:solidFill>
                          <a:effectLst/>
                          <a:latin typeface="+mn-lt"/>
                          <a:ea typeface="Times New Roman" panose="02020603050405020304" pitchFamily="18" charset="0"/>
                        </a:rPr>
                        <a:t> </a:t>
                      </a:r>
                    </a:p>
                  </a:txBody>
                  <a:tcPr marL="44450" marR="44450"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174377">
                <a:tc>
                  <a:txBody>
                    <a:bodyPr/>
                    <a:lstStyle/>
                    <a:p>
                      <a:pPr algn="ctr"/>
                      <a:r>
                        <a:rPr lang="nb-NO" sz="1200" b="1" dirty="0">
                          <a:solidFill>
                            <a:schemeClr val="tx1"/>
                          </a:solidFill>
                          <a:effectLst/>
                          <a:latin typeface="+mn-lt"/>
                          <a:ea typeface="Times New Roman" panose="02020603050405020304" pitchFamily="18" charset="0"/>
                          <a:cs typeface="Arial" panose="020B0604020202020204" pitchFamily="34" charset="0"/>
                        </a:rPr>
                        <a:t>32</a:t>
                      </a:r>
                    </a:p>
                    <a:p>
                      <a:pPr marL="0" marR="0" lvl="0" indent="0" algn="ctr" defTabSz="914400" rtl="0" eaLnBrk="1" fontAlgn="auto" latinLnBrk="0" hangingPunct="1">
                        <a:lnSpc>
                          <a:spcPct val="100000"/>
                        </a:lnSpc>
                        <a:spcBef>
                          <a:spcPts val="0"/>
                        </a:spcBef>
                        <a:spcAft>
                          <a:spcPts val="0"/>
                        </a:spcAft>
                        <a:buClrTx/>
                        <a:buSzTx/>
                        <a:buFontTx/>
                        <a:buNone/>
                        <a:tabLst/>
                        <a:defRPr/>
                      </a:pPr>
                      <a:r>
                        <a:rPr lang="nb-NO" sz="1200" b="0" dirty="0">
                          <a:solidFill>
                            <a:schemeClr val="tx1"/>
                          </a:solidFill>
                          <a:effectLst/>
                          <a:latin typeface="+mn-lt"/>
                          <a:ea typeface="Times New Roman" panose="02020603050405020304" pitchFamily="18" charset="0"/>
                          <a:cs typeface="Arial" panose="020B0604020202020204" pitchFamily="34" charset="0"/>
                        </a:rPr>
                        <a:t>Innkjøring</a:t>
                      </a:r>
                    </a:p>
                    <a:p>
                      <a:pPr algn="ctr"/>
                      <a:endParaRPr lang="nb-NO" sz="1200" b="1" dirty="0">
                        <a:solidFill>
                          <a:schemeClr val="tx1"/>
                        </a:solidFill>
                        <a:effectLst/>
                        <a:latin typeface="+mn-lt"/>
                        <a:ea typeface="Times New Roman" panose="02020603050405020304" pitchFamily="18" charset="0"/>
                        <a:cs typeface="Arial" panose="020B0604020202020204" pitchFamily="34" charset="0"/>
                      </a:endParaRPr>
                    </a:p>
                  </a:txBody>
                  <a:tcPr marL="44450" marR="44450" marT="0"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tc>
                  <a:txBody>
                    <a:bodyPr/>
                    <a:lstStyle/>
                    <a:p>
                      <a:r>
                        <a:rPr lang="nb-NO" sz="1200" b="1" dirty="0">
                          <a:solidFill>
                            <a:srgbClr val="000000"/>
                          </a:solidFill>
                          <a:effectLst/>
                          <a:latin typeface="+mn-lt"/>
                          <a:ea typeface="Times New Roman" panose="02020603050405020304" pitchFamily="18" charset="0"/>
                        </a:rPr>
                        <a:t>4</a:t>
                      </a:r>
                      <a:endParaRPr lang="nb-NO" sz="1200" dirty="0">
                        <a:effectLst/>
                        <a:latin typeface="+mn-lt"/>
                        <a:ea typeface="Times New Roman" panose="02020603050405020304" pitchFamily="18" charset="0"/>
                      </a:endParaRPr>
                    </a:p>
                    <a:p>
                      <a:r>
                        <a:rPr lang="nb-NO" sz="1200" kern="800" dirty="0">
                          <a:solidFill>
                            <a:srgbClr val="000000"/>
                          </a:solidFill>
                          <a:effectLst/>
                          <a:latin typeface="+mn-lt"/>
                          <a:ea typeface="Calibri" panose="020F0502020204030204" pitchFamily="34" charset="0"/>
                          <a:cs typeface="Arial" panose="020B0604020202020204" pitchFamily="34" charset="0"/>
                        </a:rPr>
                        <a:t>I</a:t>
                      </a:r>
                      <a:r>
                        <a:rPr lang="nb-NO" sz="1200" kern="800" dirty="0">
                          <a:solidFill>
                            <a:schemeClr val="tx1"/>
                          </a:solidFill>
                          <a:effectLst/>
                          <a:latin typeface="+mn-lt"/>
                          <a:ea typeface="Calibri" panose="020F0502020204030204" pitchFamily="34" charset="0"/>
                          <a:cs typeface="Arial" panose="020B0604020202020204" pitchFamily="34" charset="0"/>
                        </a:rPr>
                        <a:t>nnkjøring</a:t>
                      </a:r>
                      <a:endParaRPr lang="nb-NO" sz="1200" dirty="0">
                        <a:solidFill>
                          <a:srgbClr val="000000"/>
                        </a:solidFill>
                        <a:effectLst/>
                        <a:latin typeface="+mn-lt"/>
                        <a:ea typeface="Times New Roman" panose="02020603050405020304" pitchFamily="18" charset="0"/>
                      </a:endParaRPr>
                    </a:p>
                  </a:txBody>
                  <a:tcPr marL="44450" marR="44450"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tc>
                  <a:txBody>
                    <a:bodyPr/>
                    <a:lstStyle/>
                    <a:p>
                      <a:r>
                        <a:rPr lang="nb-NO" sz="1200" b="1" dirty="0">
                          <a:solidFill>
                            <a:srgbClr val="000000"/>
                          </a:solidFill>
                          <a:effectLst/>
                          <a:latin typeface="+mn-lt"/>
                          <a:ea typeface="Times New Roman" panose="02020603050405020304" pitchFamily="18" charset="0"/>
                        </a:rPr>
                        <a:t>5</a:t>
                      </a:r>
                      <a:endParaRPr lang="nb-NO" sz="1200" dirty="0">
                        <a:effectLst/>
                        <a:latin typeface="+mn-lt"/>
                        <a:ea typeface="Times New Roman" panose="02020603050405020304" pitchFamily="18" charset="0"/>
                      </a:endParaRPr>
                    </a:p>
                    <a:p>
                      <a:r>
                        <a:rPr lang="nb-NO" sz="1200" kern="800" dirty="0">
                          <a:solidFill>
                            <a:schemeClr val="tx1"/>
                          </a:solidFill>
                          <a:effectLst/>
                          <a:latin typeface="+mn-lt"/>
                          <a:ea typeface="Calibri" panose="020F0502020204030204" pitchFamily="34" charset="0"/>
                          <a:cs typeface="Arial" panose="020B0604020202020204" pitchFamily="34" charset="0"/>
                        </a:rPr>
                        <a:t>Innkjøring</a:t>
                      </a:r>
                      <a:endParaRPr lang="nb-NO" sz="1200" dirty="0">
                        <a:solidFill>
                          <a:srgbClr val="000000"/>
                        </a:solidFill>
                        <a:effectLst/>
                        <a:latin typeface="+mn-lt"/>
                        <a:ea typeface="Times New Roman" panose="02020603050405020304" pitchFamily="18" charset="0"/>
                      </a:endParaRPr>
                    </a:p>
                  </a:txBody>
                  <a:tcPr marL="44450" marR="44450"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tc>
                  <a:txBody>
                    <a:bodyPr/>
                    <a:lstStyle/>
                    <a:p>
                      <a:r>
                        <a:rPr lang="nb-NO" sz="1200" b="1" dirty="0">
                          <a:solidFill>
                            <a:srgbClr val="000000"/>
                          </a:solidFill>
                          <a:effectLst/>
                          <a:latin typeface="+mn-lt"/>
                          <a:ea typeface="Times New Roman" panose="02020603050405020304" pitchFamily="18" charset="0"/>
                        </a:rPr>
                        <a:t>6</a:t>
                      </a:r>
                      <a:endParaRPr lang="nb-NO" sz="1200" dirty="0">
                        <a:effectLst/>
                        <a:latin typeface="+mn-lt"/>
                        <a:ea typeface="Times New Roman" panose="02020603050405020304" pitchFamily="18" charset="0"/>
                      </a:endParaRPr>
                    </a:p>
                    <a:p>
                      <a:r>
                        <a:rPr lang="nb-NO" sz="1200" kern="800" dirty="0">
                          <a:solidFill>
                            <a:schemeClr val="tx1"/>
                          </a:solidFill>
                          <a:effectLst/>
                          <a:latin typeface="+mn-lt"/>
                          <a:ea typeface="Calibri" panose="020F0502020204030204" pitchFamily="34" charset="0"/>
                          <a:cs typeface="Arial" panose="020B0604020202020204" pitchFamily="34" charset="0"/>
                        </a:rPr>
                        <a:t>Innkjøring</a:t>
                      </a:r>
                      <a:endParaRPr lang="nb-NO" sz="1200" dirty="0">
                        <a:solidFill>
                          <a:srgbClr val="000000"/>
                        </a:solidFill>
                        <a:effectLst/>
                        <a:latin typeface="+mn-lt"/>
                        <a:ea typeface="Times New Roman" panose="02020603050405020304" pitchFamily="18" charset="0"/>
                      </a:endParaRPr>
                    </a:p>
                  </a:txBody>
                  <a:tcPr marL="44450" marR="44450"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tc>
                  <a:txBody>
                    <a:bodyPr/>
                    <a:lstStyle/>
                    <a:p>
                      <a:r>
                        <a:rPr lang="nb-NO" sz="1200" b="1" dirty="0">
                          <a:solidFill>
                            <a:srgbClr val="000000"/>
                          </a:solidFill>
                          <a:effectLst/>
                          <a:latin typeface="+mn-lt"/>
                          <a:ea typeface="Times New Roman" panose="02020603050405020304" pitchFamily="18" charset="0"/>
                        </a:rPr>
                        <a:t>7</a:t>
                      </a:r>
                      <a:endParaRPr lang="nb-NO" sz="1200" dirty="0">
                        <a:effectLst/>
                        <a:latin typeface="+mn-lt"/>
                        <a:ea typeface="Times New Roman" panose="02020603050405020304" pitchFamily="18" charset="0"/>
                      </a:endParaRPr>
                    </a:p>
                    <a:p>
                      <a:r>
                        <a:rPr lang="nb-NO" sz="1200" dirty="0">
                          <a:solidFill>
                            <a:srgbClr val="000000"/>
                          </a:solidFill>
                          <a:effectLst/>
                          <a:latin typeface="+mn-lt"/>
                          <a:ea typeface="Times New Roman" panose="02020603050405020304" pitchFamily="18" charset="0"/>
                        </a:rPr>
                        <a:t> </a:t>
                      </a:r>
                      <a:r>
                        <a:rPr lang="nb-NO" sz="1200" kern="800" dirty="0">
                          <a:solidFill>
                            <a:schemeClr val="tx1"/>
                          </a:solidFill>
                          <a:effectLst/>
                          <a:latin typeface="+mn-lt"/>
                          <a:ea typeface="Calibri" panose="020F0502020204030204" pitchFamily="34" charset="0"/>
                          <a:cs typeface="Arial" panose="020B0604020202020204" pitchFamily="34" charset="0"/>
                        </a:rPr>
                        <a:t>Innkjøring</a:t>
                      </a:r>
                      <a:endParaRPr lang="nb-NO" sz="1200" dirty="0">
                        <a:solidFill>
                          <a:srgbClr val="000000"/>
                        </a:solidFill>
                        <a:effectLst/>
                        <a:latin typeface="+mn-lt"/>
                        <a:ea typeface="Times New Roman" panose="02020603050405020304" pitchFamily="18" charset="0"/>
                      </a:endParaRPr>
                    </a:p>
                  </a:txBody>
                  <a:tcPr marL="44450" marR="44450"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tc>
                  <a:txBody>
                    <a:bodyPr/>
                    <a:lstStyle/>
                    <a:p>
                      <a:r>
                        <a:rPr lang="nb-NO" sz="1200" b="1" dirty="0">
                          <a:solidFill>
                            <a:srgbClr val="000000"/>
                          </a:solidFill>
                          <a:effectLst/>
                          <a:latin typeface="+mn-lt"/>
                          <a:ea typeface="Times New Roman" panose="02020603050405020304" pitchFamily="18" charset="0"/>
                        </a:rPr>
                        <a:t>8</a:t>
                      </a:r>
                      <a:endParaRPr lang="nb-NO" sz="1200" dirty="0">
                        <a:effectLst/>
                        <a:latin typeface="+mn-lt"/>
                        <a:ea typeface="Times New Roman" panose="02020603050405020304" pitchFamily="18" charset="0"/>
                      </a:endParaRPr>
                    </a:p>
                    <a:p>
                      <a:r>
                        <a:rPr lang="nb-NO" sz="1200" kern="800" dirty="0">
                          <a:solidFill>
                            <a:schemeClr val="tx1"/>
                          </a:solidFill>
                          <a:effectLst/>
                          <a:latin typeface="+mn-lt"/>
                          <a:ea typeface="Calibri" panose="020F0502020204030204" pitchFamily="34" charset="0"/>
                          <a:cs typeface="Arial" panose="020B0604020202020204" pitchFamily="34" charset="0"/>
                        </a:rPr>
                        <a:t>Innkjøring</a:t>
                      </a:r>
                    </a:p>
                  </a:txBody>
                  <a:tcPr marL="44450" marR="44450"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tc>
                  <a:txBody>
                    <a:bodyPr/>
                    <a:lstStyle/>
                    <a:p>
                      <a:r>
                        <a:rPr lang="nb-NO" sz="1200" b="1" dirty="0">
                          <a:solidFill>
                            <a:srgbClr val="000000"/>
                          </a:solidFill>
                          <a:effectLst/>
                          <a:latin typeface="+mn-lt"/>
                          <a:ea typeface="Times New Roman" panose="02020603050405020304" pitchFamily="18" charset="0"/>
                        </a:rPr>
                        <a:t>9</a:t>
                      </a:r>
                      <a:endParaRPr lang="nb-NO" sz="1200" dirty="0">
                        <a:effectLst/>
                        <a:latin typeface="+mn-lt"/>
                        <a:ea typeface="Times New Roman" panose="02020603050405020304" pitchFamily="18" charset="0"/>
                      </a:endParaRPr>
                    </a:p>
                    <a:p>
                      <a:r>
                        <a:rPr lang="nb-NO" sz="1200" dirty="0">
                          <a:solidFill>
                            <a:srgbClr val="000000"/>
                          </a:solidFill>
                          <a:effectLst/>
                          <a:latin typeface="+mn-lt"/>
                          <a:ea typeface="Times New Roman" panose="02020603050405020304" pitchFamily="18" charset="0"/>
                        </a:rPr>
                        <a:t> </a:t>
                      </a:r>
                    </a:p>
                  </a:txBody>
                  <a:tcPr marL="44450" marR="44450"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tc>
                  <a:txBody>
                    <a:bodyPr/>
                    <a:lstStyle/>
                    <a:p>
                      <a:r>
                        <a:rPr lang="nb-NO" sz="1200" b="1" dirty="0">
                          <a:solidFill>
                            <a:srgbClr val="FF0000"/>
                          </a:solidFill>
                          <a:effectLst/>
                          <a:latin typeface="+mn-lt"/>
                          <a:ea typeface="Times New Roman" panose="02020603050405020304" pitchFamily="18" charset="0"/>
                          <a:cs typeface="Times New Roman" panose="02020603050405020304" pitchFamily="18" charset="0"/>
                        </a:rPr>
                        <a:t>10</a:t>
                      </a:r>
                    </a:p>
                    <a:p>
                      <a:r>
                        <a:rPr lang="nb-NO" sz="1200" dirty="0">
                          <a:solidFill>
                            <a:srgbClr val="000000"/>
                          </a:solidFill>
                          <a:effectLst/>
                          <a:latin typeface="+mn-lt"/>
                          <a:ea typeface="Times New Roman" panose="02020603050405020304" pitchFamily="18" charset="0"/>
                        </a:rPr>
                        <a:t> </a:t>
                      </a:r>
                    </a:p>
                  </a:txBody>
                  <a:tcPr marL="44450" marR="44450"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1048272">
                <a:tc>
                  <a:txBody>
                    <a:bodyPr/>
                    <a:lstStyle/>
                    <a:p>
                      <a:pPr algn="ctr"/>
                      <a:r>
                        <a:rPr lang="nb-NO" sz="1200" b="1" dirty="0">
                          <a:solidFill>
                            <a:schemeClr val="tx1"/>
                          </a:solidFill>
                          <a:effectLst/>
                          <a:latin typeface="+mn-lt"/>
                          <a:ea typeface="Times New Roman" panose="02020603050405020304" pitchFamily="18" charset="0"/>
                          <a:cs typeface="Arial" panose="020B0604020202020204" pitchFamily="34" charset="0"/>
                        </a:rPr>
                        <a:t>33</a:t>
                      </a:r>
                    </a:p>
                    <a:p>
                      <a:pPr marL="0" marR="0" lvl="0" indent="0" algn="ctr" defTabSz="914400" rtl="0" eaLnBrk="1" fontAlgn="auto" latinLnBrk="0" hangingPunct="1">
                        <a:lnSpc>
                          <a:spcPct val="100000"/>
                        </a:lnSpc>
                        <a:spcBef>
                          <a:spcPts val="0"/>
                        </a:spcBef>
                        <a:spcAft>
                          <a:spcPts val="0"/>
                        </a:spcAft>
                        <a:buClrTx/>
                        <a:buSzTx/>
                        <a:buFontTx/>
                        <a:buNone/>
                        <a:tabLst/>
                        <a:defRPr/>
                      </a:pPr>
                      <a:r>
                        <a:rPr lang="nb-NO" sz="1200" b="0" dirty="0">
                          <a:solidFill>
                            <a:schemeClr val="tx1"/>
                          </a:solidFill>
                          <a:effectLst/>
                          <a:latin typeface="+mn-lt"/>
                          <a:ea typeface="Times New Roman" panose="02020603050405020304" pitchFamily="18" charset="0"/>
                          <a:cs typeface="Arial" panose="020B0604020202020204" pitchFamily="34" charset="0"/>
                        </a:rPr>
                        <a:t>Innkjøring</a:t>
                      </a:r>
                    </a:p>
                    <a:p>
                      <a:pPr marL="0" marR="0" lvl="0" indent="0" algn="ctr" defTabSz="914400" rtl="0" eaLnBrk="1" fontAlgn="auto" latinLnBrk="0" hangingPunct="1">
                        <a:lnSpc>
                          <a:spcPct val="100000"/>
                        </a:lnSpc>
                        <a:spcBef>
                          <a:spcPts val="0"/>
                        </a:spcBef>
                        <a:spcAft>
                          <a:spcPts val="0"/>
                        </a:spcAft>
                        <a:buClrTx/>
                        <a:buSzTx/>
                        <a:buFontTx/>
                        <a:buNone/>
                        <a:tabLst/>
                        <a:defRPr/>
                      </a:pPr>
                      <a:r>
                        <a:rPr lang="nb-NO" sz="1200" b="0" kern="800" dirty="0">
                          <a:solidFill>
                            <a:schemeClr val="tx1"/>
                          </a:solidFill>
                          <a:effectLst/>
                          <a:latin typeface="+mn-lt"/>
                          <a:ea typeface="Calibri" panose="020F0502020204030204" pitchFamily="34" charset="0"/>
                          <a:cs typeface="Arial" panose="020B0604020202020204" pitchFamily="34" charset="0"/>
                        </a:rPr>
                        <a:t>Vennskap</a:t>
                      </a:r>
                    </a:p>
                    <a:p>
                      <a:pPr algn="ctr"/>
                      <a:endParaRPr lang="nb-NO" sz="1200" b="1" dirty="0">
                        <a:solidFill>
                          <a:schemeClr val="tx1"/>
                        </a:solidFill>
                        <a:effectLst/>
                        <a:latin typeface="+mn-lt"/>
                        <a:ea typeface="Times New Roman" panose="02020603050405020304" pitchFamily="18" charset="0"/>
                        <a:cs typeface="Arial" panose="020B0604020202020204" pitchFamily="34" charset="0"/>
                      </a:endParaRPr>
                    </a:p>
                  </a:txBody>
                  <a:tcPr marL="44450" marR="44450" marT="0"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tc>
                  <a:txBody>
                    <a:bodyPr/>
                    <a:lstStyle/>
                    <a:p>
                      <a:r>
                        <a:rPr lang="nb-NO" sz="1200" b="1" dirty="0">
                          <a:solidFill>
                            <a:srgbClr val="000000"/>
                          </a:solidFill>
                          <a:effectLst/>
                          <a:latin typeface="+mn-lt"/>
                          <a:ea typeface="Times New Roman" panose="02020603050405020304" pitchFamily="18" charset="0"/>
                        </a:rPr>
                        <a:t>11</a:t>
                      </a:r>
                      <a:endParaRPr lang="nb-NO" sz="1200" dirty="0">
                        <a:effectLst/>
                        <a:latin typeface="+mn-lt"/>
                        <a:ea typeface="Times New Roman" panose="02020603050405020304" pitchFamily="18" charset="0"/>
                      </a:endParaRPr>
                    </a:p>
                    <a:p>
                      <a:r>
                        <a:rPr lang="nb-NO" sz="1200" dirty="0">
                          <a:solidFill>
                            <a:srgbClr val="000000"/>
                          </a:solidFill>
                          <a:effectLst/>
                          <a:latin typeface="+mn-lt"/>
                          <a:ea typeface="Times New Roman" panose="02020603050405020304" pitchFamily="18" charset="0"/>
                        </a:rPr>
                        <a:t> I</a:t>
                      </a:r>
                      <a:r>
                        <a:rPr lang="nb-NO" sz="1200" kern="800" dirty="0">
                          <a:solidFill>
                            <a:schemeClr val="tx1"/>
                          </a:solidFill>
                          <a:effectLst/>
                          <a:latin typeface="+mn-lt"/>
                          <a:ea typeface="Calibri" panose="020F0502020204030204" pitchFamily="34" charset="0"/>
                          <a:cs typeface="Arial" panose="020B0604020202020204" pitchFamily="34" charset="0"/>
                        </a:rPr>
                        <a:t>nnkjøring</a:t>
                      </a:r>
                      <a:endParaRPr lang="nb-NO" sz="1200" dirty="0">
                        <a:solidFill>
                          <a:srgbClr val="000000"/>
                        </a:solidFill>
                        <a:effectLst/>
                        <a:latin typeface="+mn-lt"/>
                        <a:ea typeface="Times New Roman" panose="02020603050405020304" pitchFamily="18" charset="0"/>
                      </a:endParaRPr>
                    </a:p>
                  </a:txBody>
                  <a:tcPr marL="44450" marR="44450"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tc>
                  <a:txBody>
                    <a:bodyPr/>
                    <a:lstStyle/>
                    <a:p>
                      <a:r>
                        <a:rPr lang="nb-NO" sz="1200" b="1" dirty="0">
                          <a:solidFill>
                            <a:srgbClr val="000000"/>
                          </a:solidFill>
                          <a:effectLst/>
                          <a:latin typeface="+mn-lt"/>
                          <a:ea typeface="Times New Roman" panose="02020603050405020304" pitchFamily="18" charset="0"/>
                        </a:rPr>
                        <a:t>12</a:t>
                      </a:r>
                      <a:endParaRPr lang="nb-NO" sz="1200" dirty="0">
                        <a:effectLst/>
                        <a:latin typeface="+mn-lt"/>
                        <a:ea typeface="Times New Roman" panose="02020603050405020304" pitchFamily="18" charset="0"/>
                      </a:endParaRPr>
                    </a:p>
                    <a:p>
                      <a:r>
                        <a:rPr lang="nb-NO" sz="1200" kern="800" dirty="0">
                          <a:solidFill>
                            <a:schemeClr val="tx1"/>
                          </a:solidFill>
                          <a:effectLst/>
                          <a:latin typeface="+mn-lt"/>
                          <a:ea typeface="Calibri" panose="020F0502020204030204" pitchFamily="34" charset="0"/>
                          <a:cs typeface="Arial" panose="020B0604020202020204" pitchFamily="34" charset="0"/>
                        </a:rPr>
                        <a:t>Innkjøring</a:t>
                      </a:r>
                      <a:endParaRPr lang="nb-NO" sz="1200" dirty="0">
                        <a:solidFill>
                          <a:srgbClr val="000000"/>
                        </a:solidFill>
                        <a:effectLst/>
                        <a:latin typeface="+mn-lt"/>
                        <a:ea typeface="Times New Roman" panose="02020603050405020304" pitchFamily="18" charset="0"/>
                      </a:endParaRPr>
                    </a:p>
                  </a:txBody>
                  <a:tcPr marL="44450" marR="44450"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tc>
                  <a:txBody>
                    <a:bodyPr/>
                    <a:lstStyle/>
                    <a:p>
                      <a:r>
                        <a:rPr lang="nb-NO" sz="1200" b="1" dirty="0">
                          <a:solidFill>
                            <a:srgbClr val="000000"/>
                          </a:solidFill>
                          <a:effectLst/>
                          <a:latin typeface="+mn-lt"/>
                          <a:ea typeface="Times New Roman" panose="02020603050405020304" pitchFamily="18" charset="0"/>
                        </a:rPr>
                        <a:t>13</a:t>
                      </a:r>
                      <a:endParaRPr lang="nb-NO" sz="1200" dirty="0">
                        <a:effectLst/>
                        <a:latin typeface="+mn-lt"/>
                        <a:ea typeface="Times New Roman" panose="02020603050405020304" pitchFamily="18" charset="0"/>
                      </a:endParaRPr>
                    </a:p>
                    <a:p>
                      <a:r>
                        <a:rPr lang="nb-NO" sz="1200" kern="800" dirty="0">
                          <a:solidFill>
                            <a:schemeClr val="tx1"/>
                          </a:solidFill>
                          <a:effectLst/>
                          <a:latin typeface="+mn-lt"/>
                          <a:ea typeface="Calibri" panose="020F0502020204030204" pitchFamily="34" charset="0"/>
                          <a:cs typeface="Arial" panose="020B0604020202020204" pitchFamily="34" charset="0"/>
                        </a:rPr>
                        <a:t>Innkjøring</a:t>
                      </a:r>
                      <a:endParaRPr lang="nb-NO" sz="1200" dirty="0">
                        <a:solidFill>
                          <a:srgbClr val="000000"/>
                        </a:solidFill>
                        <a:effectLst/>
                        <a:latin typeface="+mn-lt"/>
                        <a:ea typeface="Times New Roman" panose="02020603050405020304" pitchFamily="18" charset="0"/>
                      </a:endParaRPr>
                    </a:p>
                  </a:txBody>
                  <a:tcPr marL="44450" marR="44450"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tc>
                  <a:txBody>
                    <a:bodyPr/>
                    <a:lstStyle/>
                    <a:p>
                      <a:r>
                        <a:rPr lang="nb-NO" sz="1200" b="1" dirty="0">
                          <a:solidFill>
                            <a:srgbClr val="000000"/>
                          </a:solidFill>
                          <a:effectLst/>
                          <a:latin typeface="+mn-lt"/>
                          <a:ea typeface="Times New Roman" panose="02020603050405020304" pitchFamily="18" charset="0"/>
                        </a:rPr>
                        <a:t>14</a:t>
                      </a:r>
                      <a:endParaRPr lang="nb-NO" sz="1200" dirty="0">
                        <a:effectLst/>
                        <a:latin typeface="+mn-lt"/>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kern="800" dirty="0">
                          <a:solidFill>
                            <a:schemeClr val="tx1"/>
                          </a:solidFill>
                          <a:effectLst/>
                          <a:latin typeface="+mn-lt"/>
                          <a:ea typeface="Calibri" panose="020F0502020204030204" pitchFamily="34" charset="0"/>
                          <a:cs typeface="Arial" panose="020B0604020202020204" pitchFamily="34" charset="0"/>
                        </a:rPr>
                        <a:t>Innkjøring</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kern="800" dirty="0">
                          <a:solidFill>
                            <a:schemeClr val="tx1"/>
                          </a:solidFill>
                          <a:effectLst/>
                          <a:latin typeface="+mn-lt"/>
                          <a:ea typeface="Calibri" panose="020F0502020204030204" pitchFamily="34" charset="0"/>
                          <a:cs typeface="Arial" panose="020B0604020202020204" pitchFamily="34" charset="0"/>
                        </a:rPr>
                        <a:t>Skolestart</a:t>
                      </a:r>
                    </a:p>
                    <a:p>
                      <a:endParaRPr lang="nb-NO" sz="1200" dirty="0">
                        <a:solidFill>
                          <a:srgbClr val="000000"/>
                        </a:solidFill>
                        <a:effectLst/>
                        <a:latin typeface="+mn-lt"/>
                        <a:ea typeface="Times New Roman" panose="02020603050405020304" pitchFamily="18" charset="0"/>
                      </a:endParaRPr>
                    </a:p>
                  </a:txBody>
                  <a:tcPr marL="44450" marR="44450"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tc>
                  <a:txBody>
                    <a:bodyPr/>
                    <a:lstStyle/>
                    <a:p>
                      <a:r>
                        <a:rPr lang="nb-NO" sz="1200" b="1" dirty="0">
                          <a:solidFill>
                            <a:srgbClr val="000000"/>
                          </a:solidFill>
                          <a:effectLst/>
                          <a:latin typeface="+mn-lt"/>
                          <a:ea typeface="Times New Roman" panose="02020603050405020304" pitchFamily="18" charset="0"/>
                        </a:rPr>
                        <a:t>15</a:t>
                      </a:r>
                      <a:endParaRPr lang="nb-NO" sz="1200" dirty="0">
                        <a:effectLst/>
                        <a:latin typeface="+mn-lt"/>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kern="800" dirty="0">
                          <a:solidFill>
                            <a:schemeClr val="tx1"/>
                          </a:solidFill>
                          <a:effectLst/>
                          <a:latin typeface="+mn-lt"/>
                          <a:ea typeface="Calibri" panose="020F0502020204030204" pitchFamily="34" charset="0"/>
                          <a:cs typeface="Arial" panose="020B0604020202020204" pitchFamily="34" charset="0"/>
                        </a:rPr>
                        <a:t>Innkjøring</a:t>
                      </a:r>
                    </a:p>
                    <a:p>
                      <a:endParaRPr lang="nb-NO" sz="1200" dirty="0">
                        <a:solidFill>
                          <a:srgbClr val="000000"/>
                        </a:solidFill>
                        <a:effectLst/>
                        <a:latin typeface="+mn-lt"/>
                        <a:ea typeface="Times New Roman" panose="02020603050405020304" pitchFamily="18" charset="0"/>
                      </a:endParaRPr>
                    </a:p>
                  </a:txBody>
                  <a:tcPr marL="44450" marR="44450"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tc>
                  <a:txBody>
                    <a:bodyPr/>
                    <a:lstStyle/>
                    <a:p>
                      <a:r>
                        <a:rPr lang="nb-NO" sz="1200" b="1" dirty="0">
                          <a:solidFill>
                            <a:srgbClr val="000000"/>
                          </a:solidFill>
                          <a:effectLst/>
                          <a:latin typeface="+mn-lt"/>
                          <a:ea typeface="Times New Roman" panose="02020603050405020304" pitchFamily="18" charset="0"/>
                        </a:rPr>
                        <a:t>16</a:t>
                      </a:r>
                      <a:endParaRPr lang="nb-NO" sz="1200" dirty="0">
                        <a:effectLst/>
                        <a:latin typeface="+mn-lt"/>
                        <a:ea typeface="Times New Roman" panose="02020603050405020304" pitchFamily="18" charset="0"/>
                      </a:endParaRPr>
                    </a:p>
                    <a:p>
                      <a:r>
                        <a:rPr lang="nb-NO" sz="1200" dirty="0">
                          <a:solidFill>
                            <a:srgbClr val="000000"/>
                          </a:solidFill>
                          <a:effectLst/>
                          <a:latin typeface="+mn-lt"/>
                          <a:ea typeface="Times New Roman" panose="02020603050405020304" pitchFamily="18" charset="0"/>
                        </a:rPr>
                        <a:t> </a:t>
                      </a:r>
                    </a:p>
                  </a:txBody>
                  <a:tcPr marL="44450" marR="44450"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tc>
                  <a:txBody>
                    <a:bodyPr/>
                    <a:lstStyle/>
                    <a:p>
                      <a:r>
                        <a:rPr lang="nb-NO" sz="1200" b="1" dirty="0">
                          <a:solidFill>
                            <a:srgbClr val="FF0000"/>
                          </a:solidFill>
                          <a:effectLst/>
                          <a:latin typeface="+mn-lt"/>
                          <a:ea typeface="Times New Roman" panose="02020603050405020304" pitchFamily="18" charset="0"/>
                          <a:cs typeface="Times New Roman" panose="02020603050405020304" pitchFamily="18" charset="0"/>
                        </a:rPr>
                        <a:t>17</a:t>
                      </a:r>
                    </a:p>
                    <a:p>
                      <a:r>
                        <a:rPr lang="nb-NO" sz="1200" dirty="0">
                          <a:solidFill>
                            <a:srgbClr val="000000"/>
                          </a:solidFill>
                          <a:effectLst/>
                          <a:latin typeface="+mn-lt"/>
                          <a:ea typeface="Times New Roman" panose="02020603050405020304" pitchFamily="18" charset="0"/>
                        </a:rPr>
                        <a:t> </a:t>
                      </a:r>
                    </a:p>
                  </a:txBody>
                  <a:tcPr marL="44450" marR="44450"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1051695">
                <a:tc>
                  <a:txBody>
                    <a:bodyPr/>
                    <a:lstStyle/>
                    <a:p>
                      <a:pPr algn="ctr"/>
                      <a:r>
                        <a:rPr lang="nb-NO" sz="1200" b="1" dirty="0">
                          <a:solidFill>
                            <a:schemeClr val="tx1"/>
                          </a:solidFill>
                          <a:effectLst/>
                          <a:latin typeface="+mn-lt"/>
                          <a:ea typeface="Times New Roman" panose="02020603050405020304" pitchFamily="18" charset="0"/>
                          <a:cs typeface="Arial" panose="020B0604020202020204" pitchFamily="34" charset="0"/>
                        </a:rPr>
                        <a:t>34</a:t>
                      </a:r>
                    </a:p>
                    <a:p>
                      <a:pPr algn="ctr"/>
                      <a:r>
                        <a:rPr lang="nb-NO" sz="1200" b="0" dirty="0">
                          <a:solidFill>
                            <a:schemeClr val="tx1"/>
                          </a:solidFill>
                          <a:effectLst/>
                          <a:latin typeface="+mn-lt"/>
                          <a:ea typeface="Times New Roman" panose="02020603050405020304" pitchFamily="18" charset="0"/>
                          <a:cs typeface="Arial" panose="020B0604020202020204" pitchFamily="34" charset="0"/>
                        </a:rPr>
                        <a:t>Vennskap</a:t>
                      </a:r>
                    </a:p>
                  </a:txBody>
                  <a:tcPr marL="44450" marR="44450" marT="0"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tc>
                  <a:txBody>
                    <a:bodyPr/>
                    <a:lstStyle/>
                    <a:p>
                      <a:r>
                        <a:rPr lang="nb-NO" sz="1200" b="1" dirty="0">
                          <a:solidFill>
                            <a:srgbClr val="000000"/>
                          </a:solidFill>
                          <a:effectLst/>
                          <a:latin typeface="+mn-lt"/>
                          <a:ea typeface="Times New Roman" panose="02020603050405020304" pitchFamily="18" charset="0"/>
                        </a:rPr>
                        <a:t>18</a:t>
                      </a:r>
                      <a:endParaRPr lang="nb-NO" sz="1200" dirty="0">
                        <a:effectLst/>
                        <a:latin typeface="+mn-lt"/>
                        <a:ea typeface="Times New Roman" panose="02020603050405020304" pitchFamily="18" charset="0"/>
                      </a:endParaRPr>
                    </a:p>
                    <a:p>
                      <a:endParaRPr lang="nb-NO" sz="1200" dirty="0">
                        <a:solidFill>
                          <a:srgbClr val="000000"/>
                        </a:solidFill>
                        <a:effectLst/>
                        <a:latin typeface="+mn-lt"/>
                        <a:ea typeface="Times New Roman" panose="02020603050405020304" pitchFamily="18" charset="0"/>
                      </a:endParaRPr>
                    </a:p>
                  </a:txBody>
                  <a:tcPr marL="44450" marR="44450"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tc>
                  <a:txBody>
                    <a:bodyPr/>
                    <a:lstStyle/>
                    <a:p>
                      <a:r>
                        <a:rPr lang="nb-NO" sz="1200" b="1" dirty="0">
                          <a:solidFill>
                            <a:srgbClr val="000000"/>
                          </a:solidFill>
                          <a:effectLst/>
                          <a:latin typeface="+mn-lt"/>
                          <a:ea typeface="Times New Roman" panose="02020603050405020304" pitchFamily="18" charset="0"/>
                        </a:rPr>
                        <a:t>19</a:t>
                      </a:r>
                      <a:endParaRPr lang="nb-NO" sz="1200" dirty="0">
                        <a:effectLst/>
                        <a:latin typeface="+mn-lt"/>
                        <a:ea typeface="Times New Roman" panose="02020603050405020304" pitchFamily="18" charset="0"/>
                      </a:endParaRPr>
                    </a:p>
                    <a:p>
                      <a:r>
                        <a:rPr lang="nb-NO" sz="1200" dirty="0">
                          <a:solidFill>
                            <a:srgbClr val="000000"/>
                          </a:solidFill>
                          <a:effectLst/>
                          <a:latin typeface="+mn-lt"/>
                          <a:ea typeface="Times New Roman" panose="02020603050405020304" pitchFamily="18" charset="0"/>
                        </a:rPr>
                        <a:t> </a:t>
                      </a:r>
                    </a:p>
                  </a:txBody>
                  <a:tcPr marL="44450" marR="44450"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tc>
                  <a:txBody>
                    <a:bodyPr/>
                    <a:lstStyle/>
                    <a:p>
                      <a:r>
                        <a:rPr lang="nb-NO" sz="1200" b="1" dirty="0">
                          <a:solidFill>
                            <a:srgbClr val="000000"/>
                          </a:solidFill>
                          <a:effectLst/>
                          <a:latin typeface="+mn-lt"/>
                          <a:ea typeface="Times New Roman" panose="02020603050405020304" pitchFamily="18" charset="0"/>
                        </a:rPr>
                        <a:t>20</a:t>
                      </a:r>
                      <a:endParaRPr lang="nb-NO" sz="1200" dirty="0">
                        <a:effectLst/>
                        <a:latin typeface="+mn-lt"/>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kern="800" dirty="0">
                          <a:solidFill>
                            <a:schemeClr val="tx1"/>
                          </a:solidFill>
                          <a:effectLst/>
                          <a:latin typeface="+mn-lt"/>
                          <a:ea typeface="Calibri" panose="020F0502020204030204" pitchFamily="34" charset="0"/>
                          <a:cs typeface="Arial" panose="020B0604020202020204" pitchFamily="34" charset="0"/>
                        </a:rPr>
                        <a:t>Bakedag</a:t>
                      </a:r>
                    </a:p>
                    <a:p>
                      <a:endParaRPr lang="nb-NO" sz="1200" dirty="0">
                        <a:solidFill>
                          <a:srgbClr val="000000"/>
                        </a:solidFill>
                        <a:effectLst/>
                        <a:latin typeface="+mn-lt"/>
                        <a:ea typeface="Times New Roman" panose="02020603050405020304" pitchFamily="18" charset="0"/>
                      </a:endParaRPr>
                    </a:p>
                  </a:txBody>
                  <a:tcPr marL="44450" marR="44450"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tc>
                  <a:txBody>
                    <a:bodyPr/>
                    <a:lstStyle/>
                    <a:p>
                      <a:r>
                        <a:rPr lang="nb-NO" sz="1200" b="1" dirty="0">
                          <a:solidFill>
                            <a:srgbClr val="000000"/>
                          </a:solidFill>
                          <a:effectLst/>
                          <a:latin typeface="+mn-lt"/>
                          <a:ea typeface="Times New Roman" panose="02020603050405020304" pitchFamily="18" charset="0"/>
                        </a:rPr>
                        <a:t>21</a:t>
                      </a:r>
                      <a:endParaRPr lang="nb-NO" sz="1200" dirty="0">
                        <a:effectLst/>
                        <a:latin typeface="+mn-lt"/>
                        <a:ea typeface="Times New Roman" panose="02020603050405020304" pitchFamily="18" charset="0"/>
                      </a:endParaRPr>
                    </a:p>
                    <a:p>
                      <a:endParaRPr lang="nb-NO" sz="1200" dirty="0">
                        <a:solidFill>
                          <a:srgbClr val="000000"/>
                        </a:solidFill>
                        <a:effectLst/>
                        <a:latin typeface="+mn-lt"/>
                        <a:ea typeface="Times New Roman" panose="02020603050405020304" pitchFamily="18" charset="0"/>
                      </a:endParaRPr>
                    </a:p>
                  </a:txBody>
                  <a:tcPr marL="44450" marR="44450"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tc>
                  <a:txBody>
                    <a:bodyPr/>
                    <a:lstStyle/>
                    <a:p>
                      <a:r>
                        <a:rPr lang="nb-NO" sz="1200" b="1" dirty="0">
                          <a:solidFill>
                            <a:srgbClr val="000000"/>
                          </a:solidFill>
                          <a:effectLst/>
                          <a:latin typeface="+mn-lt"/>
                          <a:ea typeface="Times New Roman" panose="02020603050405020304" pitchFamily="18" charset="0"/>
                        </a:rPr>
                        <a:t>22</a:t>
                      </a:r>
                      <a:endParaRPr lang="nb-NO" sz="1200" dirty="0">
                        <a:effectLst/>
                        <a:latin typeface="+mn-lt"/>
                        <a:ea typeface="Times New Roman" panose="02020603050405020304" pitchFamily="18" charset="0"/>
                      </a:endParaRPr>
                    </a:p>
                    <a:p>
                      <a:endParaRPr lang="nb-NO" sz="1200" dirty="0">
                        <a:solidFill>
                          <a:srgbClr val="000000"/>
                        </a:solidFill>
                        <a:effectLst/>
                        <a:latin typeface="+mn-lt"/>
                        <a:ea typeface="Times New Roman" panose="02020603050405020304" pitchFamily="18" charset="0"/>
                      </a:endParaRPr>
                    </a:p>
                  </a:txBody>
                  <a:tcPr marL="44450" marR="44450"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tc>
                  <a:txBody>
                    <a:bodyPr/>
                    <a:lstStyle/>
                    <a:p>
                      <a:r>
                        <a:rPr lang="nb-NO" sz="1200" b="1" dirty="0">
                          <a:solidFill>
                            <a:srgbClr val="000000"/>
                          </a:solidFill>
                          <a:effectLst/>
                          <a:latin typeface="+mn-lt"/>
                          <a:ea typeface="Times New Roman" panose="02020603050405020304" pitchFamily="18" charset="0"/>
                        </a:rPr>
                        <a:t>23</a:t>
                      </a:r>
                      <a:endParaRPr lang="nb-NO" sz="1200" dirty="0">
                        <a:effectLst/>
                        <a:latin typeface="+mn-lt"/>
                        <a:ea typeface="Times New Roman" panose="02020603050405020304" pitchFamily="18" charset="0"/>
                      </a:endParaRPr>
                    </a:p>
                    <a:p>
                      <a:r>
                        <a:rPr lang="nb-NO" sz="1200" dirty="0">
                          <a:solidFill>
                            <a:srgbClr val="000000"/>
                          </a:solidFill>
                          <a:effectLst/>
                          <a:latin typeface="+mn-lt"/>
                          <a:ea typeface="Times New Roman" panose="02020603050405020304" pitchFamily="18" charset="0"/>
                        </a:rPr>
                        <a:t> </a:t>
                      </a:r>
                    </a:p>
                  </a:txBody>
                  <a:tcPr marL="44450" marR="44450"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tc>
                  <a:txBody>
                    <a:bodyPr/>
                    <a:lstStyle/>
                    <a:p>
                      <a:r>
                        <a:rPr lang="nb-NO" sz="1200" b="1" dirty="0">
                          <a:solidFill>
                            <a:srgbClr val="FF0000"/>
                          </a:solidFill>
                          <a:effectLst/>
                          <a:latin typeface="+mn-lt"/>
                          <a:ea typeface="Times New Roman" panose="02020603050405020304" pitchFamily="18" charset="0"/>
                          <a:cs typeface="Times New Roman" panose="02020603050405020304" pitchFamily="18" charset="0"/>
                        </a:rPr>
                        <a:t>24</a:t>
                      </a:r>
                    </a:p>
                    <a:p>
                      <a:r>
                        <a:rPr lang="nb-NO" sz="1200" dirty="0">
                          <a:solidFill>
                            <a:srgbClr val="000000"/>
                          </a:solidFill>
                          <a:effectLst/>
                          <a:latin typeface="+mn-lt"/>
                          <a:ea typeface="Times New Roman" panose="02020603050405020304" pitchFamily="18" charset="0"/>
                        </a:rPr>
                        <a:t> </a:t>
                      </a:r>
                    </a:p>
                  </a:txBody>
                  <a:tcPr marL="44450" marR="44450"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1174377">
                <a:tc>
                  <a:txBody>
                    <a:bodyPr/>
                    <a:lstStyle/>
                    <a:p>
                      <a:pPr algn="ctr"/>
                      <a:r>
                        <a:rPr lang="nb-NO" sz="1200" b="1" dirty="0">
                          <a:solidFill>
                            <a:schemeClr val="tx1"/>
                          </a:solidFill>
                          <a:effectLst/>
                          <a:latin typeface="+mn-lt"/>
                          <a:ea typeface="Times New Roman" panose="02020603050405020304" pitchFamily="18" charset="0"/>
                          <a:cs typeface="Arial" panose="020B0604020202020204" pitchFamily="34" charset="0"/>
                        </a:rPr>
                        <a:t>35</a:t>
                      </a:r>
                    </a:p>
                    <a:p>
                      <a:pPr marL="0" marR="0" lvl="0" indent="0" algn="ctr" defTabSz="914400" rtl="0" eaLnBrk="1" fontAlgn="auto" latinLnBrk="0" hangingPunct="1">
                        <a:lnSpc>
                          <a:spcPct val="100000"/>
                        </a:lnSpc>
                        <a:spcBef>
                          <a:spcPts val="200"/>
                        </a:spcBef>
                        <a:spcAft>
                          <a:spcPts val="0"/>
                        </a:spcAft>
                        <a:buClrTx/>
                        <a:buSzTx/>
                        <a:buFontTx/>
                        <a:buNone/>
                        <a:tabLst/>
                        <a:defRPr/>
                      </a:pPr>
                      <a:r>
                        <a:rPr lang="nb-NO" sz="1200" b="0" kern="800" dirty="0">
                          <a:solidFill>
                            <a:schemeClr val="tx1"/>
                          </a:solidFill>
                          <a:effectLst/>
                          <a:latin typeface="+mn-lt"/>
                          <a:ea typeface="Calibri" panose="020F0502020204030204" pitchFamily="34" charset="0"/>
                          <a:cs typeface="Arial" panose="020B0604020202020204" pitchFamily="34" charset="0"/>
                        </a:rPr>
                        <a:t>Vennskap</a:t>
                      </a:r>
                    </a:p>
                    <a:p>
                      <a:pPr algn="ctr">
                        <a:lnSpc>
                          <a:spcPct val="100000"/>
                        </a:lnSpc>
                        <a:spcBef>
                          <a:spcPts val="200"/>
                        </a:spcBef>
                        <a:spcAft>
                          <a:spcPts val="0"/>
                        </a:spcAft>
                      </a:pPr>
                      <a:r>
                        <a:rPr lang="en-US" sz="1200" b="0" kern="800" dirty="0">
                          <a:solidFill>
                            <a:schemeClr val="tx1"/>
                          </a:solidFill>
                          <a:effectLst/>
                          <a:latin typeface="+mn-lt"/>
                          <a:ea typeface="Calibri" panose="020F0502020204030204" pitchFamily="34" charset="0"/>
                          <a:cs typeface="Arial" panose="020B0604020202020204" pitchFamily="34" charset="0"/>
                        </a:rPr>
                        <a:t>Høst</a:t>
                      </a:r>
                      <a:endParaRPr lang="nb-NO" sz="1200" b="0" kern="800" dirty="0">
                        <a:solidFill>
                          <a:schemeClr val="tx1"/>
                        </a:solidFill>
                        <a:effectLst/>
                        <a:latin typeface="+mn-lt"/>
                        <a:ea typeface="Calibri" panose="020F0502020204030204" pitchFamily="34" charset="0"/>
                        <a:cs typeface="Arial" panose="020B0604020202020204" pitchFamily="34" charset="0"/>
                      </a:endParaRPr>
                    </a:p>
                    <a:p>
                      <a:pPr algn="ctr">
                        <a:lnSpc>
                          <a:spcPct val="100000"/>
                        </a:lnSpc>
                        <a:spcBef>
                          <a:spcPts val="200"/>
                        </a:spcBef>
                        <a:spcAft>
                          <a:spcPts val="0"/>
                        </a:spcAft>
                      </a:pPr>
                      <a:r>
                        <a:rPr lang="en-US" sz="1200" b="0" kern="800" dirty="0">
                          <a:solidFill>
                            <a:schemeClr val="tx1"/>
                          </a:solidFill>
                          <a:effectLst/>
                          <a:latin typeface="+mn-lt"/>
                          <a:ea typeface="Calibri" panose="020F0502020204030204" pitchFamily="34" charset="0"/>
                          <a:cs typeface="Arial" panose="020B0604020202020204" pitchFamily="34" charset="0"/>
                        </a:rPr>
                        <a:t>Grønnsaker</a:t>
                      </a:r>
                    </a:p>
                    <a:p>
                      <a:pPr algn="ctr">
                        <a:lnSpc>
                          <a:spcPct val="100000"/>
                        </a:lnSpc>
                        <a:spcBef>
                          <a:spcPts val="200"/>
                        </a:spcBef>
                        <a:spcAft>
                          <a:spcPts val="0"/>
                        </a:spcAft>
                      </a:pPr>
                      <a:r>
                        <a:rPr lang="en-US" sz="1200" b="0" kern="800" dirty="0">
                          <a:solidFill>
                            <a:schemeClr val="tx1"/>
                          </a:solidFill>
                          <a:effectLst/>
                          <a:latin typeface="+mn-lt"/>
                          <a:ea typeface="Calibri" panose="020F0502020204030204" pitchFamily="34" charset="0"/>
                          <a:cs typeface="Arial" panose="020B0604020202020204" pitchFamily="34" charset="0"/>
                        </a:rPr>
                        <a:t>Frukt</a:t>
                      </a:r>
                      <a:endParaRPr lang="nb-NO" sz="1200" b="0" kern="800" dirty="0">
                        <a:solidFill>
                          <a:schemeClr val="tx1"/>
                        </a:solidFill>
                        <a:effectLst/>
                        <a:latin typeface="+mn-lt"/>
                        <a:ea typeface="Calibri" panose="020F0502020204030204" pitchFamily="34" charset="0"/>
                        <a:cs typeface="Arial" panose="020B0604020202020204" pitchFamily="34" charset="0"/>
                      </a:endParaRPr>
                    </a:p>
                    <a:p>
                      <a:pPr algn="ctr"/>
                      <a:endParaRPr lang="nb-NO" sz="1200" b="1" dirty="0">
                        <a:solidFill>
                          <a:schemeClr val="tx1"/>
                        </a:solidFill>
                        <a:effectLst/>
                        <a:latin typeface="+mn-lt"/>
                        <a:ea typeface="Times New Roman" panose="02020603050405020304" pitchFamily="18" charset="0"/>
                        <a:cs typeface="Arial" panose="020B0604020202020204" pitchFamily="34" charset="0"/>
                      </a:endParaRPr>
                    </a:p>
                  </a:txBody>
                  <a:tcPr marL="44450" marR="44450" marT="0"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tc>
                  <a:txBody>
                    <a:bodyPr/>
                    <a:lstStyle/>
                    <a:p>
                      <a:r>
                        <a:rPr lang="nb-NO" sz="1200" b="1" dirty="0">
                          <a:solidFill>
                            <a:srgbClr val="000000"/>
                          </a:solidFill>
                          <a:effectLst/>
                          <a:latin typeface="+mn-lt"/>
                          <a:ea typeface="Times New Roman" panose="02020603050405020304" pitchFamily="18" charset="0"/>
                        </a:rPr>
                        <a:t>25</a:t>
                      </a:r>
                      <a:endParaRPr lang="nb-NO" sz="1200" dirty="0">
                        <a:effectLst/>
                        <a:latin typeface="+mn-lt"/>
                        <a:ea typeface="Times New Roman" panose="02020603050405020304" pitchFamily="18" charset="0"/>
                      </a:endParaRPr>
                    </a:p>
                    <a:p>
                      <a:endParaRPr lang="nb-NO" sz="1200" b="1" dirty="0">
                        <a:solidFill>
                          <a:srgbClr val="000000"/>
                        </a:solidFill>
                        <a:effectLst/>
                        <a:latin typeface="+mn-lt"/>
                        <a:ea typeface="Times New Roman" panose="02020603050405020304" pitchFamily="18" charset="0"/>
                      </a:endParaRPr>
                    </a:p>
                  </a:txBody>
                  <a:tcPr marL="44450" marR="44450"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tc>
                  <a:txBody>
                    <a:bodyPr/>
                    <a:lstStyle/>
                    <a:p>
                      <a:r>
                        <a:rPr lang="nb-NO" sz="1200" b="1" dirty="0">
                          <a:solidFill>
                            <a:srgbClr val="000000"/>
                          </a:solidFill>
                          <a:effectLst/>
                          <a:latin typeface="+mn-lt"/>
                          <a:ea typeface="Times New Roman" panose="02020603050405020304" pitchFamily="18" charset="0"/>
                        </a:rPr>
                        <a:t>26</a:t>
                      </a:r>
                      <a:endParaRPr lang="nb-NO" sz="1200" dirty="0">
                        <a:effectLst/>
                        <a:latin typeface="+mn-lt"/>
                        <a:ea typeface="Times New Roman" panose="02020603050405020304" pitchFamily="18" charset="0"/>
                      </a:endParaRPr>
                    </a:p>
                    <a:p>
                      <a:r>
                        <a:rPr lang="nb-NO" sz="1200" dirty="0">
                          <a:solidFill>
                            <a:srgbClr val="000000"/>
                          </a:solidFill>
                          <a:effectLst/>
                          <a:latin typeface="+mn-lt"/>
                          <a:ea typeface="Times New Roman" panose="02020603050405020304" pitchFamily="18" charset="0"/>
                        </a:rPr>
                        <a:t> </a:t>
                      </a:r>
                    </a:p>
                  </a:txBody>
                  <a:tcPr marL="44450" marR="44450" marT="0" marB="0">
                    <a:lnL w="12700" cap="flat" cmpd="sng" algn="ctr">
                      <a:solidFill>
                        <a:srgbClr val="5B9BD5"/>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tc>
                  <a:txBody>
                    <a:bodyPr/>
                    <a:lstStyle/>
                    <a:p>
                      <a:r>
                        <a:rPr lang="nb-NO" sz="1200" b="1" dirty="0">
                          <a:solidFill>
                            <a:srgbClr val="000000"/>
                          </a:solidFill>
                          <a:effectLst/>
                          <a:latin typeface="+mn-lt"/>
                          <a:ea typeface="Times New Roman" panose="02020603050405020304" pitchFamily="18" charset="0"/>
                        </a:rPr>
                        <a:t>27</a:t>
                      </a:r>
                      <a:endParaRPr lang="nb-NO" sz="1200" dirty="0">
                        <a:effectLst/>
                        <a:latin typeface="+mn-lt"/>
                        <a:ea typeface="Times New Roman" panose="02020603050405020304" pitchFamily="18" charset="0"/>
                      </a:endParaRPr>
                    </a:p>
                    <a:p>
                      <a:r>
                        <a:rPr lang="nb-NO" sz="1200" dirty="0">
                          <a:solidFill>
                            <a:srgbClr val="000000"/>
                          </a:solidFill>
                          <a:effectLst/>
                          <a:latin typeface="+mn-lt"/>
                          <a:ea typeface="Times New Roman" panose="02020603050405020304" pitchFamily="18" charset="0"/>
                        </a:rPr>
                        <a:t> </a:t>
                      </a:r>
                    </a:p>
                  </a:txBody>
                  <a:tcPr marL="44450" marR="44450" marT="0" marB="0">
                    <a:lnL w="12700" cap="flat" cmpd="sng" algn="ctr">
                      <a:solidFill>
                        <a:schemeClr val="accent1"/>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tc>
                  <a:txBody>
                    <a:bodyPr/>
                    <a:lstStyle/>
                    <a:p>
                      <a:r>
                        <a:rPr lang="nb-NO" sz="1200" b="1" dirty="0">
                          <a:solidFill>
                            <a:srgbClr val="000000"/>
                          </a:solidFill>
                          <a:effectLst/>
                          <a:latin typeface="+mn-lt"/>
                          <a:ea typeface="Times New Roman" panose="02020603050405020304" pitchFamily="18" charset="0"/>
                        </a:rPr>
                        <a:t>28</a:t>
                      </a:r>
                      <a:endParaRPr lang="nb-NO" sz="1200" b="0" dirty="0">
                        <a:effectLst/>
                        <a:latin typeface="+mn-lt"/>
                        <a:ea typeface="Times New Roman" panose="02020603050405020304" pitchFamily="18" charset="0"/>
                      </a:endParaRPr>
                    </a:p>
                  </a:txBody>
                  <a:tcPr marL="44450" marR="44450" marT="0" marB="0">
                    <a:lnL w="12700" cap="flat" cmpd="sng" algn="ctr">
                      <a:solidFill>
                        <a:srgbClr val="5B9BD5"/>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tc>
                  <a:txBody>
                    <a:bodyPr/>
                    <a:lstStyle/>
                    <a:p>
                      <a:r>
                        <a:rPr lang="nb-NO" sz="1200" b="1" dirty="0">
                          <a:solidFill>
                            <a:srgbClr val="000000"/>
                          </a:solidFill>
                          <a:effectLst/>
                          <a:latin typeface="+mn-lt"/>
                          <a:ea typeface="Times New Roman" panose="02020603050405020304" pitchFamily="18" charset="0"/>
                        </a:rPr>
                        <a:t>29</a:t>
                      </a:r>
                      <a:endParaRPr lang="nb-NO" sz="1200" dirty="0">
                        <a:effectLst/>
                        <a:latin typeface="+mn-lt"/>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b="1" dirty="0">
                          <a:solidFill>
                            <a:srgbClr val="000000"/>
                          </a:solidFill>
                          <a:effectLst/>
                          <a:latin typeface="+mn-lt"/>
                          <a:ea typeface="Times New Roman" panose="02020603050405020304" pitchFamily="18" charset="0"/>
                        </a:rPr>
                        <a:t>E 3 år!</a:t>
                      </a:r>
                    </a:p>
                    <a:p>
                      <a:endParaRPr lang="nb-NO" sz="1200" dirty="0">
                        <a:solidFill>
                          <a:srgbClr val="000000"/>
                        </a:solidFill>
                        <a:effectLst/>
                        <a:latin typeface="+mn-lt"/>
                        <a:ea typeface="Times New Roman" panose="02020603050405020304" pitchFamily="18" charset="0"/>
                      </a:endParaRPr>
                    </a:p>
                  </a:txBody>
                  <a:tcPr marL="44450" marR="44450" marT="0" marB="0">
                    <a:lnL w="12700" cap="flat" cmpd="sng" algn="ctr">
                      <a:solidFill>
                        <a:schemeClr val="accent1"/>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tc>
                  <a:txBody>
                    <a:bodyPr/>
                    <a:lstStyle/>
                    <a:p>
                      <a:r>
                        <a:rPr lang="nb-NO" sz="1200" b="1" dirty="0">
                          <a:solidFill>
                            <a:srgbClr val="000000"/>
                          </a:solidFill>
                          <a:effectLst/>
                          <a:latin typeface="+mn-lt"/>
                          <a:ea typeface="Times New Roman" panose="02020603050405020304" pitchFamily="18" charset="0"/>
                        </a:rPr>
                        <a:t>30</a:t>
                      </a:r>
                      <a:endParaRPr lang="nb-NO" sz="1200" dirty="0">
                        <a:effectLst/>
                        <a:latin typeface="+mn-lt"/>
                        <a:ea typeface="Times New Roman" panose="02020603050405020304" pitchFamily="18" charset="0"/>
                      </a:endParaRPr>
                    </a:p>
                    <a:p>
                      <a:r>
                        <a:rPr lang="nb-NO" sz="1200" dirty="0">
                          <a:solidFill>
                            <a:srgbClr val="000000"/>
                          </a:solidFill>
                          <a:effectLst/>
                          <a:latin typeface="+mn-lt"/>
                          <a:ea typeface="Times New Roman" panose="02020603050405020304" pitchFamily="18" charset="0"/>
                        </a:rPr>
                        <a:t> </a:t>
                      </a:r>
                    </a:p>
                  </a:txBody>
                  <a:tcPr marL="44450" marR="44450"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tc>
                  <a:txBody>
                    <a:bodyPr/>
                    <a:lstStyle/>
                    <a:p>
                      <a:r>
                        <a:rPr lang="nb-NO" sz="1200" b="1" dirty="0">
                          <a:solidFill>
                            <a:srgbClr val="FF0000"/>
                          </a:solidFill>
                          <a:effectLst/>
                          <a:latin typeface="+mn-lt"/>
                          <a:ea typeface="Times New Roman" panose="02020603050405020304" pitchFamily="18" charset="0"/>
                          <a:cs typeface="Times New Roman" panose="02020603050405020304" pitchFamily="18" charset="0"/>
                        </a:rPr>
                        <a:t> 31</a:t>
                      </a:r>
                    </a:p>
                  </a:txBody>
                  <a:tcPr marL="44450" marR="44450"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extLst>
                  <a:ext uri="{0D108BD9-81ED-4DB2-BD59-A6C34878D82A}">
                    <a16:rowId xmlns:a16="http://schemas.microsoft.com/office/drawing/2014/main" val="186301531"/>
                  </a:ext>
                </a:extLst>
              </a:tr>
            </a:tbl>
          </a:graphicData>
        </a:graphic>
      </p:graphicFrame>
      <p:pic>
        <p:nvPicPr>
          <p:cNvPr id="2" name="Bilde 8">
            <a:extLst>
              <a:ext uri="{FF2B5EF4-FFF2-40B4-BE49-F238E27FC236}">
                <a16:creationId xmlns:a16="http://schemas.microsoft.com/office/drawing/2014/main" id="{C029D20B-000C-43C4-D5B4-299E9E6CE92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21388" y="1348902"/>
            <a:ext cx="361950" cy="361950"/>
          </a:xfrm>
          <a:prstGeom prst="rect">
            <a:avLst/>
          </a:prstGeom>
          <a:noFill/>
          <a:extLst>
            <a:ext uri="{909E8E84-426E-40DD-AFC4-6F175D3DCCD1}">
              <a14:hiddenFill xmlns:a14="http://schemas.microsoft.com/office/drawing/2010/main">
                <a:solidFill>
                  <a:srgbClr val="FFFFFF"/>
                </a:solidFill>
              </a14:hiddenFill>
            </a:ext>
          </a:extLst>
        </p:spPr>
      </p:pic>
      <p:pic>
        <p:nvPicPr>
          <p:cNvPr id="8" name="Bilde 8">
            <a:extLst>
              <a:ext uri="{FF2B5EF4-FFF2-40B4-BE49-F238E27FC236}">
                <a16:creationId xmlns:a16="http://schemas.microsoft.com/office/drawing/2014/main" id="{D29C56B3-23CD-26F1-EB62-4833FF2BA80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72624" y="5370361"/>
            <a:ext cx="361950" cy="361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16962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 1"/>
          <p:cNvGraphicFramePr>
            <a:graphicFrameLocks noGrp="1"/>
          </p:cNvGraphicFramePr>
          <p:nvPr>
            <p:extLst>
              <p:ext uri="{D42A27DB-BD31-4B8C-83A1-F6EECF244321}">
                <p14:modId xmlns:p14="http://schemas.microsoft.com/office/powerpoint/2010/main" val="2402002634"/>
              </p:ext>
            </p:extLst>
          </p:nvPr>
        </p:nvGraphicFramePr>
        <p:xfrm>
          <a:off x="4069724" y="103027"/>
          <a:ext cx="8023538" cy="6421471"/>
        </p:xfrm>
        <a:graphic>
          <a:graphicData uri="http://schemas.openxmlformats.org/drawingml/2006/table">
            <a:tbl>
              <a:tblPr firstRow="1" firstCol="1" bandRow="1">
                <a:tableStyleId>{69012ECD-51FC-41F1-AA8D-1B2483CD663E}</a:tableStyleId>
              </a:tblPr>
              <a:tblGrid>
                <a:gridCol w="1114696">
                  <a:extLst>
                    <a:ext uri="{9D8B030D-6E8A-4147-A177-3AD203B41FA5}">
                      <a16:colId xmlns:a16="http://schemas.microsoft.com/office/drawing/2014/main" val="20000"/>
                    </a:ext>
                  </a:extLst>
                </a:gridCol>
                <a:gridCol w="6908842">
                  <a:extLst>
                    <a:ext uri="{9D8B030D-6E8A-4147-A177-3AD203B41FA5}">
                      <a16:colId xmlns:a16="http://schemas.microsoft.com/office/drawing/2014/main" val="20001"/>
                    </a:ext>
                  </a:extLst>
                </a:gridCol>
              </a:tblGrid>
              <a:tr h="335913">
                <a:tc>
                  <a:txBody>
                    <a:bodyPr/>
                    <a:lstStyle/>
                    <a:p>
                      <a:pPr>
                        <a:spcAft>
                          <a:spcPts val="0"/>
                        </a:spcAft>
                      </a:pPr>
                      <a:r>
                        <a:rPr lang="nb-NO" sz="1100" dirty="0">
                          <a:solidFill>
                            <a:schemeClr val="tx1"/>
                          </a:solidFill>
                          <a:effectLst/>
                        </a:rPr>
                        <a:t>FAGOMRÅDE</a:t>
                      </a:r>
                    </a:p>
                    <a:p>
                      <a:pPr>
                        <a:spcAft>
                          <a:spcPts val="0"/>
                        </a:spcAft>
                      </a:pPr>
                      <a:r>
                        <a:rPr lang="nb-NO" sz="1100" dirty="0">
                          <a:solidFill>
                            <a:schemeClr val="tx1"/>
                          </a:solidFill>
                          <a:effectLst/>
                        </a:rPr>
                        <a:t> </a:t>
                      </a:r>
                      <a:endParaRPr lang="nb-NO" sz="1100" dirty="0">
                        <a:solidFill>
                          <a:schemeClr val="tx1"/>
                        </a:solidFill>
                        <a:effectLst/>
                        <a:latin typeface="+mn-lt"/>
                        <a:ea typeface="Times New Roman" panose="02020603050405020304" pitchFamily="18" charset="0"/>
                        <a:cs typeface="Arial" panose="020B0604020202020204" pitchFamily="34" charset="0"/>
                      </a:endParaRPr>
                    </a:p>
                  </a:txBody>
                  <a:tcPr marL="30670" marR="30670" marT="0" marB="0"/>
                </a:tc>
                <a:tc>
                  <a:txBody>
                    <a:bodyPr/>
                    <a:lstStyle/>
                    <a:p>
                      <a:pPr>
                        <a:spcAft>
                          <a:spcPts val="0"/>
                        </a:spcAft>
                      </a:pPr>
                      <a:r>
                        <a:rPr lang="nb-NO" sz="1100" dirty="0">
                          <a:solidFill>
                            <a:schemeClr val="tx1"/>
                          </a:solidFill>
                          <a:effectLst/>
                        </a:rPr>
                        <a:t>HOVEDFOKUS</a:t>
                      </a:r>
                      <a:r>
                        <a:rPr lang="nb-NO" sz="1100" baseline="0" dirty="0">
                          <a:solidFill>
                            <a:schemeClr val="tx1"/>
                          </a:solidFill>
                          <a:effectLst/>
                        </a:rPr>
                        <a:t> I SEPTEMBER</a:t>
                      </a:r>
                      <a:endParaRPr lang="nb-NO" sz="1100" dirty="0">
                        <a:solidFill>
                          <a:schemeClr val="tx1"/>
                        </a:solidFill>
                        <a:effectLst/>
                      </a:endParaRPr>
                    </a:p>
                    <a:p>
                      <a:pPr>
                        <a:spcAft>
                          <a:spcPts val="0"/>
                        </a:spcAft>
                      </a:pPr>
                      <a:r>
                        <a:rPr lang="nb-NO" sz="1100" dirty="0">
                          <a:solidFill>
                            <a:schemeClr val="tx1"/>
                          </a:solidFill>
                          <a:effectLst/>
                        </a:rPr>
                        <a:t> </a:t>
                      </a:r>
                      <a:endParaRPr lang="nb-NO" sz="1100" dirty="0">
                        <a:solidFill>
                          <a:schemeClr val="tx1"/>
                        </a:solidFill>
                        <a:effectLst/>
                        <a:latin typeface="+mn-lt"/>
                        <a:ea typeface="Times New Roman" panose="02020603050405020304" pitchFamily="18" charset="0"/>
                        <a:cs typeface="Arial" panose="020B0604020202020204" pitchFamily="34" charset="0"/>
                      </a:endParaRPr>
                    </a:p>
                  </a:txBody>
                  <a:tcPr marL="30670" marR="30670" marT="0" marB="0"/>
                </a:tc>
                <a:extLst>
                  <a:ext uri="{0D108BD9-81ED-4DB2-BD59-A6C34878D82A}">
                    <a16:rowId xmlns:a16="http://schemas.microsoft.com/office/drawing/2014/main" val="10000"/>
                  </a:ext>
                </a:extLst>
              </a:tr>
              <a:tr h="839782">
                <a:tc>
                  <a:txBody>
                    <a:bodyPr/>
                    <a:lstStyle/>
                    <a:p>
                      <a:pPr>
                        <a:lnSpc>
                          <a:spcPct val="150000"/>
                        </a:lnSpc>
                        <a:spcAft>
                          <a:spcPts val="0"/>
                        </a:spcAft>
                      </a:pPr>
                      <a:r>
                        <a:rPr lang="nb-NO" sz="1100" dirty="0">
                          <a:effectLst/>
                        </a:rPr>
                        <a:t>Antall, rom og </a:t>
                      </a:r>
                    </a:p>
                    <a:p>
                      <a:pPr>
                        <a:lnSpc>
                          <a:spcPct val="150000"/>
                        </a:lnSpc>
                        <a:spcAft>
                          <a:spcPts val="0"/>
                        </a:spcAft>
                      </a:pPr>
                      <a:r>
                        <a:rPr lang="nb-NO" sz="1100" dirty="0">
                          <a:effectLst/>
                        </a:rPr>
                        <a:t>form</a:t>
                      </a:r>
                    </a:p>
                    <a:p>
                      <a:pPr>
                        <a:spcAft>
                          <a:spcPts val="0"/>
                        </a:spcAft>
                      </a:pPr>
                      <a:r>
                        <a:rPr lang="nb-NO" sz="1100" dirty="0">
                          <a:effectLst/>
                        </a:rPr>
                        <a:t> </a:t>
                      </a:r>
                      <a:endParaRPr lang="nb-NO" sz="1100" dirty="0">
                        <a:effectLst/>
                        <a:latin typeface="+mn-lt"/>
                        <a:ea typeface="Times New Roman" panose="02020603050405020304" pitchFamily="18" charset="0"/>
                        <a:cs typeface="Arial" panose="020B0604020202020204" pitchFamily="34" charset="0"/>
                      </a:endParaRPr>
                    </a:p>
                  </a:txBody>
                  <a:tcPr marL="30670" marR="30670" marT="0" marB="0"/>
                </a:tc>
                <a:tc>
                  <a:txBody>
                    <a:bodyPr/>
                    <a:lstStyle/>
                    <a:p>
                      <a:pPr>
                        <a:spcAft>
                          <a:spcPts val="0"/>
                        </a:spcAft>
                      </a:pPr>
                      <a:r>
                        <a:rPr lang="nb-NO" sz="1100" dirty="0">
                          <a:effectLst/>
                        </a:rPr>
                        <a:t>Denne måneden har vi hoved</a:t>
                      </a:r>
                      <a:r>
                        <a:rPr lang="nb-NO" sz="1100" baseline="0" dirty="0">
                          <a:effectLst/>
                        </a:rPr>
                        <a:t>fokus på jakt, vi jakter på former, figurer, farger, mønstre, spesielt når vi er på tur, men også her i barnehagen. </a:t>
                      </a:r>
                      <a:r>
                        <a:rPr lang="nb-NO" sz="1100" baseline="0" dirty="0">
                          <a:solidFill>
                            <a:schemeClr val="tx1"/>
                          </a:solidFill>
                          <a:effectLst/>
                        </a:rPr>
                        <a:t>Barna får ta bilde selv og vi lager plansjer over de ulike fargene gjennom året. </a:t>
                      </a:r>
                      <a:r>
                        <a:rPr lang="nb-NO" sz="1100" baseline="0" dirty="0">
                          <a:effectLst/>
                        </a:rPr>
                        <a:t>Vi teller hvor mange vi finner av de forskjellige overnevnte tingene og vi har fokus på fargen oransje. Matematiske begreper. </a:t>
                      </a:r>
                    </a:p>
                    <a:p>
                      <a:pPr>
                        <a:spcAft>
                          <a:spcPts val="0"/>
                        </a:spcAft>
                      </a:pPr>
                      <a:r>
                        <a:rPr lang="nb-NO" sz="1100" baseline="0" dirty="0">
                          <a:effectLst/>
                        </a:rPr>
                        <a:t>Vi har høsttakkefest, vi lager middag og barna er med på å dele, måle, telle. </a:t>
                      </a:r>
                      <a:endParaRPr lang="nb-NO" sz="1100" dirty="0">
                        <a:effectLst/>
                        <a:latin typeface="+mn-lt"/>
                        <a:ea typeface="Times New Roman" panose="02020603050405020304" pitchFamily="18" charset="0"/>
                        <a:cs typeface="Arial" panose="020B0604020202020204" pitchFamily="34" charset="0"/>
                      </a:endParaRPr>
                    </a:p>
                  </a:txBody>
                  <a:tcPr marL="30670" marR="30670" marT="0" marB="0"/>
                </a:tc>
                <a:extLst>
                  <a:ext uri="{0D108BD9-81ED-4DB2-BD59-A6C34878D82A}">
                    <a16:rowId xmlns:a16="http://schemas.microsoft.com/office/drawing/2014/main" val="10001"/>
                  </a:ext>
                </a:extLst>
              </a:tr>
              <a:tr h="1007738">
                <a:tc>
                  <a:txBody>
                    <a:bodyPr/>
                    <a:lstStyle/>
                    <a:p>
                      <a:pPr>
                        <a:lnSpc>
                          <a:spcPct val="150000"/>
                        </a:lnSpc>
                        <a:spcAft>
                          <a:spcPts val="0"/>
                        </a:spcAft>
                      </a:pPr>
                      <a:r>
                        <a:rPr lang="nb-NO" sz="1100">
                          <a:effectLst/>
                        </a:rPr>
                        <a:t>Etikk, religion og</a:t>
                      </a:r>
                    </a:p>
                    <a:p>
                      <a:pPr>
                        <a:lnSpc>
                          <a:spcPct val="150000"/>
                        </a:lnSpc>
                        <a:spcAft>
                          <a:spcPts val="0"/>
                        </a:spcAft>
                      </a:pPr>
                      <a:r>
                        <a:rPr lang="nb-NO" sz="1100">
                          <a:effectLst/>
                        </a:rPr>
                        <a:t>filosofi</a:t>
                      </a:r>
                    </a:p>
                    <a:p>
                      <a:pPr>
                        <a:spcAft>
                          <a:spcPts val="0"/>
                        </a:spcAft>
                      </a:pPr>
                      <a:r>
                        <a:rPr lang="nb-NO" sz="1100">
                          <a:effectLst/>
                        </a:rPr>
                        <a:t> </a:t>
                      </a:r>
                      <a:endParaRPr lang="nb-NO" sz="1100">
                        <a:effectLst/>
                        <a:latin typeface="+mn-lt"/>
                        <a:ea typeface="Times New Roman" panose="02020603050405020304" pitchFamily="18" charset="0"/>
                        <a:cs typeface="Arial" panose="020B0604020202020204" pitchFamily="34" charset="0"/>
                      </a:endParaRPr>
                    </a:p>
                  </a:txBody>
                  <a:tcPr marL="30670" marR="3067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sz="1100" dirty="0">
                          <a:effectLst/>
                        </a:rPr>
                        <a:t>Filosofi og undring</a:t>
                      </a:r>
                      <a:r>
                        <a:rPr lang="nb-NO" sz="1100" baseline="0" dirty="0">
                          <a:effectLst/>
                        </a:rPr>
                        <a:t> – h</a:t>
                      </a:r>
                      <a:r>
                        <a:rPr lang="nb-NO" sz="1100" dirty="0">
                          <a:effectLst/>
                        </a:rPr>
                        <a:t>vem/hva gjemmer seg</a:t>
                      </a:r>
                      <a:r>
                        <a:rPr lang="nb-NO" sz="1100" baseline="0" dirty="0">
                          <a:effectLst/>
                        </a:rPr>
                        <a:t> i skogen</a:t>
                      </a:r>
                    </a:p>
                    <a:p>
                      <a:pPr marL="0" marR="0" indent="0" algn="l" defTabSz="914400" rtl="0" eaLnBrk="1" fontAlgn="auto" latinLnBrk="0" hangingPunct="1">
                        <a:lnSpc>
                          <a:spcPct val="100000"/>
                        </a:lnSpc>
                        <a:spcBef>
                          <a:spcPts val="0"/>
                        </a:spcBef>
                        <a:spcAft>
                          <a:spcPts val="0"/>
                        </a:spcAft>
                        <a:buClrTx/>
                        <a:buSzTx/>
                        <a:buFontTx/>
                        <a:buNone/>
                        <a:tabLst/>
                        <a:defRPr/>
                      </a:pPr>
                      <a:r>
                        <a:rPr lang="nb-NO" sz="1100" baseline="0" dirty="0">
                          <a:effectLst/>
                        </a:rPr>
                        <a:t>Vennekort 2: «Å dele»</a:t>
                      </a:r>
                    </a:p>
                    <a:p>
                      <a:pPr marL="0" marR="0" indent="0" algn="l" defTabSz="914400" rtl="0" eaLnBrk="1" fontAlgn="auto" latinLnBrk="0" hangingPunct="1">
                        <a:lnSpc>
                          <a:spcPct val="100000"/>
                        </a:lnSpc>
                        <a:spcBef>
                          <a:spcPts val="0"/>
                        </a:spcBef>
                        <a:spcAft>
                          <a:spcPts val="0"/>
                        </a:spcAft>
                        <a:buClrTx/>
                        <a:buSzTx/>
                        <a:buFontTx/>
                        <a:buNone/>
                        <a:tabLst/>
                        <a:defRPr/>
                      </a:pPr>
                      <a:r>
                        <a:rPr lang="nb-NO" sz="1100" dirty="0">
                          <a:effectLst/>
                        </a:rPr>
                        <a:t>Vi har om «løveloven</a:t>
                      </a:r>
                      <a:r>
                        <a:rPr lang="nb-NO" sz="1100" baseline="0" dirty="0">
                          <a:effectLst/>
                        </a:rPr>
                        <a:t>» og vi lærer mer om sosial kompetanse.</a:t>
                      </a:r>
                      <a:endParaRPr lang="nb-NO" sz="1100" dirty="0">
                        <a:effectLst/>
                        <a:latin typeface="+mn-lt"/>
                        <a:ea typeface="Times New Roman" panose="02020603050405020304" pitchFamily="18" charset="0"/>
                        <a:cs typeface="Arial" panose="020B0604020202020204" pitchFamily="34" charset="0"/>
                      </a:endParaRPr>
                    </a:p>
                  </a:txBody>
                  <a:tcPr marL="30670" marR="30670" marT="0" marB="0"/>
                </a:tc>
                <a:extLst>
                  <a:ext uri="{0D108BD9-81ED-4DB2-BD59-A6C34878D82A}">
                    <a16:rowId xmlns:a16="http://schemas.microsoft.com/office/drawing/2014/main" val="10002"/>
                  </a:ext>
                </a:extLst>
              </a:tr>
              <a:tr h="839782">
                <a:tc>
                  <a:txBody>
                    <a:bodyPr/>
                    <a:lstStyle/>
                    <a:p>
                      <a:pPr>
                        <a:lnSpc>
                          <a:spcPct val="150000"/>
                        </a:lnSpc>
                        <a:spcAft>
                          <a:spcPts val="0"/>
                        </a:spcAft>
                      </a:pPr>
                      <a:r>
                        <a:rPr lang="nb-NO" sz="1100" dirty="0">
                          <a:effectLst/>
                        </a:rPr>
                        <a:t>Nærmiljø og </a:t>
                      </a:r>
                    </a:p>
                    <a:p>
                      <a:pPr>
                        <a:lnSpc>
                          <a:spcPct val="150000"/>
                        </a:lnSpc>
                        <a:spcAft>
                          <a:spcPts val="0"/>
                        </a:spcAft>
                      </a:pPr>
                      <a:r>
                        <a:rPr lang="nb-NO" sz="1100" dirty="0">
                          <a:effectLst/>
                        </a:rPr>
                        <a:t>samfunn   </a:t>
                      </a:r>
                    </a:p>
                    <a:p>
                      <a:pPr>
                        <a:spcAft>
                          <a:spcPts val="0"/>
                        </a:spcAft>
                      </a:pPr>
                      <a:r>
                        <a:rPr lang="nb-NO" sz="1100" dirty="0">
                          <a:effectLst/>
                        </a:rPr>
                        <a:t> </a:t>
                      </a:r>
                      <a:endParaRPr lang="nb-NO" sz="1100" dirty="0">
                        <a:effectLst/>
                        <a:latin typeface="+mn-lt"/>
                        <a:ea typeface="Times New Roman" panose="02020603050405020304" pitchFamily="18" charset="0"/>
                        <a:cs typeface="Arial" panose="020B0604020202020204" pitchFamily="34" charset="0"/>
                      </a:endParaRPr>
                    </a:p>
                  </a:txBody>
                  <a:tcPr marL="30670" marR="30670" marT="0" marB="0"/>
                </a:tc>
                <a:tc>
                  <a:txBody>
                    <a:bodyPr/>
                    <a:lstStyle/>
                    <a:p>
                      <a:pPr>
                        <a:spcAft>
                          <a:spcPts val="0"/>
                        </a:spcAft>
                      </a:pPr>
                      <a:r>
                        <a:rPr lang="nb-NO" sz="1100" dirty="0">
                          <a:effectLst/>
                        </a:rPr>
                        <a:t>Vi reiser på</a:t>
                      </a:r>
                      <a:r>
                        <a:rPr lang="nb-NO" sz="1100" baseline="0" dirty="0">
                          <a:effectLst/>
                        </a:rPr>
                        <a:t> planlagte turer, men gir også rom for spontane turer med stor vekt på barns medvirkning og ønsker som de har. Vi reiser på besøk til brannstasjonen i forhold til tema brannvern.</a:t>
                      </a:r>
                      <a:endParaRPr lang="nb-NO" sz="1100" dirty="0">
                        <a:effectLst/>
                      </a:endParaRPr>
                    </a:p>
                    <a:p>
                      <a:pPr>
                        <a:spcAft>
                          <a:spcPts val="0"/>
                        </a:spcAft>
                      </a:pPr>
                      <a:r>
                        <a:rPr lang="nb-NO" sz="1100" dirty="0">
                          <a:effectLst/>
                        </a:rPr>
                        <a:t>Vi reiser til Hove</a:t>
                      </a:r>
                      <a:r>
                        <a:rPr lang="nb-NO" sz="1100" baseline="0" dirty="0">
                          <a:effectLst/>
                        </a:rPr>
                        <a:t> og plukker mais, og vi reiser til andre steder hvor vi kan finne frukt, bær og grønnsaker.</a:t>
                      </a:r>
                      <a:endParaRPr lang="nb-NO" sz="1100" dirty="0">
                        <a:effectLst/>
                      </a:endParaRPr>
                    </a:p>
                    <a:p>
                      <a:pPr>
                        <a:spcAft>
                          <a:spcPts val="0"/>
                        </a:spcAft>
                      </a:pPr>
                      <a:endParaRPr lang="nb-NO" sz="1100" dirty="0">
                        <a:effectLst/>
                      </a:endParaRPr>
                    </a:p>
                    <a:p>
                      <a:pPr>
                        <a:spcAft>
                          <a:spcPts val="0"/>
                        </a:spcAft>
                      </a:pPr>
                      <a:endParaRPr lang="nb-NO" sz="1100" dirty="0">
                        <a:effectLst/>
                        <a:latin typeface="+mn-lt"/>
                        <a:ea typeface="Times New Roman" panose="02020603050405020304" pitchFamily="18" charset="0"/>
                        <a:cs typeface="Arial" panose="020B0604020202020204" pitchFamily="34" charset="0"/>
                      </a:endParaRPr>
                    </a:p>
                  </a:txBody>
                  <a:tcPr marL="30670" marR="30670" marT="0" marB="0"/>
                </a:tc>
                <a:extLst>
                  <a:ext uri="{0D108BD9-81ED-4DB2-BD59-A6C34878D82A}">
                    <a16:rowId xmlns:a16="http://schemas.microsoft.com/office/drawing/2014/main" val="10003"/>
                  </a:ext>
                </a:extLst>
              </a:tr>
              <a:tr h="755645">
                <a:tc>
                  <a:txBody>
                    <a:bodyPr/>
                    <a:lstStyle/>
                    <a:p>
                      <a:pPr>
                        <a:lnSpc>
                          <a:spcPct val="150000"/>
                        </a:lnSpc>
                        <a:spcAft>
                          <a:spcPts val="0"/>
                        </a:spcAft>
                      </a:pPr>
                      <a:r>
                        <a:rPr lang="nb-NO" sz="1100" dirty="0">
                          <a:effectLst/>
                        </a:rPr>
                        <a:t>Kropp, bevegelse </a:t>
                      </a:r>
                    </a:p>
                    <a:p>
                      <a:pPr>
                        <a:lnSpc>
                          <a:spcPct val="150000"/>
                        </a:lnSpc>
                        <a:spcAft>
                          <a:spcPts val="0"/>
                        </a:spcAft>
                      </a:pPr>
                      <a:r>
                        <a:rPr lang="nb-NO" sz="1100" dirty="0">
                          <a:effectLst/>
                        </a:rPr>
                        <a:t>og helse</a:t>
                      </a:r>
                      <a:endParaRPr lang="nb-NO" sz="1100" dirty="0">
                        <a:effectLst/>
                        <a:latin typeface="+mn-lt"/>
                        <a:ea typeface="Times New Roman" panose="02020603050405020304" pitchFamily="18" charset="0"/>
                        <a:cs typeface="Arial" panose="020B0604020202020204" pitchFamily="34" charset="0"/>
                      </a:endParaRPr>
                    </a:p>
                  </a:txBody>
                  <a:tcPr marL="30670" marR="30670" marT="0" marB="0"/>
                </a:tc>
                <a:tc>
                  <a:txBody>
                    <a:bodyPr/>
                    <a:lstStyle/>
                    <a:p>
                      <a:pPr>
                        <a:spcAft>
                          <a:spcPts val="0"/>
                        </a:spcAft>
                      </a:pPr>
                      <a:r>
                        <a:rPr lang="nb-NO" sz="1100" dirty="0">
                          <a:effectLst/>
                        </a:rPr>
                        <a:t>Fokus</a:t>
                      </a:r>
                      <a:r>
                        <a:rPr lang="nb-NO" sz="1100" baseline="0" dirty="0">
                          <a:effectLst/>
                        </a:rPr>
                        <a:t> på flere turer til skogen, der er det fint på denne årstiden. I skogen har vi hovedfokus på balansetrening på tau, stokker og dekk (Hvis vi har fått jobbet mer med hinderløypa innen da), kanskje barna kan komme med nye ideer til nye aktiviteter vi kan lage her. </a:t>
                      </a:r>
                      <a:endParaRPr lang="nb-NO" sz="1100" dirty="0">
                        <a:effectLst/>
                      </a:endParaRPr>
                    </a:p>
                    <a:p>
                      <a:pPr>
                        <a:spcAft>
                          <a:spcPts val="0"/>
                        </a:spcAft>
                      </a:pPr>
                      <a:r>
                        <a:rPr lang="nb-NO" sz="1100" dirty="0">
                          <a:effectLst/>
                        </a:rPr>
                        <a:t>Tumleleken - </a:t>
                      </a:r>
                      <a:r>
                        <a:rPr lang="nb-NO" sz="1100" b="0" i="0" kern="1200" dirty="0">
                          <a:solidFill>
                            <a:schemeClr val="tx1"/>
                          </a:solidFill>
                          <a:effectLst/>
                          <a:latin typeface="+mn-lt"/>
                          <a:ea typeface="+mn-ea"/>
                          <a:cs typeface="+mn-cs"/>
                        </a:rPr>
                        <a:t>en motorisk lek som innebærer kroppslig bevegelse, hopp, løp, snurring, kamp og fange-lek.</a:t>
                      </a:r>
                      <a:endParaRPr lang="nb-NO" sz="1100" dirty="0">
                        <a:effectLst/>
                      </a:endParaRPr>
                    </a:p>
                    <a:p>
                      <a:pPr>
                        <a:spcAft>
                          <a:spcPts val="0"/>
                        </a:spcAft>
                      </a:pPr>
                      <a:endParaRPr lang="nb-NO" sz="1100" dirty="0">
                        <a:effectLst/>
                        <a:latin typeface="+mn-lt"/>
                        <a:ea typeface="Times New Roman" panose="02020603050405020304" pitchFamily="18" charset="0"/>
                        <a:cs typeface="Arial" panose="020B0604020202020204" pitchFamily="34" charset="0"/>
                      </a:endParaRPr>
                    </a:p>
                  </a:txBody>
                  <a:tcPr marL="30670" marR="30670" marT="0" marB="0"/>
                </a:tc>
                <a:extLst>
                  <a:ext uri="{0D108BD9-81ED-4DB2-BD59-A6C34878D82A}">
                    <a16:rowId xmlns:a16="http://schemas.microsoft.com/office/drawing/2014/main" val="10004"/>
                  </a:ext>
                </a:extLst>
              </a:tr>
              <a:tr h="735372">
                <a:tc>
                  <a:txBody>
                    <a:bodyPr/>
                    <a:lstStyle/>
                    <a:p>
                      <a:pPr>
                        <a:lnSpc>
                          <a:spcPct val="150000"/>
                        </a:lnSpc>
                        <a:spcAft>
                          <a:spcPts val="0"/>
                        </a:spcAft>
                      </a:pPr>
                      <a:r>
                        <a:rPr lang="nb-NO" sz="1100" dirty="0">
                          <a:effectLst/>
                        </a:rPr>
                        <a:t>Natur, miljø og </a:t>
                      </a:r>
                    </a:p>
                    <a:p>
                      <a:pPr>
                        <a:lnSpc>
                          <a:spcPct val="150000"/>
                        </a:lnSpc>
                        <a:spcAft>
                          <a:spcPts val="0"/>
                        </a:spcAft>
                      </a:pPr>
                      <a:r>
                        <a:rPr lang="nb-NO" sz="1100" dirty="0">
                          <a:effectLst/>
                        </a:rPr>
                        <a:t>teknikk</a:t>
                      </a:r>
                    </a:p>
                    <a:p>
                      <a:pPr>
                        <a:spcAft>
                          <a:spcPts val="0"/>
                        </a:spcAft>
                      </a:pPr>
                      <a:r>
                        <a:rPr lang="nb-NO" sz="1100" dirty="0">
                          <a:effectLst/>
                        </a:rPr>
                        <a:t> </a:t>
                      </a:r>
                      <a:endParaRPr lang="nb-NO" sz="1100" dirty="0">
                        <a:effectLst/>
                        <a:latin typeface="+mn-lt"/>
                        <a:ea typeface="Times New Roman" panose="02020603050405020304" pitchFamily="18" charset="0"/>
                        <a:cs typeface="Arial" panose="020B0604020202020204" pitchFamily="34" charset="0"/>
                      </a:endParaRPr>
                    </a:p>
                  </a:txBody>
                  <a:tcPr marL="30670" marR="30670" marT="0" marB="0"/>
                </a:tc>
                <a:tc>
                  <a:txBody>
                    <a:bodyPr/>
                    <a:lstStyle/>
                    <a:p>
                      <a:pPr>
                        <a:spcAft>
                          <a:spcPts val="0"/>
                        </a:spcAft>
                      </a:pPr>
                      <a:r>
                        <a:rPr lang="nb-NO" sz="1100" dirty="0">
                          <a:effectLst/>
                        </a:rPr>
                        <a:t>Hovedfokus på årstiden høst, hva skjer med naturen?</a:t>
                      </a:r>
                      <a:r>
                        <a:rPr lang="nb-NO" sz="1100" baseline="0" dirty="0">
                          <a:effectLst/>
                        </a:rPr>
                        <a:t> Hva skjer med dyrene/insektene? Endrer været seg? Hva skjer? Besøke biotopen vår. Vi lærer også mer om frukt og grønnsaker, vi høster poteter og mais – 5 om dagen barnehage</a:t>
                      </a:r>
                    </a:p>
                    <a:p>
                      <a:pPr>
                        <a:spcAft>
                          <a:spcPts val="0"/>
                        </a:spcAft>
                      </a:pPr>
                      <a:r>
                        <a:rPr lang="nb-NO" sz="1100" baseline="0" dirty="0">
                          <a:solidFill>
                            <a:schemeClr val="tx1"/>
                          </a:solidFill>
                          <a:effectLst/>
                        </a:rPr>
                        <a:t>Vi bruker mikroskopet til å se nærmere på løv og planter. </a:t>
                      </a:r>
                    </a:p>
                    <a:p>
                      <a:pPr>
                        <a:spcAft>
                          <a:spcPts val="0"/>
                        </a:spcAft>
                      </a:pPr>
                      <a:r>
                        <a:rPr lang="nb-NO" sz="1100" baseline="0" dirty="0">
                          <a:solidFill>
                            <a:schemeClr val="tx1"/>
                          </a:solidFill>
                          <a:effectLst/>
                        </a:rPr>
                        <a:t>Vi lager oversikt over vær og vind i september, vi bruker værstasjonen til å kartlegge</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100" baseline="0" dirty="0">
                          <a:effectLst/>
                        </a:rPr>
                        <a:t>Vi ser på forskjellige grønnsaker som vi kan ha til høsttakkefesten.</a:t>
                      </a:r>
                      <a:endParaRPr lang="nb-NO" sz="1100" dirty="0">
                        <a:effectLst/>
                      </a:endParaRPr>
                    </a:p>
                  </a:txBody>
                  <a:tcPr marL="30670" marR="30670" marT="0" marB="0"/>
                </a:tc>
                <a:extLst>
                  <a:ext uri="{0D108BD9-81ED-4DB2-BD59-A6C34878D82A}">
                    <a16:rowId xmlns:a16="http://schemas.microsoft.com/office/drawing/2014/main" val="10005"/>
                  </a:ext>
                </a:extLst>
              </a:tr>
              <a:tr h="883656">
                <a:tc>
                  <a:txBody>
                    <a:bodyPr/>
                    <a:lstStyle/>
                    <a:p>
                      <a:pPr>
                        <a:spcAft>
                          <a:spcPts val="0"/>
                        </a:spcAft>
                      </a:pPr>
                      <a:r>
                        <a:rPr lang="nb-NO" sz="1100" dirty="0">
                          <a:effectLst/>
                        </a:rPr>
                        <a:t>Kommunikasjon, </a:t>
                      </a:r>
                    </a:p>
                    <a:p>
                      <a:pPr>
                        <a:spcAft>
                          <a:spcPts val="0"/>
                        </a:spcAft>
                      </a:pPr>
                      <a:r>
                        <a:rPr lang="nb-NO" sz="1100" dirty="0">
                          <a:effectLst/>
                        </a:rPr>
                        <a:t>språk og tekst</a:t>
                      </a:r>
                    </a:p>
                    <a:p>
                      <a:pPr>
                        <a:lnSpc>
                          <a:spcPct val="150000"/>
                        </a:lnSpc>
                        <a:spcAft>
                          <a:spcPts val="0"/>
                        </a:spcAft>
                      </a:pPr>
                      <a:r>
                        <a:rPr lang="nb-NO" sz="1100" dirty="0">
                          <a:effectLst/>
                        </a:rPr>
                        <a:t> </a:t>
                      </a:r>
                      <a:endParaRPr lang="nb-NO" sz="1100" dirty="0">
                        <a:effectLst/>
                        <a:latin typeface="+mn-lt"/>
                        <a:ea typeface="Times New Roman" panose="02020603050405020304" pitchFamily="18" charset="0"/>
                        <a:cs typeface="Arial" panose="020B0604020202020204" pitchFamily="34" charset="0"/>
                      </a:endParaRPr>
                    </a:p>
                  </a:txBody>
                  <a:tcPr marL="30670" marR="3067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sz="1100" dirty="0">
                          <a:effectLst/>
                        </a:rPr>
                        <a:t>Gjennom hele året har vi fokus på å</a:t>
                      </a:r>
                      <a:r>
                        <a:rPr lang="nb-NO" sz="1100" baseline="0" dirty="0">
                          <a:effectLst/>
                        </a:rPr>
                        <a:t> være språklige aktive voksne, vi er språklig bevisste i alle dagens gjøremål, som påkledning, matlaging, bleieskift/toalettbesøk. I september har vi hovedfokus på tema brannvern, der vi møter </a:t>
                      </a:r>
                      <a:r>
                        <a:rPr lang="nb-NO" sz="1100" baseline="0" dirty="0" err="1">
                          <a:effectLst/>
                        </a:rPr>
                        <a:t>Bjørnis</a:t>
                      </a:r>
                      <a:r>
                        <a:rPr lang="nb-NO" sz="1100" baseline="0" dirty="0">
                          <a:effectLst/>
                        </a:rPr>
                        <a:t>.</a:t>
                      </a:r>
                    </a:p>
                    <a:p>
                      <a:pPr marL="0" marR="0" indent="0" algn="l" defTabSz="914400" rtl="0" eaLnBrk="1" fontAlgn="auto" latinLnBrk="0" hangingPunct="1">
                        <a:lnSpc>
                          <a:spcPct val="100000"/>
                        </a:lnSpc>
                        <a:spcBef>
                          <a:spcPts val="0"/>
                        </a:spcBef>
                        <a:spcAft>
                          <a:spcPts val="0"/>
                        </a:spcAft>
                        <a:buClrTx/>
                        <a:buSzTx/>
                        <a:buFontTx/>
                        <a:buNone/>
                        <a:tabLst/>
                        <a:defRPr/>
                      </a:pPr>
                      <a:r>
                        <a:rPr lang="nb-NO" sz="1100" baseline="0" dirty="0">
                          <a:effectLst/>
                        </a:rPr>
                        <a:t>Tegn til tale</a:t>
                      </a:r>
                    </a:p>
                    <a:p>
                      <a:pPr marL="0" marR="0" indent="0" algn="l" defTabSz="914400" rtl="0" eaLnBrk="1" fontAlgn="auto" latinLnBrk="0" hangingPunct="1">
                        <a:lnSpc>
                          <a:spcPct val="100000"/>
                        </a:lnSpc>
                        <a:spcBef>
                          <a:spcPts val="0"/>
                        </a:spcBef>
                        <a:spcAft>
                          <a:spcPts val="0"/>
                        </a:spcAft>
                        <a:buClrTx/>
                        <a:buSzTx/>
                        <a:buFontTx/>
                        <a:buNone/>
                        <a:tabLst/>
                        <a:defRPr/>
                      </a:pPr>
                      <a:r>
                        <a:rPr lang="nb-NO" sz="1100" baseline="0" dirty="0">
                          <a:solidFill>
                            <a:schemeClr val="tx1"/>
                          </a:solidFill>
                          <a:effectLst/>
                          <a:latin typeface="+mn-lt"/>
                          <a:ea typeface="Times New Roman" panose="02020603050405020304" pitchFamily="18" charset="0"/>
                          <a:cs typeface="Arial" panose="020B0604020202020204" pitchFamily="34" charset="0"/>
                        </a:rPr>
                        <a:t>Vi introduserer bookcreator og prøver å lage digital bok sammen med barna</a:t>
                      </a:r>
                      <a:endParaRPr lang="nb-NO" sz="1100" dirty="0">
                        <a:solidFill>
                          <a:schemeClr val="tx1"/>
                        </a:solidFill>
                        <a:effectLst/>
                        <a:latin typeface="+mn-lt"/>
                        <a:ea typeface="Times New Roman" panose="02020603050405020304" pitchFamily="18" charset="0"/>
                        <a:cs typeface="Arial" panose="020B0604020202020204" pitchFamily="34" charset="0"/>
                      </a:endParaRPr>
                    </a:p>
                  </a:txBody>
                  <a:tcPr marL="30670" marR="30670" marT="0" marB="0"/>
                </a:tc>
                <a:extLst>
                  <a:ext uri="{0D108BD9-81ED-4DB2-BD59-A6C34878D82A}">
                    <a16:rowId xmlns:a16="http://schemas.microsoft.com/office/drawing/2014/main" val="10006"/>
                  </a:ext>
                </a:extLst>
              </a:tr>
              <a:tr h="787742">
                <a:tc>
                  <a:txBody>
                    <a:bodyPr/>
                    <a:lstStyle/>
                    <a:p>
                      <a:pPr>
                        <a:spcAft>
                          <a:spcPts val="0"/>
                        </a:spcAft>
                      </a:pPr>
                      <a:r>
                        <a:rPr lang="nb-NO" sz="1100" dirty="0">
                          <a:effectLst/>
                        </a:rPr>
                        <a:t>Kunst, kultur og kreativitet</a:t>
                      </a:r>
                    </a:p>
                    <a:p>
                      <a:pPr>
                        <a:spcAft>
                          <a:spcPts val="0"/>
                        </a:spcAft>
                      </a:pPr>
                      <a:r>
                        <a:rPr lang="nb-NO" sz="1100" dirty="0">
                          <a:effectLst/>
                        </a:rPr>
                        <a:t> </a:t>
                      </a:r>
                    </a:p>
                    <a:p>
                      <a:pPr>
                        <a:spcAft>
                          <a:spcPts val="0"/>
                        </a:spcAft>
                      </a:pPr>
                      <a:r>
                        <a:rPr lang="nb-NO" sz="1100" dirty="0">
                          <a:effectLst/>
                        </a:rPr>
                        <a:t> </a:t>
                      </a:r>
                    </a:p>
                    <a:p>
                      <a:pPr>
                        <a:spcAft>
                          <a:spcPts val="0"/>
                        </a:spcAft>
                      </a:pPr>
                      <a:r>
                        <a:rPr lang="nb-NO" sz="1100" dirty="0">
                          <a:effectLst/>
                        </a:rPr>
                        <a:t> </a:t>
                      </a:r>
                      <a:endParaRPr lang="nb-NO" sz="1100" dirty="0">
                        <a:effectLst/>
                        <a:latin typeface="+mn-lt"/>
                        <a:ea typeface="Times New Roman" panose="02020603050405020304" pitchFamily="18" charset="0"/>
                        <a:cs typeface="Arial" panose="020B0604020202020204" pitchFamily="34" charset="0"/>
                      </a:endParaRPr>
                    </a:p>
                  </a:txBody>
                  <a:tcPr marL="30670" marR="30670" marT="0" marB="0"/>
                </a:tc>
                <a:tc>
                  <a:txBody>
                    <a:bodyPr/>
                    <a:lstStyle/>
                    <a:p>
                      <a:pPr>
                        <a:lnSpc>
                          <a:spcPct val="115000"/>
                        </a:lnSpc>
                        <a:spcAft>
                          <a:spcPts val="0"/>
                        </a:spcAft>
                      </a:pPr>
                      <a:r>
                        <a:rPr lang="nb-NO" sz="1100" dirty="0">
                          <a:effectLst/>
                        </a:rPr>
                        <a:t>Vi liker å kalle oss en gjenbruksbarnehage, vi liker å bruke kreativiteten</a:t>
                      </a:r>
                      <a:r>
                        <a:rPr lang="nb-NO" sz="1100" baseline="0" dirty="0">
                          <a:effectLst/>
                        </a:rPr>
                        <a:t> vår til å finne ting rundt forbi i nærområdet til å lage ting. Denne måneden har vi fokus på å lage ting som vi muligens selger til foreldrene, inntekten går tilfelle til et lokalt veldedig formål for barn som trenger det.</a:t>
                      </a:r>
                      <a:endParaRPr lang="nb-NO" sz="1100" dirty="0">
                        <a:effectLst/>
                        <a:latin typeface="+mn-lt"/>
                        <a:ea typeface="Times New Roman" panose="02020603050405020304" pitchFamily="18" charset="0"/>
                        <a:cs typeface="Arial" panose="020B0604020202020204" pitchFamily="34" charset="0"/>
                      </a:endParaRPr>
                    </a:p>
                  </a:txBody>
                  <a:tcPr marL="30670" marR="30670" marT="0" marB="0"/>
                </a:tc>
                <a:extLst>
                  <a:ext uri="{0D108BD9-81ED-4DB2-BD59-A6C34878D82A}">
                    <a16:rowId xmlns:a16="http://schemas.microsoft.com/office/drawing/2014/main" val="10007"/>
                  </a:ext>
                </a:extLst>
              </a:tr>
            </a:tbl>
          </a:graphicData>
        </a:graphic>
      </p:graphicFrame>
      <p:sp>
        <p:nvSpPr>
          <p:cNvPr id="10" name="Tekstboks 14"/>
          <p:cNvSpPr txBox="1"/>
          <p:nvPr/>
        </p:nvSpPr>
        <p:spPr>
          <a:xfrm>
            <a:off x="185646" y="103028"/>
            <a:ext cx="3818183" cy="3859372"/>
          </a:xfrm>
          <a:prstGeom prst="rect">
            <a:avLst/>
          </a:prstGeom>
          <a:solidFill>
            <a:sysClr val="window" lastClr="FFFFFF"/>
          </a:solidFill>
          <a:ln w="6350">
            <a:solidFill>
              <a:prstClr val="black"/>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spcBef>
                <a:spcPts val="200"/>
              </a:spcBef>
              <a:spcAft>
                <a:spcPts val="200"/>
              </a:spcAft>
            </a:pPr>
            <a:r>
              <a:rPr lang="nb-NO" sz="1400" b="1" kern="800" dirty="0">
                <a:solidFill>
                  <a:schemeClr val="accent1"/>
                </a:solidFill>
                <a:effectLst/>
                <a:ea typeface="Calibri" panose="020F0502020204030204" pitchFamily="34" charset="0"/>
                <a:cs typeface="Times New Roman" panose="02020603050405020304" pitchFamily="18" charset="0"/>
              </a:rPr>
              <a:t>SEPTEMBER</a:t>
            </a:r>
            <a:endParaRPr lang="nb-NO" sz="1400" kern="800" dirty="0">
              <a:solidFill>
                <a:schemeClr val="accent1"/>
              </a:solidFill>
              <a:effectLst/>
              <a:ea typeface="Calibri" panose="020F0502020204030204" pitchFamily="34" charset="0"/>
              <a:cs typeface="Times New Roman" panose="02020603050405020304" pitchFamily="18" charset="0"/>
            </a:endParaRPr>
          </a:p>
          <a:p>
            <a:pPr>
              <a:spcBef>
                <a:spcPts val="200"/>
              </a:spcBef>
              <a:spcAft>
                <a:spcPts val="200"/>
              </a:spcAft>
            </a:pPr>
            <a:r>
              <a:rPr lang="nb-NO" sz="1400" b="1" u="sng" kern="800" dirty="0">
                <a:effectLst/>
                <a:ea typeface="Calibri" panose="020F0502020204030204" pitchFamily="34" charset="0"/>
                <a:cs typeface="Times New Roman" panose="02020603050405020304" pitchFamily="18" charset="0"/>
              </a:rPr>
              <a:t>Høst, brannvern, grønnsaker og frukt</a:t>
            </a:r>
            <a:endParaRPr lang="nb-NO" sz="1400" kern="800" dirty="0">
              <a:effectLst/>
              <a:ea typeface="Calibri" panose="020F0502020204030204" pitchFamily="34" charset="0"/>
              <a:cs typeface="Times New Roman" panose="02020603050405020304" pitchFamily="18" charset="0"/>
            </a:endParaRPr>
          </a:p>
          <a:p>
            <a:pPr>
              <a:spcBef>
                <a:spcPts val="200"/>
              </a:spcBef>
              <a:spcAft>
                <a:spcPts val="200"/>
              </a:spcAft>
            </a:pPr>
            <a:r>
              <a:rPr lang="nb-NO" sz="1400" kern="800" dirty="0">
                <a:effectLst/>
                <a:ea typeface="Calibri" panose="020F0502020204030204" pitchFamily="34" charset="0"/>
                <a:cs typeface="Arial" panose="020B0604020202020204" pitchFamily="34" charset="0"/>
              </a:rPr>
              <a:t>Hva skjer med naturen/dyrene/været når vi går fra sommer til høst? Vi lager ting med material fra naturen. Vi lærer mer om frukt og grønnsaker. </a:t>
            </a:r>
            <a:r>
              <a:rPr lang="en-US" sz="1400" kern="800" dirty="0">
                <a:effectLst/>
                <a:ea typeface="Calibri" panose="020F0502020204030204" pitchFamily="34" charset="0"/>
                <a:cs typeface="Arial" panose="020B0604020202020204" pitchFamily="34" charset="0"/>
              </a:rPr>
              <a:t>Fargen Oransje.</a:t>
            </a:r>
          </a:p>
          <a:p>
            <a:pPr>
              <a:spcBef>
                <a:spcPts val="200"/>
              </a:spcBef>
              <a:spcAft>
                <a:spcPts val="200"/>
              </a:spcAft>
            </a:pPr>
            <a:r>
              <a:rPr lang="en-US" sz="1400" kern="800" dirty="0">
                <a:ea typeface="Calibri" panose="020F0502020204030204" pitchFamily="34" charset="0"/>
                <a:cs typeface="Arial" panose="020B0604020202020204" pitchFamily="34" charset="0"/>
              </a:rPr>
              <a:t>Vi starter </a:t>
            </a:r>
            <a:r>
              <a:rPr lang="nb-NO" sz="1400" kern="800" dirty="0">
                <a:ea typeface="Calibri" panose="020F0502020204030204" pitchFamily="34" charset="0"/>
                <a:cs typeface="Arial" panose="020B0604020202020204" pitchFamily="34" charset="0"/>
              </a:rPr>
              <a:t>opp</a:t>
            </a:r>
            <a:r>
              <a:rPr lang="en-US" sz="1400" kern="800" dirty="0">
                <a:ea typeface="Calibri" panose="020F0502020204030204" pitchFamily="34" charset="0"/>
                <a:cs typeface="Arial" panose="020B0604020202020204" pitchFamily="34" charset="0"/>
              </a:rPr>
              <a:t> med førskoletrening </a:t>
            </a:r>
            <a:r>
              <a:rPr lang="nb-NO" sz="1400" kern="800" dirty="0">
                <a:ea typeface="Calibri" panose="020F0502020204030204" pitchFamily="34" charset="0"/>
                <a:cs typeface="Arial" panose="020B0604020202020204" pitchFamily="34" charset="0"/>
              </a:rPr>
              <a:t>og</a:t>
            </a:r>
            <a:r>
              <a:rPr lang="en-US" sz="1400" kern="800" dirty="0">
                <a:ea typeface="Calibri" panose="020F0502020204030204" pitchFamily="34" charset="0"/>
                <a:cs typeface="Arial" panose="020B0604020202020204" pitchFamily="34" charset="0"/>
              </a:rPr>
              <a:t> 4 </a:t>
            </a:r>
            <a:r>
              <a:rPr lang="nb-NO" sz="1400" kern="800" dirty="0">
                <a:ea typeface="Calibri" panose="020F0502020204030204" pitchFamily="34" charset="0"/>
                <a:cs typeface="Arial" panose="020B0604020202020204" pitchFamily="34" charset="0"/>
              </a:rPr>
              <a:t>årsklubb</a:t>
            </a:r>
            <a:endParaRPr lang="nb-NO" sz="1400" kern="800" dirty="0">
              <a:effectLst/>
              <a:ea typeface="Calibri" panose="020F0502020204030204" pitchFamily="34" charset="0"/>
              <a:cs typeface="Arial" panose="020B0604020202020204" pitchFamily="34" charset="0"/>
            </a:endParaRPr>
          </a:p>
          <a:p>
            <a:pPr>
              <a:spcBef>
                <a:spcPts val="200"/>
              </a:spcBef>
              <a:spcAft>
                <a:spcPts val="200"/>
              </a:spcAft>
            </a:pPr>
            <a:r>
              <a:rPr lang="nb-NO" sz="1400" u="sng" kern="800" dirty="0">
                <a:effectLst/>
                <a:ea typeface="Calibri" panose="020F0502020204030204" pitchFamily="34" charset="0"/>
                <a:cs typeface="Arial" panose="020B0604020202020204" pitchFamily="34" charset="0"/>
              </a:rPr>
              <a:t>Ting som skjer i september og oktober</a:t>
            </a:r>
            <a:endParaRPr lang="nb-NO" sz="1400" kern="800" dirty="0">
              <a:effectLst/>
              <a:ea typeface="Calibri" panose="020F0502020204030204" pitchFamily="34" charset="0"/>
              <a:cs typeface="Arial" panose="020B0604020202020204" pitchFamily="34" charset="0"/>
            </a:endParaRPr>
          </a:p>
          <a:p>
            <a:pPr marL="342900" lvl="0" indent="-342900">
              <a:spcAft>
                <a:spcPts val="0"/>
              </a:spcAft>
              <a:buFont typeface="Wingdings" panose="05000000000000000000" pitchFamily="2" charset="2"/>
              <a:buChar char=""/>
            </a:pPr>
            <a:r>
              <a:rPr lang="en-US" sz="1400" dirty="0">
                <a:effectLst/>
                <a:ea typeface="Times New Roman" panose="02020603050405020304" pitchFamily="18" charset="0"/>
                <a:cs typeface="Arial" panose="020B0604020202020204" pitchFamily="34" charset="0"/>
              </a:rPr>
              <a:t>Uke 38 - </a:t>
            </a:r>
            <a:r>
              <a:rPr lang="nb-NO" sz="1400" dirty="0">
                <a:effectLst/>
                <a:ea typeface="Times New Roman" panose="02020603050405020304" pitchFamily="18" charset="0"/>
                <a:cs typeface="Arial" panose="020B0604020202020204" pitchFamily="34" charset="0"/>
              </a:rPr>
              <a:t>brannvern</a:t>
            </a:r>
            <a:r>
              <a:rPr lang="en-US" sz="1400" dirty="0">
                <a:effectLst/>
                <a:ea typeface="Times New Roman" panose="02020603050405020304" pitchFamily="18" charset="0"/>
                <a:cs typeface="Arial" panose="020B0604020202020204" pitchFamily="34" charset="0"/>
              </a:rPr>
              <a:t>. </a:t>
            </a:r>
            <a:endParaRPr lang="nb-NO" sz="1400" dirty="0">
              <a:effectLst/>
              <a:ea typeface="Times New Roman" panose="02020603050405020304" pitchFamily="18" charset="0"/>
              <a:cs typeface="Arial" panose="020B0604020202020204" pitchFamily="34" charset="0"/>
            </a:endParaRPr>
          </a:p>
          <a:p>
            <a:pPr marL="342900" lvl="0" indent="-342900">
              <a:spcAft>
                <a:spcPts val="0"/>
              </a:spcAft>
              <a:buFont typeface="Wingdings" panose="05000000000000000000" pitchFamily="2" charset="2"/>
              <a:buChar char=""/>
            </a:pPr>
            <a:r>
              <a:rPr lang="en-US" sz="1400" dirty="0">
                <a:effectLst/>
                <a:ea typeface="Times New Roman" panose="02020603050405020304" pitchFamily="18" charset="0"/>
                <a:cs typeface="Arial" panose="020B0604020202020204" pitchFamily="34" charset="0"/>
              </a:rPr>
              <a:t>Vi </a:t>
            </a:r>
            <a:r>
              <a:rPr lang="nb-NO" sz="1400" dirty="0">
                <a:effectLst/>
                <a:ea typeface="Times New Roman" panose="02020603050405020304" pitchFamily="18" charset="0"/>
                <a:cs typeface="Arial" panose="020B0604020202020204" pitchFamily="34" charset="0"/>
              </a:rPr>
              <a:t>høster</a:t>
            </a:r>
            <a:r>
              <a:rPr lang="en-US" sz="1400" dirty="0">
                <a:effectLst/>
                <a:ea typeface="Times New Roman" panose="02020603050405020304" pitchFamily="18" charset="0"/>
                <a:cs typeface="Arial" panose="020B0604020202020204" pitchFamily="34" charset="0"/>
              </a:rPr>
              <a:t> poteter og mais</a:t>
            </a:r>
          </a:p>
          <a:p>
            <a:pPr marL="342900" lvl="0" indent="-342900">
              <a:spcAft>
                <a:spcPts val="0"/>
              </a:spcAft>
              <a:buFont typeface="Wingdings" panose="05000000000000000000" pitchFamily="2" charset="2"/>
              <a:buChar char=""/>
            </a:pPr>
            <a:r>
              <a:rPr lang="en-US" sz="1400" dirty="0">
                <a:ea typeface="Times New Roman" panose="02020603050405020304" pitchFamily="18" charset="0"/>
                <a:cs typeface="Arial" panose="020B0604020202020204" pitchFamily="34" charset="0"/>
              </a:rPr>
              <a:t>Foreldresamtaler med nye barn/førskolebarn</a:t>
            </a:r>
          </a:p>
          <a:p>
            <a:pPr marL="342900" indent="-342900">
              <a:buFont typeface="Wingdings" panose="05000000000000000000" pitchFamily="2" charset="2"/>
              <a:buChar char=""/>
            </a:pPr>
            <a:r>
              <a:rPr lang="nb-NO" sz="1400" dirty="0">
                <a:solidFill>
                  <a:srgbClr val="000000"/>
                </a:solidFill>
                <a:ea typeface="Times New Roman" panose="02020603050405020304" pitchFamily="18" charset="0"/>
              </a:rPr>
              <a:t>Foreldremøte  – 3. september kl 17. Det vil bli et SU møte i forkant av foreldremøtet, ta kontakt med foreldrerepresentant (Kamilla – mamma til Andre) eller Maya hvis det er noe dere ønsker å ta opp </a:t>
            </a:r>
            <a:r>
              <a:rPr lang="nb-NO" sz="1400" dirty="0">
                <a:solidFill>
                  <a:srgbClr val="000000"/>
                </a:solidFill>
                <a:ea typeface="Times New Roman" panose="02020603050405020304" pitchFamily="18" charset="0"/>
                <a:sym typeface="Wingdings" panose="05000000000000000000" pitchFamily="2" charset="2"/>
              </a:rPr>
              <a:t></a:t>
            </a:r>
          </a:p>
        </p:txBody>
      </p:sp>
      <p:sp>
        <p:nvSpPr>
          <p:cNvPr id="11" name="Tekstboks 17"/>
          <p:cNvSpPr txBox="1"/>
          <p:nvPr/>
        </p:nvSpPr>
        <p:spPr>
          <a:xfrm>
            <a:off x="185646" y="4119445"/>
            <a:ext cx="3818182" cy="603250"/>
          </a:xfrm>
          <a:prstGeom prst="rect">
            <a:avLst/>
          </a:prstGeom>
          <a:solidFill>
            <a:sysClr val="window" lastClr="FFFFFF"/>
          </a:solidFill>
          <a:ln w="6350">
            <a:solidFill>
              <a:prstClr val="black"/>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spcBef>
                <a:spcPts val="200"/>
              </a:spcBef>
              <a:spcAft>
                <a:spcPts val="200"/>
              </a:spcAft>
            </a:pPr>
            <a:r>
              <a:rPr lang="nb-NO" sz="1600" b="1" u="sng" kern="800" dirty="0">
                <a:solidFill>
                  <a:schemeClr val="accent1"/>
                </a:solidFill>
                <a:effectLst/>
                <a:ea typeface="Calibri" panose="020F0502020204030204" pitchFamily="34" charset="0"/>
                <a:cs typeface="Arial" panose="020B0604020202020204" pitchFamily="34" charset="0"/>
              </a:rPr>
              <a:t>Fagområde:</a:t>
            </a:r>
            <a:r>
              <a:rPr lang="nb-NO" sz="1600" kern="800" dirty="0">
                <a:solidFill>
                  <a:schemeClr val="accent1"/>
                </a:solidFill>
                <a:effectLst/>
                <a:ea typeface="Calibri" panose="020F0502020204030204" pitchFamily="34" charset="0"/>
                <a:cs typeface="Arial" panose="020B0604020202020204" pitchFamily="34" charset="0"/>
              </a:rPr>
              <a:t> </a:t>
            </a:r>
            <a:r>
              <a:rPr lang="nb-NO" sz="1600" b="1" i="1" kern="800" dirty="0">
                <a:solidFill>
                  <a:schemeClr val="accent1"/>
                </a:solidFill>
                <a:effectLst/>
                <a:ea typeface="Calibri" panose="020F0502020204030204" pitchFamily="34" charset="0"/>
                <a:cs typeface="Arial" panose="020B0604020202020204" pitchFamily="34" charset="0"/>
              </a:rPr>
              <a:t>«</a:t>
            </a:r>
            <a:r>
              <a:rPr lang="nb-NO" sz="1600" i="1" kern="800" dirty="0">
                <a:solidFill>
                  <a:schemeClr val="accent1"/>
                </a:solidFill>
                <a:effectLst/>
                <a:ea typeface="Calibri" panose="020F0502020204030204" pitchFamily="34" charset="0"/>
                <a:cs typeface="Arial" panose="020B0604020202020204" pitchFamily="34" charset="0"/>
              </a:rPr>
              <a:t>Nærmiljø og samfunn</a:t>
            </a:r>
            <a:endParaRPr lang="nb-NO" sz="1600" kern="800" dirty="0">
              <a:solidFill>
                <a:schemeClr val="accent1"/>
              </a:solidFill>
              <a:effectLst/>
              <a:ea typeface="Calibri" panose="020F0502020204030204" pitchFamily="34" charset="0"/>
              <a:cs typeface="Arial" panose="020B0604020202020204" pitchFamily="34" charset="0"/>
            </a:endParaRPr>
          </a:p>
          <a:p>
            <a:pPr>
              <a:spcBef>
                <a:spcPts val="200"/>
              </a:spcBef>
              <a:spcAft>
                <a:spcPts val="200"/>
              </a:spcAft>
            </a:pPr>
            <a:r>
              <a:rPr lang="nb-NO" sz="1600" i="1" kern="800" dirty="0">
                <a:solidFill>
                  <a:schemeClr val="accent1"/>
                </a:solidFill>
                <a:effectLst/>
                <a:ea typeface="Calibri" panose="020F0502020204030204" pitchFamily="34" charset="0"/>
                <a:cs typeface="Arial" panose="020B0604020202020204" pitchFamily="34" charset="0"/>
              </a:rPr>
              <a:t>&amp; «Antall, rom og form»</a:t>
            </a:r>
            <a:endParaRPr lang="nb-NO" sz="1600" kern="800" dirty="0">
              <a:solidFill>
                <a:schemeClr val="accent1"/>
              </a:solidFill>
              <a:effectLst/>
              <a:ea typeface="Calibri" panose="020F0502020204030204" pitchFamily="34" charset="0"/>
              <a:cs typeface="Arial" panose="020B0604020202020204" pitchFamily="34" charset="0"/>
            </a:endParaRPr>
          </a:p>
          <a:p>
            <a:pPr>
              <a:spcBef>
                <a:spcPts val="200"/>
              </a:spcBef>
              <a:spcAft>
                <a:spcPts val="200"/>
              </a:spcAft>
            </a:pPr>
            <a:r>
              <a:rPr lang="nb-NO" sz="1600" kern="800" dirty="0">
                <a:solidFill>
                  <a:srgbClr val="595959"/>
                </a:solidFill>
                <a:effectLst/>
                <a:ea typeface="Calibri" panose="020F0502020204030204" pitchFamily="34" charset="0"/>
                <a:cs typeface="Times New Roman" panose="02020603050405020304" pitchFamily="18" charset="0"/>
              </a:rPr>
              <a:t> </a:t>
            </a:r>
          </a:p>
          <a:p>
            <a:pPr>
              <a:spcBef>
                <a:spcPts val="200"/>
              </a:spcBef>
              <a:spcAft>
                <a:spcPts val="200"/>
              </a:spcAft>
            </a:pPr>
            <a:r>
              <a:rPr lang="nb-NO" sz="1600" kern="800" dirty="0">
                <a:solidFill>
                  <a:srgbClr val="595959"/>
                </a:solidFill>
                <a:effectLst/>
                <a:ea typeface="Calibri" panose="020F0502020204030204" pitchFamily="34" charset="0"/>
                <a:cs typeface="Times New Roman" panose="02020603050405020304" pitchFamily="18" charset="0"/>
              </a:rPr>
              <a:t> </a:t>
            </a:r>
          </a:p>
        </p:txBody>
      </p:sp>
      <p:sp>
        <p:nvSpPr>
          <p:cNvPr id="12" name="Tekstboks 21"/>
          <p:cNvSpPr txBox="1"/>
          <p:nvPr/>
        </p:nvSpPr>
        <p:spPr>
          <a:xfrm>
            <a:off x="185646" y="4874982"/>
            <a:ext cx="3818182" cy="964958"/>
          </a:xfrm>
          <a:prstGeom prst="rect">
            <a:avLst/>
          </a:prstGeom>
          <a:solidFill>
            <a:sysClr val="window" lastClr="FFFFFF"/>
          </a:solidFill>
          <a:ln w="6350">
            <a:solidFill>
              <a:prstClr val="black"/>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lvl="0">
              <a:defRPr/>
            </a:pPr>
            <a:r>
              <a:rPr kumimoji="0" lang="nb-NO" sz="1400" b="0" i="0" u="none" strike="noStrike" kern="800" cap="none" spc="0" normalizeH="0" baseline="0" noProof="0" dirty="0">
                <a:ln>
                  <a:noFill/>
                </a:ln>
                <a:solidFill>
                  <a:srgbClr val="000000"/>
                </a:solidFill>
                <a:effectLst/>
                <a:uLnTx/>
                <a:uFillTx/>
                <a:ea typeface="Calibri" panose="020F0502020204030204" pitchFamily="34" charset="0"/>
                <a:cs typeface="Arial" panose="020B0604020202020204" pitchFamily="34" charset="0"/>
              </a:rPr>
              <a:t>5 om dagen barnehage: </a:t>
            </a:r>
            <a:r>
              <a:rPr lang="nb-NO" sz="1400" dirty="0">
                <a:cs typeface="Arial" panose="020B0604020202020204" pitchFamily="34" charset="0"/>
              </a:rPr>
              <a:t>Det å spise 5 </a:t>
            </a:r>
          </a:p>
          <a:p>
            <a:pPr lvl="0">
              <a:defRPr/>
            </a:pPr>
            <a:r>
              <a:rPr lang="nb-NO" sz="1400" dirty="0">
                <a:cs typeface="Arial" panose="020B0604020202020204" pitchFamily="34" charset="0"/>
              </a:rPr>
              <a:t>om dagen hver dag er et godt råd. </a:t>
            </a:r>
          </a:p>
          <a:p>
            <a:pPr lvl="0">
              <a:defRPr/>
            </a:pPr>
            <a:r>
              <a:rPr lang="nb-NO" sz="1400" dirty="0">
                <a:cs typeface="Arial" panose="020B0604020202020204" pitchFamily="34" charset="0"/>
              </a:rPr>
              <a:t>Vanskelig er det heller ikke. Det handler om å fargelegge maten med frukt, bær og grønnsaker. </a:t>
            </a:r>
            <a:endParaRPr kumimoji="0" lang="nb-NO" sz="1400" b="0" i="0" u="none" strike="noStrike" kern="800" cap="none" spc="0" normalizeH="0" baseline="0" noProof="0" dirty="0">
              <a:ln>
                <a:noFill/>
              </a:ln>
              <a:solidFill>
                <a:srgbClr val="595959"/>
              </a:solidFill>
              <a:effectLst/>
              <a:uLnTx/>
              <a:uFillTx/>
              <a:ea typeface="Calibri" panose="020F0502020204030204" pitchFamily="34" charset="0"/>
              <a:cs typeface="Arial" panose="020B0604020202020204" pitchFamily="34" charset="0"/>
            </a:endParaRPr>
          </a:p>
        </p:txBody>
      </p:sp>
      <p:sp>
        <p:nvSpPr>
          <p:cNvPr id="13" name="Tekstboks 22"/>
          <p:cNvSpPr txBox="1"/>
          <p:nvPr/>
        </p:nvSpPr>
        <p:spPr>
          <a:xfrm>
            <a:off x="185646" y="5992228"/>
            <a:ext cx="3818182" cy="532270"/>
          </a:xfrm>
          <a:prstGeom prst="rect">
            <a:avLst/>
          </a:prstGeom>
          <a:solidFill>
            <a:sysClr val="window" lastClr="FFFFFF"/>
          </a:solidFill>
          <a:ln w="6350">
            <a:solidFill>
              <a:prstClr val="black"/>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nb-NO" sz="1400" kern="800" dirty="0">
                <a:solidFill>
                  <a:srgbClr val="000000"/>
                </a:solidFill>
                <a:effectLst/>
                <a:ea typeface="Calibri" panose="020F0502020204030204" pitchFamily="34" charset="0"/>
                <a:cs typeface="Arial" panose="020B0604020202020204" pitchFamily="34" charset="0"/>
              </a:rPr>
              <a:t>Hjelpebier: Vi lager egne lister </a:t>
            </a:r>
            <a:r>
              <a:rPr lang="nb-NO" sz="1400" kern="800" dirty="0">
                <a:solidFill>
                  <a:srgbClr val="000000"/>
                </a:solidFill>
                <a:ea typeface="Calibri" panose="020F0502020204030204" pitchFamily="34" charset="0"/>
                <a:cs typeface="Arial" panose="020B0604020202020204" pitchFamily="34" charset="0"/>
              </a:rPr>
              <a:t>over hvem som er </a:t>
            </a:r>
            <a:r>
              <a:rPr lang="nb-NO" sz="1400" kern="800" dirty="0" err="1">
                <a:solidFill>
                  <a:srgbClr val="000000"/>
                </a:solidFill>
                <a:ea typeface="Calibri" panose="020F0502020204030204" pitchFamily="34" charset="0"/>
                <a:cs typeface="Arial" panose="020B0604020202020204" pitchFamily="34" charset="0"/>
              </a:rPr>
              <a:t>hjelpebie</a:t>
            </a:r>
            <a:r>
              <a:rPr lang="nb-NO" sz="1400" kern="800" dirty="0">
                <a:solidFill>
                  <a:srgbClr val="000000"/>
                </a:solidFill>
                <a:ea typeface="Calibri" panose="020F0502020204030204" pitchFamily="34" charset="0"/>
                <a:cs typeface="Arial" panose="020B0604020202020204" pitchFamily="34" charset="0"/>
              </a:rPr>
              <a:t>. Dette vil derfor ikke stå i årsplanen.</a:t>
            </a:r>
            <a:endParaRPr lang="nb-NO" sz="1400" kern="800" dirty="0">
              <a:solidFill>
                <a:srgbClr val="595959"/>
              </a:solidFill>
              <a:effectLst/>
              <a:ea typeface="Calibri" panose="020F0502020204030204" pitchFamily="34" charset="0"/>
              <a:cs typeface="Arial" panose="020B0604020202020204" pitchFamily="34" charset="0"/>
            </a:endParaRPr>
          </a:p>
          <a:p>
            <a:pPr>
              <a:spcBef>
                <a:spcPts val="200"/>
              </a:spcBef>
              <a:spcAft>
                <a:spcPts val="200"/>
              </a:spcAft>
            </a:pPr>
            <a:r>
              <a:rPr lang="nb-NO" sz="1400" kern="800" dirty="0">
                <a:solidFill>
                  <a:srgbClr val="595959"/>
                </a:solidFill>
                <a:effectLst/>
                <a:ea typeface="Calibri" panose="020F0502020204030204" pitchFamily="34" charset="0"/>
                <a:cs typeface="Times New Roman" panose="02020603050405020304" pitchFamily="18" charset="0"/>
              </a:rPr>
              <a:t> </a:t>
            </a:r>
          </a:p>
          <a:p>
            <a:pPr>
              <a:spcBef>
                <a:spcPts val="200"/>
              </a:spcBef>
              <a:spcAft>
                <a:spcPts val="200"/>
              </a:spcAft>
            </a:pPr>
            <a:r>
              <a:rPr lang="nb-NO" sz="1400" kern="800" dirty="0">
                <a:solidFill>
                  <a:srgbClr val="595959"/>
                </a:solidFill>
                <a:effectLst/>
                <a:ea typeface="Calibri" panose="020F0502020204030204" pitchFamily="34" charset="0"/>
                <a:cs typeface="Times New Roman" panose="02020603050405020304" pitchFamily="18" charset="0"/>
              </a:rPr>
              <a:t> </a:t>
            </a:r>
          </a:p>
        </p:txBody>
      </p:sp>
      <p:pic>
        <p:nvPicPr>
          <p:cNvPr id="14" name="Picture 2" descr="http://ringvalskogen.barnehage.no/bilder/RenderResizedImage/bbd59919-dcf3-4bd2-a5e2-274ebd53af1c?size=f600x40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46462" y="5067863"/>
            <a:ext cx="328189" cy="3547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7439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anim calcmode="lin" valueType="num">
                                      <p:cBhvr additive="base">
                                        <p:cTn id="7"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anim calcmode="lin" valueType="num">
                                      <p:cBhvr additive="base">
                                        <p:cTn id="11"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0">
                                            <p:txEl>
                                              <p:pRg st="3" end="3"/>
                                            </p:txEl>
                                          </p:spTgt>
                                        </p:tgtEl>
                                        <p:attrNameLst>
                                          <p:attrName>style.visibility</p:attrName>
                                        </p:attrNameLst>
                                      </p:cBhvr>
                                      <p:to>
                                        <p:strVal val="visible"/>
                                      </p:to>
                                    </p:set>
                                    <p:anim calcmode="lin" valueType="num">
                                      <p:cBhvr additive="base">
                                        <p:cTn id="17" dur="500" fill="hold"/>
                                        <p:tgtEl>
                                          <p:spTgt spid="10">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anim calcmode="lin" valueType="num">
                                      <p:cBhvr additive="base">
                                        <p:cTn id="23"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0">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0">
                                            <p:txEl>
                                              <p:pRg st="5" end="5"/>
                                            </p:txEl>
                                          </p:spTgt>
                                        </p:tgtEl>
                                        <p:attrNameLst>
                                          <p:attrName>style.visibility</p:attrName>
                                        </p:attrNameLst>
                                      </p:cBhvr>
                                      <p:to>
                                        <p:strVal val="visible"/>
                                      </p:to>
                                    </p:set>
                                    <p:anim calcmode="lin" valueType="num">
                                      <p:cBhvr additive="base">
                                        <p:cTn id="29" dur="500" fill="hold"/>
                                        <p:tgtEl>
                                          <p:spTgt spid="10">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0">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0">
                                            <p:txEl>
                                              <p:pRg st="6" end="6"/>
                                            </p:txEl>
                                          </p:spTgt>
                                        </p:tgtEl>
                                        <p:attrNameLst>
                                          <p:attrName>style.visibility</p:attrName>
                                        </p:attrNameLst>
                                      </p:cBhvr>
                                      <p:to>
                                        <p:strVal val="visible"/>
                                      </p:to>
                                    </p:set>
                                    <p:anim calcmode="lin" valueType="num">
                                      <p:cBhvr additive="base">
                                        <p:cTn id="35" dur="500" fill="hold"/>
                                        <p:tgtEl>
                                          <p:spTgt spid="10">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0">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10">
                                            <p:txEl>
                                              <p:pRg st="7" end="7"/>
                                            </p:txEl>
                                          </p:spTgt>
                                        </p:tgtEl>
                                        <p:attrNameLst>
                                          <p:attrName>style.visibility</p:attrName>
                                        </p:attrNameLst>
                                      </p:cBhvr>
                                      <p:to>
                                        <p:strVal val="visible"/>
                                      </p:to>
                                    </p:set>
                                    <p:anim calcmode="lin" valueType="num">
                                      <p:cBhvr additive="base">
                                        <p:cTn id="41" dur="500" fill="hold"/>
                                        <p:tgtEl>
                                          <p:spTgt spid="10">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10">
                                            <p:txEl>
                                              <p:pRg st="8" end="8"/>
                                            </p:txEl>
                                          </p:spTgt>
                                        </p:tgtEl>
                                        <p:attrNameLst>
                                          <p:attrName>style.visibility</p:attrName>
                                        </p:attrNameLst>
                                      </p:cBhvr>
                                      <p:to>
                                        <p:strVal val="visible"/>
                                      </p:to>
                                    </p:set>
                                    <p:anim calcmode="lin" valueType="num">
                                      <p:cBhvr additive="base">
                                        <p:cTn id="47" dur="500" fill="hold"/>
                                        <p:tgtEl>
                                          <p:spTgt spid="10">
                                            <p:txEl>
                                              <p:pRg st="8" end="8"/>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10">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ppt_x"/>
                                          </p:val>
                                        </p:tav>
                                        <p:tav tm="100000">
                                          <p:val>
                                            <p:strVal val="#ppt_x"/>
                                          </p:val>
                                        </p:tav>
                                      </p:tavLst>
                                    </p:anim>
                                    <p:anim calcmode="lin" valueType="num">
                                      <p:cBhvr additive="base">
                                        <p:cTn id="5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12"/>
                                        </p:tgtEl>
                                        <p:attrNameLst>
                                          <p:attrName>style.visibility</p:attrName>
                                        </p:attrNameLst>
                                      </p:cBhvr>
                                      <p:to>
                                        <p:strVal val="visible"/>
                                      </p:to>
                                    </p:set>
                                    <p:anim calcmode="lin" valueType="num">
                                      <p:cBhvr additive="base">
                                        <p:cTn id="59" dur="500" fill="hold"/>
                                        <p:tgtEl>
                                          <p:spTgt spid="12"/>
                                        </p:tgtEl>
                                        <p:attrNameLst>
                                          <p:attrName>ppt_x</p:attrName>
                                        </p:attrNameLst>
                                      </p:cBhvr>
                                      <p:tavLst>
                                        <p:tav tm="0">
                                          <p:val>
                                            <p:strVal val="#ppt_x"/>
                                          </p:val>
                                        </p:tav>
                                        <p:tav tm="100000">
                                          <p:val>
                                            <p:strVal val="#ppt_x"/>
                                          </p:val>
                                        </p:tav>
                                      </p:tavLst>
                                    </p:anim>
                                    <p:anim calcmode="lin" valueType="num">
                                      <p:cBhvr additive="base">
                                        <p:cTn id="6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ppt_x"/>
                                          </p:val>
                                        </p:tav>
                                        <p:tav tm="100000">
                                          <p:val>
                                            <p:strVal val="#ppt_x"/>
                                          </p:val>
                                        </p:tav>
                                      </p:tavLst>
                                    </p:anim>
                                    <p:anim calcmode="lin" valueType="num">
                                      <p:cBhvr additive="base">
                                        <p:cTn id="6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nodeType="clickEffect">
                                  <p:stCondLst>
                                    <p:cond delay="0"/>
                                  </p:stCondLst>
                                  <p:childTnLst>
                                    <p:set>
                                      <p:cBhvr>
                                        <p:cTn id="70" dur="1" fill="hold">
                                          <p:stCondLst>
                                            <p:cond delay="0"/>
                                          </p:stCondLst>
                                        </p:cTn>
                                        <p:tgtEl>
                                          <p:spTgt spid="2"/>
                                        </p:tgtEl>
                                        <p:attrNameLst>
                                          <p:attrName>style.visibility</p:attrName>
                                        </p:attrNameLst>
                                      </p:cBhvr>
                                      <p:to>
                                        <p:strVal val="visible"/>
                                      </p:to>
                                    </p:set>
                                    <p:anim calcmode="lin" valueType="num">
                                      <p:cBhvr additive="base">
                                        <p:cTn id="71" dur="500" fill="hold"/>
                                        <p:tgtEl>
                                          <p:spTgt spid="2"/>
                                        </p:tgtEl>
                                        <p:attrNameLst>
                                          <p:attrName>ppt_x</p:attrName>
                                        </p:attrNameLst>
                                      </p:cBhvr>
                                      <p:tavLst>
                                        <p:tav tm="0">
                                          <p:val>
                                            <p:strVal val="#ppt_x"/>
                                          </p:val>
                                        </p:tav>
                                        <p:tav tm="100000">
                                          <p:val>
                                            <p:strVal val="#ppt_x"/>
                                          </p:val>
                                        </p:tav>
                                      </p:tavLst>
                                    </p:anim>
                                    <p:anim calcmode="lin" valueType="num">
                                      <p:cBhvr additive="base">
                                        <p:cTn id="7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ell 5">
            <a:extLst>
              <a:ext uri="{FF2B5EF4-FFF2-40B4-BE49-F238E27FC236}">
                <a16:creationId xmlns:a16="http://schemas.microsoft.com/office/drawing/2014/main" id="{C6C05DE8-5D64-4CF2-152A-23DBFA5F36CC}"/>
              </a:ext>
            </a:extLst>
          </p:cNvPr>
          <p:cNvGraphicFramePr>
            <a:graphicFrameLocks noGrp="1"/>
          </p:cNvGraphicFramePr>
          <p:nvPr>
            <p:extLst>
              <p:ext uri="{D42A27DB-BD31-4B8C-83A1-F6EECF244321}">
                <p14:modId xmlns:p14="http://schemas.microsoft.com/office/powerpoint/2010/main" val="3764707087"/>
              </p:ext>
            </p:extLst>
          </p:nvPr>
        </p:nvGraphicFramePr>
        <p:xfrm>
          <a:off x="173348" y="141846"/>
          <a:ext cx="11845303" cy="5822507"/>
        </p:xfrm>
        <a:graphic>
          <a:graphicData uri="http://schemas.openxmlformats.org/drawingml/2006/table">
            <a:tbl>
              <a:tblPr firstRow="1" firstCol="1" lastRow="1" lastCol="1" bandRow="1" bandCol="1"/>
              <a:tblGrid>
                <a:gridCol w="1023685">
                  <a:extLst>
                    <a:ext uri="{9D8B030D-6E8A-4147-A177-3AD203B41FA5}">
                      <a16:colId xmlns:a16="http://schemas.microsoft.com/office/drawing/2014/main" val="20000"/>
                    </a:ext>
                  </a:extLst>
                </a:gridCol>
                <a:gridCol w="1587465">
                  <a:extLst>
                    <a:ext uri="{9D8B030D-6E8A-4147-A177-3AD203B41FA5}">
                      <a16:colId xmlns:a16="http://schemas.microsoft.com/office/drawing/2014/main" val="20001"/>
                    </a:ext>
                  </a:extLst>
                </a:gridCol>
                <a:gridCol w="1777284">
                  <a:extLst>
                    <a:ext uri="{9D8B030D-6E8A-4147-A177-3AD203B41FA5}">
                      <a16:colId xmlns:a16="http://schemas.microsoft.com/office/drawing/2014/main" val="20002"/>
                    </a:ext>
                  </a:extLst>
                </a:gridCol>
                <a:gridCol w="1790164">
                  <a:extLst>
                    <a:ext uri="{9D8B030D-6E8A-4147-A177-3AD203B41FA5}">
                      <a16:colId xmlns:a16="http://schemas.microsoft.com/office/drawing/2014/main" val="20003"/>
                    </a:ext>
                  </a:extLst>
                </a:gridCol>
                <a:gridCol w="1828800">
                  <a:extLst>
                    <a:ext uri="{9D8B030D-6E8A-4147-A177-3AD203B41FA5}">
                      <a16:colId xmlns:a16="http://schemas.microsoft.com/office/drawing/2014/main" val="20004"/>
                    </a:ext>
                  </a:extLst>
                </a:gridCol>
                <a:gridCol w="1788875">
                  <a:extLst>
                    <a:ext uri="{9D8B030D-6E8A-4147-A177-3AD203B41FA5}">
                      <a16:colId xmlns:a16="http://schemas.microsoft.com/office/drawing/2014/main" val="20005"/>
                    </a:ext>
                  </a:extLst>
                </a:gridCol>
                <a:gridCol w="1046480">
                  <a:extLst>
                    <a:ext uri="{9D8B030D-6E8A-4147-A177-3AD203B41FA5}">
                      <a16:colId xmlns:a16="http://schemas.microsoft.com/office/drawing/2014/main" val="20006"/>
                    </a:ext>
                  </a:extLst>
                </a:gridCol>
                <a:gridCol w="1002550">
                  <a:extLst>
                    <a:ext uri="{9D8B030D-6E8A-4147-A177-3AD203B41FA5}">
                      <a16:colId xmlns:a16="http://schemas.microsoft.com/office/drawing/2014/main" val="20007"/>
                    </a:ext>
                  </a:extLst>
                </a:gridCol>
              </a:tblGrid>
              <a:tr h="675820">
                <a:tc>
                  <a:txBody>
                    <a:bodyPr/>
                    <a:lstStyle/>
                    <a:p>
                      <a:pPr algn="ctr">
                        <a:lnSpc>
                          <a:spcPct val="115000"/>
                        </a:lnSpc>
                        <a:spcBef>
                          <a:spcPts val="200"/>
                        </a:spcBef>
                        <a:spcAft>
                          <a:spcPts val="200"/>
                        </a:spcAft>
                      </a:pPr>
                      <a:r>
                        <a:rPr lang="nb-NO" sz="1400" b="1" kern="800" dirty="0">
                          <a:solidFill>
                            <a:schemeClr val="tx1"/>
                          </a:solidFill>
                          <a:effectLst/>
                          <a:latin typeface="+mn-lt"/>
                          <a:ea typeface="Calibri" panose="020F0502020204030204" pitchFamily="34" charset="0"/>
                          <a:cs typeface="Arial" panose="020B0604020202020204" pitchFamily="34" charset="0"/>
                        </a:rPr>
                        <a:t>September</a:t>
                      </a:r>
                    </a:p>
                    <a:p>
                      <a:pPr algn="ctr">
                        <a:lnSpc>
                          <a:spcPct val="115000"/>
                        </a:lnSpc>
                        <a:spcBef>
                          <a:spcPts val="200"/>
                        </a:spcBef>
                        <a:spcAft>
                          <a:spcPts val="200"/>
                        </a:spcAft>
                      </a:pPr>
                      <a:r>
                        <a:rPr lang="nb-NO" sz="1100" b="1" kern="800" dirty="0">
                          <a:solidFill>
                            <a:schemeClr val="tx1"/>
                          </a:solidFill>
                          <a:effectLst/>
                          <a:latin typeface="+mn-lt"/>
                          <a:ea typeface="Calibri" panose="020F0502020204030204" pitchFamily="34" charset="0"/>
                          <a:cs typeface="Arial" panose="020B0604020202020204" pitchFamily="34" charset="0"/>
                        </a:rPr>
                        <a:t>Uke/Tema</a:t>
                      </a:r>
                      <a:endParaRPr lang="nb-NO" sz="1100" kern="800" dirty="0">
                        <a:solidFill>
                          <a:schemeClr val="tx1"/>
                        </a:solidFill>
                        <a:effectLst/>
                        <a:latin typeface="+mn-lt"/>
                        <a:ea typeface="Calibri" panose="020F0502020204030204" pitchFamily="34" charset="0"/>
                        <a:cs typeface="Arial" panose="020B0604020202020204" pitchFamily="34" charset="0"/>
                      </a:endParaRPr>
                    </a:p>
                  </a:txBody>
                  <a:tcPr marL="67171" marR="67171"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9CC2E5"/>
                    </a:solidFill>
                  </a:tcPr>
                </a:tc>
                <a:tc>
                  <a:txBody>
                    <a:bodyPr/>
                    <a:lstStyle/>
                    <a:p>
                      <a:pPr algn="l">
                        <a:lnSpc>
                          <a:spcPct val="115000"/>
                        </a:lnSpc>
                        <a:spcBef>
                          <a:spcPts val="200"/>
                        </a:spcBef>
                        <a:spcAft>
                          <a:spcPts val="0"/>
                        </a:spcAft>
                      </a:pPr>
                      <a:r>
                        <a:rPr lang="nb-NO" sz="1600" b="1" kern="800" dirty="0">
                          <a:solidFill>
                            <a:srgbClr val="000000"/>
                          </a:solidFill>
                          <a:effectLst/>
                          <a:latin typeface="+mn-lt"/>
                          <a:ea typeface="Calibri" panose="020F0502020204030204" pitchFamily="34" charset="0"/>
                          <a:cs typeface="Arial" panose="020B0604020202020204" pitchFamily="34" charset="0"/>
                        </a:rPr>
                        <a:t>Mandag</a:t>
                      </a:r>
                    </a:p>
                  </a:txBody>
                  <a:tcPr marL="56511" marR="56511"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9CC2E5"/>
                    </a:solidFill>
                  </a:tcPr>
                </a:tc>
                <a:tc>
                  <a:txBody>
                    <a:bodyPr/>
                    <a:lstStyle/>
                    <a:p>
                      <a:pPr algn="l">
                        <a:lnSpc>
                          <a:spcPct val="115000"/>
                        </a:lnSpc>
                        <a:spcBef>
                          <a:spcPts val="200"/>
                        </a:spcBef>
                        <a:spcAft>
                          <a:spcPts val="0"/>
                        </a:spcAft>
                      </a:pPr>
                      <a:r>
                        <a:rPr lang="nb-NO" sz="1600" b="1" kern="800" dirty="0">
                          <a:solidFill>
                            <a:srgbClr val="000000"/>
                          </a:solidFill>
                          <a:effectLst/>
                          <a:latin typeface="+mn-lt"/>
                          <a:ea typeface="Calibri" panose="020F0502020204030204" pitchFamily="34" charset="0"/>
                          <a:cs typeface="Arial" panose="020B0604020202020204" pitchFamily="34" charset="0"/>
                        </a:rPr>
                        <a:t> Tirsdag</a:t>
                      </a:r>
                    </a:p>
                  </a:txBody>
                  <a:tcPr marL="56511" marR="56511"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9CC2E5"/>
                    </a:solidFill>
                  </a:tcPr>
                </a:tc>
                <a:tc>
                  <a:txBody>
                    <a:bodyPr/>
                    <a:lstStyle/>
                    <a:p>
                      <a:pPr algn="l">
                        <a:lnSpc>
                          <a:spcPct val="115000"/>
                        </a:lnSpc>
                        <a:spcBef>
                          <a:spcPts val="200"/>
                        </a:spcBef>
                        <a:spcAft>
                          <a:spcPts val="0"/>
                        </a:spcAft>
                      </a:pPr>
                      <a:r>
                        <a:rPr lang="nb-NO" sz="1600" b="1" kern="800" dirty="0">
                          <a:solidFill>
                            <a:srgbClr val="000000"/>
                          </a:solidFill>
                          <a:effectLst/>
                          <a:latin typeface="+mn-lt"/>
                          <a:ea typeface="Calibri" panose="020F0502020204030204" pitchFamily="34" charset="0"/>
                          <a:cs typeface="Arial" panose="020B0604020202020204" pitchFamily="34" charset="0"/>
                        </a:rPr>
                        <a:t>Onsdag</a:t>
                      </a:r>
                    </a:p>
                  </a:txBody>
                  <a:tcPr marL="56511" marR="56511"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9CC2E5"/>
                    </a:solidFill>
                  </a:tcPr>
                </a:tc>
                <a:tc>
                  <a:txBody>
                    <a:bodyPr/>
                    <a:lstStyle/>
                    <a:p>
                      <a:pPr marL="236855" indent="-236855" algn="l">
                        <a:lnSpc>
                          <a:spcPct val="115000"/>
                        </a:lnSpc>
                        <a:spcBef>
                          <a:spcPts val="200"/>
                        </a:spcBef>
                        <a:spcAft>
                          <a:spcPts val="0"/>
                        </a:spcAft>
                      </a:pPr>
                      <a:r>
                        <a:rPr lang="nb-NO" sz="1600" b="1" kern="800" dirty="0">
                          <a:solidFill>
                            <a:srgbClr val="000000"/>
                          </a:solidFill>
                          <a:effectLst/>
                          <a:latin typeface="+mn-lt"/>
                          <a:ea typeface="Calibri" panose="020F0502020204030204" pitchFamily="34" charset="0"/>
                          <a:cs typeface="Arial" panose="020B0604020202020204" pitchFamily="34" charset="0"/>
                        </a:rPr>
                        <a:t>Torsdag</a:t>
                      </a:r>
                    </a:p>
                  </a:txBody>
                  <a:tcPr marL="56511" marR="56511"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9CC2E5"/>
                    </a:solidFill>
                  </a:tcPr>
                </a:tc>
                <a:tc>
                  <a:txBody>
                    <a:bodyPr/>
                    <a:lstStyle/>
                    <a:p>
                      <a:pPr algn="l">
                        <a:lnSpc>
                          <a:spcPct val="115000"/>
                        </a:lnSpc>
                        <a:spcBef>
                          <a:spcPts val="200"/>
                        </a:spcBef>
                        <a:spcAft>
                          <a:spcPts val="0"/>
                        </a:spcAft>
                      </a:pPr>
                      <a:r>
                        <a:rPr lang="nb-NO" sz="1600" b="1" kern="800" dirty="0">
                          <a:solidFill>
                            <a:srgbClr val="000000"/>
                          </a:solidFill>
                          <a:effectLst/>
                          <a:latin typeface="+mn-lt"/>
                          <a:ea typeface="Calibri" panose="020F0502020204030204" pitchFamily="34" charset="0"/>
                          <a:cs typeface="Arial" panose="020B0604020202020204" pitchFamily="34" charset="0"/>
                        </a:rPr>
                        <a:t>Fredag</a:t>
                      </a:r>
                    </a:p>
                  </a:txBody>
                  <a:tcPr marL="56511" marR="56511"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9CC2E5"/>
                    </a:solidFill>
                  </a:tcPr>
                </a:tc>
                <a:tc>
                  <a:txBody>
                    <a:bodyPr/>
                    <a:lstStyle/>
                    <a:p>
                      <a:pPr algn="l">
                        <a:lnSpc>
                          <a:spcPct val="115000"/>
                        </a:lnSpc>
                        <a:spcBef>
                          <a:spcPts val="200"/>
                        </a:spcBef>
                        <a:spcAft>
                          <a:spcPts val="0"/>
                        </a:spcAft>
                      </a:pPr>
                      <a:r>
                        <a:rPr lang="nb-NO" sz="1600" b="1" kern="800" dirty="0">
                          <a:solidFill>
                            <a:srgbClr val="000000"/>
                          </a:solidFill>
                          <a:effectLst/>
                          <a:latin typeface="+mn-lt"/>
                          <a:ea typeface="Calibri" panose="020F0502020204030204" pitchFamily="34" charset="0"/>
                          <a:cs typeface="Arial" panose="020B0604020202020204" pitchFamily="34" charset="0"/>
                        </a:rPr>
                        <a:t>Lørdag</a:t>
                      </a:r>
                      <a:endParaRPr lang="nb-NO" sz="1600" kern="800" dirty="0">
                        <a:solidFill>
                          <a:srgbClr val="595959"/>
                        </a:solidFill>
                        <a:effectLst/>
                        <a:latin typeface="+mn-lt"/>
                        <a:ea typeface="Calibri" panose="020F0502020204030204" pitchFamily="34" charset="0"/>
                        <a:cs typeface="Arial" panose="020B0604020202020204" pitchFamily="34" charset="0"/>
                      </a:endParaRPr>
                    </a:p>
                  </a:txBody>
                  <a:tcPr marL="56511" marR="56511"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9CC2E5"/>
                    </a:solidFill>
                  </a:tcPr>
                </a:tc>
                <a:tc>
                  <a:txBody>
                    <a:bodyPr/>
                    <a:lstStyle/>
                    <a:p>
                      <a:pPr algn="l">
                        <a:lnSpc>
                          <a:spcPct val="115000"/>
                        </a:lnSpc>
                        <a:spcBef>
                          <a:spcPts val="200"/>
                        </a:spcBef>
                        <a:spcAft>
                          <a:spcPts val="0"/>
                        </a:spcAft>
                        <a:tabLst>
                          <a:tab pos="922020" algn="l"/>
                        </a:tabLst>
                      </a:pPr>
                      <a:r>
                        <a:rPr lang="nb-NO" sz="1600" b="1" kern="800" dirty="0">
                          <a:solidFill>
                            <a:srgbClr val="000000"/>
                          </a:solidFill>
                          <a:effectLst/>
                          <a:latin typeface="+mn-lt"/>
                          <a:ea typeface="Calibri" panose="020F0502020204030204" pitchFamily="34" charset="0"/>
                          <a:cs typeface="Arial" panose="020B0604020202020204" pitchFamily="34" charset="0"/>
                        </a:rPr>
                        <a:t>Søndag</a:t>
                      </a:r>
                      <a:endParaRPr lang="nb-NO" sz="1600" kern="800" dirty="0">
                        <a:solidFill>
                          <a:srgbClr val="595959"/>
                        </a:solidFill>
                        <a:effectLst/>
                        <a:latin typeface="+mn-lt"/>
                        <a:ea typeface="Calibri" panose="020F0502020204030204" pitchFamily="34" charset="0"/>
                        <a:cs typeface="Arial" panose="020B0604020202020204" pitchFamily="34" charset="0"/>
                      </a:endParaRPr>
                    </a:p>
                  </a:txBody>
                  <a:tcPr marL="56511" marR="56511"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9CC2E5"/>
                    </a:solidFill>
                  </a:tcPr>
                </a:tc>
                <a:extLst>
                  <a:ext uri="{0D108BD9-81ED-4DB2-BD59-A6C34878D82A}">
                    <a16:rowId xmlns:a16="http://schemas.microsoft.com/office/drawing/2014/main" val="10000"/>
                  </a:ext>
                </a:extLst>
              </a:tr>
              <a:tr h="735245">
                <a:tc>
                  <a:txBody>
                    <a:bodyPr/>
                    <a:lstStyle/>
                    <a:p>
                      <a:pPr algn="ctr"/>
                      <a:r>
                        <a:rPr lang="nb-NO" sz="1200" b="1" dirty="0">
                          <a:solidFill>
                            <a:schemeClr val="tx1"/>
                          </a:solidFill>
                          <a:effectLst/>
                          <a:latin typeface="+mn-lt"/>
                          <a:ea typeface="Times New Roman" panose="02020603050405020304" pitchFamily="18" charset="0"/>
                          <a:cs typeface="Arial" panose="020B0604020202020204" pitchFamily="34" charset="0"/>
                        </a:rPr>
                        <a:t>36</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kern="800" dirty="0">
                          <a:solidFill>
                            <a:schemeClr val="tx1"/>
                          </a:solidFill>
                          <a:effectLst/>
                          <a:latin typeface="+mn-lt"/>
                          <a:ea typeface="Calibri" panose="020F0502020204030204" pitchFamily="34" charset="0"/>
                          <a:cs typeface="Arial" panose="020B0604020202020204" pitchFamily="34" charset="0"/>
                        </a:rPr>
                        <a:t>Brannvern</a:t>
                      </a:r>
                    </a:p>
                  </a:txBody>
                  <a:tcPr marL="44450" marR="44450" marT="0"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tc>
                  <a:txBody>
                    <a:bodyPr/>
                    <a:lstStyle/>
                    <a:p>
                      <a:r>
                        <a:rPr lang="nb-NO" sz="1200" b="1" dirty="0">
                          <a:solidFill>
                            <a:srgbClr val="000000"/>
                          </a:solidFill>
                          <a:effectLst/>
                          <a:latin typeface="+mn-lt"/>
                          <a:ea typeface="Times New Roman" panose="02020603050405020304" pitchFamily="18" charset="0"/>
                        </a:rPr>
                        <a:t>1</a:t>
                      </a:r>
                      <a:endParaRPr lang="nb-NO" sz="1200" dirty="0">
                        <a:effectLst/>
                        <a:latin typeface="+mn-lt"/>
                        <a:ea typeface="Times New Roman" panose="02020603050405020304" pitchFamily="18" charset="0"/>
                      </a:endParaRPr>
                    </a:p>
                    <a:p>
                      <a:r>
                        <a:rPr lang="nb-NO" sz="1200" dirty="0">
                          <a:solidFill>
                            <a:srgbClr val="000000"/>
                          </a:solidFill>
                          <a:effectLst/>
                          <a:latin typeface="+mn-lt"/>
                          <a:ea typeface="Times New Roman" panose="02020603050405020304" pitchFamily="18" charset="0"/>
                        </a:rPr>
                        <a:t> </a:t>
                      </a:r>
                    </a:p>
                  </a:txBody>
                  <a:tcPr marL="44450" marR="44450"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tc>
                  <a:txBody>
                    <a:bodyPr/>
                    <a:lstStyle/>
                    <a:p>
                      <a:r>
                        <a:rPr lang="nb-NO" sz="1200" b="1" dirty="0">
                          <a:solidFill>
                            <a:srgbClr val="000000"/>
                          </a:solidFill>
                          <a:effectLst/>
                          <a:latin typeface="+mn-lt"/>
                          <a:ea typeface="Times New Roman" panose="02020603050405020304" pitchFamily="18" charset="0"/>
                        </a:rPr>
                        <a:t>2</a:t>
                      </a:r>
                      <a:endParaRPr lang="nb-NO" sz="1200" b="0" dirty="0">
                        <a:effectLst/>
                        <a:latin typeface="+mn-lt"/>
                        <a:ea typeface="Times New Roman" panose="02020603050405020304" pitchFamily="18" charset="0"/>
                      </a:endParaRPr>
                    </a:p>
                  </a:txBody>
                  <a:tcPr marL="44450" marR="44450"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tc>
                  <a:txBody>
                    <a:bodyPr/>
                    <a:lstStyle/>
                    <a:p>
                      <a:r>
                        <a:rPr lang="nb-NO" sz="1200" b="1" dirty="0">
                          <a:solidFill>
                            <a:srgbClr val="000000"/>
                          </a:solidFill>
                          <a:effectLst/>
                          <a:latin typeface="+mn-lt"/>
                          <a:ea typeface="Times New Roman" panose="02020603050405020304" pitchFamily="18" charset="0"/>
                        </a:rPr>
                        <a:t>3 </a:t>
                      </a:r>
                    </a:p>
                    <a:p>
                      <a:r>
                        <a:rPr lang="nb-NO" sz="1200" b="0" dirty="0">
                          <a:solidFill>
                            <a:srgbClr val="000000"/>
                          </a:solidFill>
                          <a:effectLst/>
                          <a:latin typeface="+mn-lt"/>
                          <a:ea typeface="Times New Roman" panose="02020603050405020304" pitchFamily="18" charset="0"/>
                        </a:rPr>
                        <a:t>Foreldremøte kl 17.00</a:t>
                      </a:r>
                    </a:p>
                    <a:p>
                      <a:r>
                        <a:rPr lang="nb-NO" sz="1200" b="0" dirty="0">
                          <a:solidFill>
                            <a:srgbClr val="000000"/>
                          </a:solidFill>
                          <a:effectLst/>
                          <a:latin typeface="+mn-lt"/>
                          <a:ea typeface="Times New Roman" panose="02020603050405020304" pitchFamily="18" charset="0"/>
                        </a:rPr>
                        <a:t>Mer info kommer</a:t>
                      </a:r>
                      <a:endParaRPr lang="nb-NO" sz="1200" b="0" dirty="0">
                        <a:effectLst/>
                        <a:latin typeface="+mn-lt"/>
                        <a:ea typeface="Times New Roman" panose="02020603050405020304" pitchFamily="18" charset="0"/>
                      </a:endParaRPr>
                    </a:p>
                  </a:txBody>
                  <a:tcPr marL="44450" marR="44450"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b="1" dirty="0">
                          <a:solidFill>
                            <a:srgbClr val="000000"/>
                          </a:solidFill>
                          <a:effectLst/>
                          <a:latin typeface="+mn-lt"/>
                          <a:ea typeface="Times New Roman" panose="02020603050405020304" pitchFamily="18" charset="0"/>
                        </a:rPr>
                        <a:t>4</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b="0" i="0" dirty="0">
                          <a:solidFill>
                            <a:srgbClr val="000000"/>
                          </a:solidFill>
                          <a:effectLst/>
                          <a:latin typeface="+mn-lt"/>
                        </a:rPr>
                        <a:t>Bacondagen</a:t>
                      </a:r>
                      <a:endParaRPr lang="nb-NO" sz="1200" dirty="0">
                        <a:solidFill>
                          <a:srgbClr val="000000"/>
                        </a:solidFill>
                        <a:effectLst/>
                        <a:latin typeface="+mn-lt"/>
                        <a:ea typeface="Times New Roman" panose="02020603050405020304" pitchFamily="18" charset="0"/>
                      </a:endParaRPr>
                    </a:p>
                    <a:p>
                      <a:endParaRPr lang="nb-NO" sz="1200" dirty="0">
                        <a:solidFill>
                          <a:srgbClr val="000000"/>
                        </a:solidFill>
                        <a:effectLst/>
                        <a:latin typeface="+mn-lt"/>
                        <a:ea typeface="Times New Roman" panose="02020603050405020304" pitchFamily="18" charset="0"/>
                      </a:endParaRPr>
                    </a:p>
                  </a:txBody>
                  <a:tcPr marL="44450" marR="44450"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tc>
                  <a:txBody>
                    <a:bodyPr/>
                    <a:lstStyle/>
                    <a:p>
                      <a:r>
                        <a:rPr lang="nb-NO" sz="1200" b="1" dirty="0">
                          <a:solidFill>
                            <a:srgbClr val="000000"/>
                          </a:solidFill>
                          <a:effectLst/>
                          <a:latin typeface="+mn-lt"/>
                          <a:ea typeface="Times New Roman" panose="02020603050405020304" pitchFamily="18" charset="0"/>
                        </a:rPr>
                        <a:t>5</a:t>
                      </a:r>
                      <a:endParaRPr lang="nb-NO" sz="1200" dirty="0">
                        <a:solidFill>
                          <a:srgbClr val="000000"/>
                        </a:solidFill>
                        <a:effectLst/>
                        <a:latin typeface="+mn-lt"/>
                        <a:ea typeface="Times New Roman" panose="02020603050405020304" pitchFamily="18" charset="0"/>
                      </a:endParaRPr>
                    </a:p>
                  </a:txBody>
                  <a:tcPr marL="44450" marR="44450"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tc>
                  <a:txBody>
                    <a:bodyPr/>
                    <a:lstStyle/>
                    <a:p>
                      <a:r>
                        <a:rPr lang="nb-NO" sz="1200" b="1" dirty="0">
                          <a:solidFill>
                            <a:srgbClr val="000000"/>
                          </a:solidFill>
                          <a:effectLst/>
                          <a:latin typeface="+mn-lt"/>
                          <a:ea typeface="Times New Roman" panose="02020603050405020304" pitchFamily="18" charset="0"/>
                        </a:rPr>
                        <a:t>6</a:t>
                      </a:r>
                      <a:endParaRPr lang="nb-NO" sz="1200" dirty="0">
                        <a:solidFill>
                          <a:srgbClr val="000000"/>
                        </a:solidFill>
                        <a:effectLst/>
                        <a:latin typeface="+mn-lt"/>
                        <a:ea typeface="Times New Roman" panose="02020603050405020304" pitchFamily="18" charset="0"/>
                      </a:endParaRPr>
                    </a:p>
                  </a:txBody>
                  <a:tcPr marL="44450" marR="44450"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tc>
                  <a:txBody>
                    <a:bodyPr/>
                    <a:lstStyle/>
                    <a:p>
                      <a:r>
                        <a:rPr lang="nb-NO" sz="1200" b="1" dirty="0">
                          <a:solidFill>
                            <a:srgbClr val="FF0000"/>
                          </a:solidFill>
                          <a:effectLst/>
                          <a:latin typeface="+mn-lt"/>
                          <a:ea typeface="Times New Roman" panose="02020603050405020304" pitchFamily="18" charset="0"/>
                          <a:cs typeface="Times New Roman" panose="02020603050405020304" pitchFamily="18" charset="0"/>
                        </a:rPr>
                        <a:t>7</a:t>
                      </a:r>
                      <a:endParaRPr lang="nb-NO" sz="1200" dirty="0">
                        <a:solidFill>
                          <a:srgbClr val="FF0000"/>
                        </a:solidFill>
                        <a:effectLst/>
                        <a:latin typeface="+mn-lt"/>
                        <a:ea typeface="Times New Roman" panose="02020603050405020304" pitchFamily="18" charset="0"/>
                      </a:endParaRPr>
                    </a:p>
                  </a:txBody>
                  <a:tcPr marL="44450" marR="44450"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102054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b-NO" sz="1200" b="1" dirty="0">
                          <a:solidFill>
                            <a:schemeClr val="tx1"/>
                          </a:solidFill>
                          <a:effectLst/>
                          <a:latin typeface="+mn-lt"/>
                          <a:ea typeface="Times New Roman" panose="02020603050405020304" pitchFamily="18" charset="0"/>
                          <a:cs typeface="Arial" panose="020B0604020202020204" pitchFamily="34" charset="0"/>
                        </a:rPr>
                        <a:t>37</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kern="800" dirty="0">
                          <a:solidFill>
                            <a:schemeClr val="tx1"/>
                          </a:solidFill>
                          <a:effectLst/>
                          <a:latin typeface="+mn-lt"/>
                          <a:ea typeface="Calibri" panose="020F0502020204030204" pitchFamily="34" charset="0"/>
                          <a:cs typeface="Arial" panose="020B0604020202020204" pitchFamily="34" charset="0"/>
                        </a:rPr>
                        <a:t>Brannvern</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kern="800" dirty="0">
                          <a:solidFill>
                            <a:schemeClr val="tx1"/>
                          </a:solidFill>
                          <a:effectLst/>
                          <a:latin typeface="+mn-lt"/>
                          <a:ea typeface="Calibri" panose="020F0502020204030204" pitchFamily="34" charset="0"/>
                          <a:cs typeface="Arial" panose="020B0604020202020204" pitchFamily="34" charset="0"/>
                        </a:rPr>
                        <a:t>Oransje uke</a:t>
                      </a:r>
                    </a:p>
                  </a:txBody>
                  <a:tcPr marL="44450" marR="44450" marT="0"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tc>
                  <a:txBody>
                    <a:bodyPr/>
                    <a:lstStyle/>
                    <a:p>
                      <a:r>
                        <a:rPr lang="nb-NO" sz="1200" b="1" dirty="0">
                          <a:solidFill>
                            <a:srgbClr val="000000"/>
                          </a:solidFill>
                          <a:effectLst/>
                          <a:latin typeface="+mn-lt"/>
                          <a:ea typeface="Times New Roman" panose="02020603050405020304" pitchFamily="18" charset="0"/>
                        </a:rPr>
                        <a:t>8 </a:t>
                      </a:r>
                    </a:p>
                    <a:p>
                      <a:r>
                        <a:rPr lang="nb-NO" sz="1200" dirty="0">
                          <a:solidFill>
                            <a:srgbClr val="000000"/>
                          </a:solidFill>
                          <a:effectLst/>
                          <a:latin typeface="+mn-lt"/>
                          <a:ea typeface="Times New Roman" panose="02020603050405020304" pitchFamily="18" charset="0"/>
                        </a:rPr>
                        <a:t> </a:t>
                      </a:r>
                    </a:p>
                  </a:txBody>
                  <a:tcPr marL="44450" marR="44450"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b="1" dirty="0">
                          <a:solidFill>
                            <a:srgbClr val="000000"/>
                          </a:solidFill>
                          <a:effectLst/>
                          <a:latin typeface="+mn-lt"/>
                          <a:ea typeface="Times New Roman" panose="02020603050405020304" pitchFamily="18" charset="0"/>
                        </a:rPr>
                        <a:t>9</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b="1" dirty="0">
                          <a:solidFill>
                            <a:srgbClr val="000000"/>
                          </a:solidFill>
                          <a:effectLst/>
                          <a:latin typeface="+mn-lt"/>
                          <a:ea typeface="Times New Roman" panose="02020603050405020304" pitchFamily="18" charset="0"/>
                        </a:rPr>
                        <a:t>L 5 år!</a:t>
                      </a:r>
                      <a:endParaRPr lang="nb-NO" sz="1200" b="1" dirty="0">
                        <a:effectLst/>
                        <a:latin typeface="+mn-lt"/>
                        <a:ea typeface="Times New Roman" panose="02020603050405020304" pitchFamily="18" charset="0"/>
                      </a:endParaRPr>
                    </a:p>
                    <a:p>
                      <a:endParaRPr lang="nb-NO" sz="1200" dirty="0">
                        <a:solidFill>
                          <a:srgbClr val="000000"/>
                        </a:solidFill>
                        <a:effectLst/>
                        <a:latin typeface="+mn-lt"/>
                        <a:ea typeface="Times New Roman" panose="02020603050405020304" pitchFamily="18" charset="0"/>
                      </a:endParaRPr>
                    </a:p>
                  </a:txBody>
                  <a:tcPr marL="44450" marR="44450"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tc>
                  <a:txBody>
                    <a:bodyPr/>
                    <a:lstStyle/>
                    <a:p>
                      <a:r>
                        <a:rPr lang="nb-NO" sz="1200" b="1" dirty="0">
                          <a:solidFill>
                            <a:srgbClr val="000000"/>
                          </a:solidFill>
                          <a:effectLst/>
                          <a:latin typeface="+mn-lt"/>
                          <a:ea typeface="Times New Roman" panose="02020603050405020304" pitchFamily="18" charset="0"/>
                        </a:rPr>
                        <a:t>10</a:t>
                      </a:r>
                      <a:endParaRPr lang="nb-NO" sz="1200" dirty="0">
                        <a:solidFill>
                          <a:srgbClr val="000000"/>
                        </a:solidFill>
                        <a:effectLst/>
                        <a:latin typeface="+mn-lt"/>
                        <a:ea typeface="Times New Roman" panose="02020603050405020304" pitchFamily="18" charset="0"/>
                      </a:endParaRPr>
                    </a:p>
                  </a:txBody>
                  <a:tcPr marL="44450" marR="44450"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tc>
                  <a:txBody>
                    <a:bodyPr/>
                    <a:lstStyle/>
                    <a:p>
                      <a:r>
                        <a:rPr lang="nb-NO" sz="1200" b="1" dirty="0">
                          <a:solidFill>
                            <a:srgbClr val="000000"/>
                          </a:solidFill>
                          <a:effectLst/>
                          <a:latin typeface="+mn-lt"/>
                          <a:ea typeface="Times New Roman" panose="02020603050405020304" pitchFamily="18" charset="0"/>
                        </a:rPr>
                        <a:t>11</a:t>
                      </a:r>
                      <a:endParaRPr lang="nb-NO" sz="1200" dirty="0">
                        <a:effectLst/>
                        <a:latin typeface="+mn-lt"/>
                        <a:ea typeface="Times New Roman" panose="02020603050405020304" pitchFamily="18" charset="0"/>
                      </a:endParaRPr>
                    </a:p>
                  </a:txBody>
                  <a:tcPr marL="44450" marR="44450"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b="1" dirty="0">
                          <a:solidFill>
                            <a:srgbClr val="000000"/>
                          </a:solidFill>
                          <a:effectLst/>
                          <a:latin typeface="+mn-lt"/>
                          <a:ea typeface="Times New Roman" panose="02020603050405020304" pitchFamily="18" charset="0"/>
                        </a:rPr>
                        <a:t>12 I 2 år! </a:t>
                      </a:r>
                    </a:p>
                    <a:p>
                      <a:endParaRPr lang="nb-NO" sz="1200" dirty="0">
                        <a:effectLst/>
                        <a:latin typeface="+mn-lt"/>
                        <a:ea typeface="Times New Roman" panose="02020603050405020304" pitchFamily="18" charset="0"/>
                      </a:endParaRPr>
                    </a:p>
                    <a:p>
                      <a:pPr algn="l">
                        <a:lnSpc>
                          <a:spcPct val="115000"/>
                        </a:lnSpc>
                        <a:spcBef>
                          <a:spcPts val="200"/>
                        </a:spcBef>
                        <a:spcAft>
                          <a:spcPts val="0"/>
                        </a:spcAft>
                      </a:pPr>
                      <a:r>
                        <a:rPr lang="nb-NO" sz="1200" kern="800" dirty="0">
                          <a:solidFill>
                            <a:srgbClr val="000000"/>
                          </a:solidFill>
                          <a:effectLst/>
                          <a:latin typeface="+mn-lt"/>
                          <a:ea typeface="Calibri" panose="020F0502020204030204" pitchFamily="34" charset="0"/>
                          <a:cs typeface="Arial" panose="020B0604020202020204" pitchFamily="34" charset="0"/>
                        </a:rPr>
                        <a:t>Oransje fest</a:t>
                      </a:r>
                    </a:p>
                    <a:p>
                      <a:pPr algn="l">
                        <a:lnSpc>
                          <a:spcPct val="115000"/>
                        </a:lnSpc>
                        <a:spcBef>
                          <a:spcPts val="200"/>
                        </a:spcBef>
                        <a:spcAft>
                          <a:spcPts val="0"/>
                        </a:spcAft>
                      </a:pPr>
                      <a:r>
                        <a:rPr lang="nb-NO" sz="1200" kern="800" dirty="0">
                          <a:solidFill>
                            <a:srgbClr val="000000"/>
                          </a:solidFill>
                          <a:effectLst/>
                          <a:latin typeface="+mn-lt"/>
                          <a:ea typeface="Calibri" panose="020F0502020204030204" pitchFamily="34" charset="0"/>
                          <a:cs typeface="Arial" panose="020B0604020202020204" pitchFamily="34" charset="0"/>
                        </a:rPr>
                        <a:t>Kle dere gjerne ut </a:t>
                      </a:r>
                      <a:r>
                        <a:rPr lang="nb-NO" sz="1200" kern="800" dirty="0">
                          <a:solidFill>
                            <a:srgbClr val="000000"/>
                          </a:solidFill>
                          <a:effectLst/>
                          <a:latin typeface="+mn-lt"/>
                          <a:ea typeface="Calibri" panose="020F0502020204030204" pitchFamily="34" charset="0"/>
                          <a:cs typeface="Arial" panose="020B0604020202020204" pitchFamily="34" charset="0"/>
                          <a:sym typeface="Wingdings" panose="05000000000000000000" pitchFamily="2" charset="2"/>
                        </a:rPr>
                        <a:t></a:t>
                      </a:r>
                      <a:endParaRPr lang="nb-NO" sz="1200" kern="800" dirty="0">
                        <a:solidFill>
                          <a:srgbClr val="595959"/>
                        </a:solidFill>
                        <a:effectLst/>
                        <a:latin typeface="+mn-lt"/>
                        <a:ea typeface="Calibri" panose="020F0502020204030204" pitchFamily="34" charset="0"/>
                        <a:cs typeface="Arial" panose="020B0604020202020204" pitchFamily="34" charset="0"/>
                      </a:endParaRPr>
                    </a:p>
                  </a:txBody>
                  <a:tcPr marL="44450" marR="44450"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FFCC66"/>
                    </a:solidFill>
                  </a:tcPr>
                </a:tc>
                <a:tc>
                  <a:txBody>
                    <a:bodyPr/>
                    <a:lstStyle/>
                    <a:p>
                      <a:r>
                        <a:rPr lang="nb-NO" sz="1200" b="1" dirty="0">
                          <a:solidFill>
                            <a:srgbClr val="000000"/>
                          </a:solidFill>
                          <a:effectLst/>
                          <a:latin typeface="+mn-lt"/>
                          <a:ea typeface="Times New Roman" panose="02020603050405020304" pitchFamily="18" charset="0"/>
                        </a:rPr>
                        <a:t>13</a:t>
                      </a:r>
                      <a:endParaRPr lang="nb-NO" sz="1200" dirty="0">
                        <a:effectLst/>
                        <a:latin typeface="+mn-lt"/>
                        <a:ea typeface="Times New Roman" panose="02020603050405020304" pitchFamily="18" charset="0"/>
                      </a:endParaRPr>
                    </a:p>
                    <a:p>
                      <a:r>
                        <a:rPr lang="nb-NO" sz="1200" dirty="0">
                          <a:solidFill>
                            <a:srgbClr val="000000"/>
                          </a:solidFill>
                          <a:effectLst/>
                          <a:latin typeface="+mn-lt"/>
                          <a:ea typeface="Times New Roman" panose="02020603050405020304" pitchFamily="18" charset="0"/>
                        </a:rPr>
                        <a:t> </a:t>
                      </a:r>
                    </a:p>
                  </a:txBody>
                  <a:tcPr marL="44450" marR="44450"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tc>
                  <a:txBody>
                    <a:bodyPr/>
                    <a:lstStyle/>
                    <a:p>
                      <a:r>
                        <a:rPr lang="nb-NO" sz="1200" b="1" dirty="0">
                          <a:solidFill>
                            <a:srgbClr val="FF0000"/>
                          </a:solidFill>
                          <a:effectLst/>
                          <a:latin typeface="+mn-lt"/>
                          <a:ea typeface="Times New Roman" panose="02020603050405020304" pitchFamily="18" charset="0"/>
                          <a:cs typeface="Times New Roman" panose="02020603050405020304" pitchFamily="18" charset="0"/>
                        </a:rPr>
                        <a:t>14</a:t>
                      </a:r>
                      <a:endParaRPr lang="nb-NO" sz="1200" dirty="0">
                        <a:solidFill>
                          <a:srgbClr val="FF0000"/>
                        </a:solidFill>
                        <a:effectLst/>
                        <a:latin typeface="+mn-lt"/>
                        <a:ea typeface="Times New Roman" panose="02020603050405020304" pitchFamily="18" charset="0"/>
                      </a:endParaRPr>
                    </a:p>
                  </a:txBody>
                  <a:tcPr marL="44450" marR="44450"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936555">
                <a:tc>
                  <a:txBody>
                    <a:bodyPr/>
                    <a:lstStyle/>
                    <a:p>
                      <a:pPr algn="ctr"/>
                      <a:r>
                        <a:rPr lang="nb-NO" sz="1200" b="1" dirty="0">
                          <a:solidFill>
                            <a:schemeClr val="tx1"/>
                          </a:solidFill>
                          <a:effectLst/>
                          <a:latin typeface="+mn-lt"/>
                          <a:ea typeface="Times New Roman" panose="02020603050405020304" pitchFamily="18" charset="0"/>
                          <a:cs typeface="Arial" panose="020B0604020202020204" pitchFamily="34" charset="0"/>
                        </a:rPr>
                        <a:t>38</a:t>
                      </a:r>
                    </a:p>
                    <a:p>
                      <a:pPr marL="0" marR="0" lvl="0" indent="0" algn="ctr" defTabSz="914400" rtl="0" eaLnBrk="1" fontAlgn="auto" latinLnBrk="0" hangingPunct="1">
                        <a:lnSpc>
                          <a:spcPct val="115000"/>
                        </a:lnSpc>
                        <a:spcBef>
                          <a:spcPts val="200"/>
                        </a:spcBef>
                        <a:spcAft>
                          <a:spcPts val="0"/>
                        </a:spcAft>
                        <a:buClrTx/>
                        <a:buSzTx/>
                        <a:buFontTx/>
                        <a:buNone/>
                        <a:tabLst/>
                        <a:defRPr/>
                      </a:pPr>
                      <a:r>
                        <a:rPr lang="nb-NO" sz="1200" b="0" kern="800" dirty="0">
                          <a:solidFill>
                            <a:schemeClr val="tx1"/>
                          </a:solidFill>
                          <a:effectLst/>
                          <a:latin typeface="+mn-lt"/>
                          <a:ea typeface="Calibri" panose="020F0502020204030204" pitchFamily="34" charset="0"/>
                          <a:cs typeface="Arial" panose="020B0604020202020204" pitchFamily="34" charset="0"/>
                        </a:rPr>
                        <a:t>Brannvern</a:t>
                      </a:r>
                    </a:p>
                    <a:p>
                      <a:pPr marL="0" marR="0" lvl="0" indent="0" algn="ctr" defTabSz="914400" rtl="0" eaLnBrk="1" fontAlgn="auto" latinLnBrk="0" hangingPunct="1">
                        <a:lnSpc>
                          <a:spcPct val="115000"/>
                        </a:lnSpc>
                        <a:spcBef>
                          <a:spcPts val="200"/>
                        </a:spcBef>
                        <a:spcAft>
                          <a:spcPts val="0"/>
                        </a:spcAft>
                        <a:buClrTx/>
                        <a:buSzTx/>
                        <a:buFontTx/>
                        <a:buNone/>
                        <a:tabLst/>
                        <a:defRPr/>
                      </a:pPr>
                      <a:r>
                        <a:rPr lang="en-US" sz="1200" b="0" kern="800" dirty="0">
                          <a:solidFill>
                            <a:schemeClr val="tx1"/>
                          </a:solidFill>
                          <a:effectLst/>
                          <a:latin typeface="+mn-lt"/>
                          <a:ea typeface="Calibri" panose="020F0502020204030204" pitchFamily="34" charset="0"/>
                          <a:cs typeface="Arial" panose="020B0604020202020204" pitchFamily="34" charset="0"/>
                        </a:rPr>
                        <a:t>Nasjonal brannvernuke</a:t>
                      </a:r>
                      <a:endParaRPr lang="nb-NO" sz="1200" b="0" kern="800" dirty="0">
                        <a:solidFill>
                          <a:schemeClr val="tx1"/>
                        </a:solidFill>
                        <a:effectLst/>
                        <a:latin typeface="+mn-lt"/>
                        <a:ea typeface="Calibri" panose="020F0502020204030204" pitchFamily="34" charset="0"/>
                        <a:cs typeface="Arial" panose="020B0604020202020204" pitchFamily="34" charset="0"/>
                      </a:endParaRPr>
                    </a:p>
                  </a:txBody>
                  <a:tcPr marL="44450" marR="44450" marT="0"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tc>
                  <a:txBody>
                    <a:bodyPr/>
                    <a:lstStyle/>
                    <a:p>
                      <a:r>
                        <a:rPr lang="nb-NO" sz="1200" b="1" dirty="0">
                          <a:solidFill>
                            <a:srgbClr val="000000"/>
                          </a:solidFill>
                          <a:effectLst/>
                          <a:latin typeface="+mn-lt"/>
                          <a:ea typeface="Times New Roman" panose="02020603050405020304" pitchFamily="18" charset="0"/>
                        </a:rPr>
                        <a:t>15</a:t>
                      </a:r>
                      <a:endParaRPr lang="nb-NO" sz="1200" dirty="0">
                        <a:solidFill>
                          <a:srgbClr val="000000"/>
                        </a:solidFill>
                        <a:effectLst/>
                        <a:latin typeface="+mn-lt"/>
                        <a:ea typeface="Times New Roman" panose="02020603050405020304" pitchFamily="18" charset="0"/>
                      </a:endParaRPr>
                    </a:p>
                  </a:txBody>
                  <a:tcPr marL="44450" marR="44450"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tc>
                  <a:txBody>
                    <a:bodyPr/>
                    <a:lstStyle/>
                    <a:p>
                      <a:r>
                        <a:rPr lang="nb-NO" sz="1200" b="1" dirty="0">
                          <a:solidFill>
                            <a:srgbClr val="000000"/>
                          </a:solidFill>
                          <a:effectLst/>
                          <a:latin typeface="+mn-lt"/>
                          <a:ea typeface="Times New Roman" panose="02020603050405020304" pitchFamily="18" charset="0"/>
                        </a:rPr>
                        <a:t>16</a:t>
                      </a:r>
                      <a:endParaRPr lang="nb-NO" sz="1200" dirty="0">
                        <a:solidFill>
                          <a:srgbClr val="000000"/>
                        </a:solidFill>
                        <a:effectLst/>
                        <a:latin typeface="+mn-lt"/>
                        <a:ea typeface="Times New Roman" panose="02020603050405020304" pitchFamily="18" charset="0"/>
                      </a:endParaRPr>
                    </a:p>
                  </a:txBody>
                  <a:tcPr marL="44450" marR="44450"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tc>
                  <a:txBody>
                    <a:bodyPr/>
                    <a:lstStyle/>
                    <a:p>
                      <a:r>
                        <a:rPr lang="nb-NO" sz="1200" b="1" dirty="0">
                          <a:solidFill>
                            <a:srgbClr val="000000"/>
                          </a:solidFill>
                          <a:effectLst/>
                          <a:latin typeface="+mn-lt"/>
                          <a:ea typeface="Times New Roman" panose="02020603050405020304" pitchFamily="18" charset="0"/>
                        </a:rPr>
                        <a:t>17</a:t>
                      </a:r>
                    </a:p>
                    <a:p>
                      <a:endParaRPr lang="nb-NO" sz="1200" b="0" dirty="0">
                        <a:effectLst/>
                        <a:latin typeface="+mn-lt"/>
                        <a:ea typeface="Times New Roman" panose="02020603050405020304" pitchFamily="18" charset="0"/>
                      </a:endParaRPr>
                    </a:p>
                    <a:p>
                      <a:r>
                        <a:rPr lang="nb-NO" sz="1200" dirty="0">
                          <a:solidFill>
                            <a:srgbClr val="000000"/>
                          </a:solidFill>
                          <a:effectLst/>
                          <a:latin typeface="+mn-lt"/>
                          <a:ea typeface="Times New Roman" panose="02020603050405020304" pitchFamily="18" charset="0"/>
                        </a:rPr>
                        <a:t> </a:t>
                      </a:r>
                    </a:p>
                  </a:txBody>
                  <a:tcPr marL="44450" marR="44450"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tc>
                  <a:txBody>
                    <a:bodyPr/>
                    <a:lstStyle/>
                    <a:p>
                      <a:r>
                        <a:rPr lang="nb-NO" sz="1200" b="1" dirty="0">
                          <a:solidFill>
                            <a:srgbClr val="000000"/>
                          </a:solidFill>
                          <a:effectLst/>
                          <a:latin typeface="+mn-lt"/>
                          <a:ea typeface="Times New Roman" panose="02020603050405020304" pitchFamily="18" charset="0"/>
                        </a:rPr>
                        <a:t>18</a:t>
                      </a:r>
                      <a:endParaRPr lang="nb-NO" sz="1200" kern="800" dirty="0">
                        <a:solidFill>
                          <a:schemeClr val="tx1"/>
                        </a:solidFill>
                        <a:effectLst/>
                        <a:latin typeface="+mn-lt"/>
                        <a:ea typeface="Calibri" panose="020F0502020204030204" pitchFamily="34" charset="0"/>
                        <a:cs typeface="Arial" panose="020B0604020202020204" pitchFamily="34" charset="0"/>
                      </a:endParaRPr>
                    </a:p>
                    <a:p>
                      <a:endParaRPr lang="nb-NO" sz="1200" dirty="0">
                        <a:solidFill>
                          <a:srgbClr val="000000"/>
                        </a:solidFill>
                        <a:effectLst/>
                        <a:latin typeface="+mn-lt"/>
                        <a:ea typeface="Times New Roman" panose="02020603050405020304" pitchFamily="18" charset="0"/>
                      </a:endParaRPr>
                    </a:p>
                  </a:txBody>
                  <a:tcPr marL="44450" marR="44450"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tc>
                  <a:txBody>
                    <a:bodyPr/>
                    <a:lstStyle/>
                    <a:p>
                      <a:r>
                        <a:rPr lang="nb-NO" sz="1200" b="1" dirty="0">
                          <a:solidFill>
                            <a:srgbClr val="000000"/>
                          </a:solidFill>
                          <a:effectLst/>
                          <a:latin typeface="+mn-lt"/>
                          <a:ea typeface="Times New Roman" panose="02020603050405020304" pitchFamily="18" charset="0"/>
                        </a:rPr>
                        <a:t>19</a:t>
                      </a:r>
                      <a:endParaRPr lang="nb-NO" sz="1200" dirty="0">
                        <a:solidFill>
                          <a:srgbClr val="000000"/>
                        </a:solidFill>
                        <a:effectLst/>
                        <a:latin typeface="+mn-lt"/>
                        <a:ea typeface="Times New Roman" panose="02020603050405020304" pitchFamily="18" charset="0"/>
                      </a:endParaRPr>
                    </a:p>
                  </a:txBody>
                  <a:tcPr marL="44450" marR="44450"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tc>
                  <a:txBody>
                    <a:bodyPr/>
                    <a:lstStyle/>
                    <a:p>
                      <a:r>
                        <a:rPr lang="nb-NO" sz="1200" b="1" dirty="0">
                          <a:solidFill>
                            <a:srgbClr val="000000"/>
                          </a:solidFill>
                          <a:effectLst/>
                          <a:latin typeface="+mn-lt"/>
                          <a:ea typeface="Times New Roman" panose="02020603050405020304" pitchFamily="18" charset="0"/>
                        </a:rPr>
                        <a:t>20</a:t>
                      </a:r>
                      <a:endParaRPr lang="nb-NO" sz="1200" dirty="0">
                        <a:effectLst/>
                        <a:latin typeface="+mn-lt"/>
                        <a:ea typeface="Times New Roman" panose="02020603050405020304" pitchFamily="18" charset="0"/>
                      </a:endParaRPr>
                    </a:p>
                    <a:p>
                      <a:endParaRPr lang="nb-NO" sz="1200" dirty="0">
                        <a:solidFill>
                          <a:srgbClr val="000000"/>
                        </a:solidFill>
                        <a:effectLst/>
                        <a:latin typeface="+mn-lt"/>
                        <a:ea typeface="Times New Roman" panose="02020603050405020304" pitchFamily="18" charset="0"/>
                      </a:endParaRPr>
                    </a:p>
                  </a:txBody>
                  <a:tcPr marL="44450" marR="44450"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b="1" dirty="0">
                          <a:solidFill>
                            <a:srgbClr val="FF0000"/>
                          </a:solidFill>
                          <a:effectLst/>
                          <a:latin typeface="+mn-lt"/>
                          <a:ea typeface="Times New Roman" panose="02020603050405020304" pitchFamily="18" charset="0"/>
                          <a:cs typeface="Times New Roman" panose="02020603050405020304" pitchFamily="18" charset="0"/>
                        </a:rPr>
                        <a:t>21</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800" dirty="0" err="1">
                          <a:solidFill>
                            <a:schemeClr val="tx1"/>
                          </a:solidFill>
                          <a:effectLst/>
                          <a:latin typeface="+mn-lt"/>
                          <a:ea typeface="Calibri" panose="020F0502020204030204" pitchFamily="34" charset="0"/>
                          <a:cs typeface="Arial" panose="020B0604020202020204" pitchFamily="34" charset="0"/>
                        </a:rPr>
                        <a:t>Internasjonal</a:t>
                      </a:r>
                      <a:r>
                        <a:rPr lang="en-US" sz="1200" kern="800" dirty="0">
                          <a:solidFill>
                            <a:schemeClr val="tx1"/>
                          </a:solidFill>
                          <a:effectLst/>
                          <a:latin typeface="+mn-lt"/>
                          <a:ea typeface="Calibri" panose="020F0502020204030204" pitchFamily="34" charset="0"/>
                          <a:cs typeface="Arial" panose="020B0604020202020204" pitchFamily="34" charset="0"/>
                        </a:rPr>
                        <a:t> </a:t>
                      </a:r>
                      <a:r>
                        <a:rPr lang="en-US" sz="1200" kern="800" dirty="0" err="1">
                          <a:solidFill>
                            <a:schemeClr val="tx1"/>
                          </a:solidFill>
                          <a:effectLst/>
                          <a:latin typeface="+mn-lt"/>
                          <a:ea typeface="Calibri" panose="020F0502020204030204" pitchFamily="34" charset="0"/>
                          <a:cs typeface="Arial" panose="020B0604020202020204" pitchFamily="34" charset="0"/>
                        </a:rPr>
                        <a:t>fredsdag</a:t>
                      </a:r>
                      <a:endParaRPr lang="nb-NO" sz="1200" b="1" dirty="0">
                        <a:solidFill>
                          <a:srgbClr val="FF0000"/>
                        </a:solidFill>
                        <a:effectLst/>
                        <a:latin typeface="+mn-lt"/>
                        <a:ea typeface="Times New Roman" panose="02020603050405020304" pitchFamily="18" charset="0"/>
                        <a:cs typeface="Times New Roman" panose="02020603050405020304" pitchFamily="18" charset="0"/>
                      </a:endParaRPr>
                    </a:p>
                  </a:txBody>
                  <a:tcPr marL="44450" marR="44450"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111762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b-NO" sz="1200" b="1" dirty="0">
                          <a:solidFill>
                            <a:schemeClr val="tx1"/>
                          </a:solidFill>
                          <a:effectLst/>
                          <a:latin typeface="+mn-lt"/>
                          <a:ea typeface="Times New Roman" panose="02020603050405020304" pitchFamily="18" charset="0"/>
                          <a:cs typeface="Arial" panose="020B0604020202020204" pitchFamily="34" charset="0"/>
                        </a:rPr>
                        <a:t>39</a:t>
                      </a:r>
                      <a:br>
                        <a:rPr lang="nb-NO" sz="1200" b="1" dirty="0">
                          <a:solidFill>
                            <a:schemeClr val="tx1"/>
                          </a:solidFill>
                          <a:effectLst/>
                          <a:latin typeface="+mn-lt"/>
                          <a:ea typeface="Times New Roman" panose="02020603050405020304" pitchFamily="18" charset="0"/>
                          <a:cs typeface="Arial" panose="020B0604020202020204" pitchFamily="34" charset="0"/>
                        </a:rPr>
                      </a:br>
                      <a:r>
                        <a:rPr lang="nb-NO" sz="1200" b="0" kern="800" dirty="0">
                          <a:solidFill>
                            <a:schemeClr val="tx1"/>
                          </a:solidFill>
                          <a:effectLst/>
                          <a:latin typeface="+mn-lt"/>
                          <a:ea typeface="Calibri" panose="020F0502020204030204" pitchFamily="34" charset="0"/>
                          <a:cs typeface="Arial" panose="020B0604020202020204" pitchFamily="34" charset="0"/>
                        </a:rPr>
                        <a:t>Følelser</a:t>
                      </a:r>
                    </a:p>
                    <a:p>
                      <a:pPr algn="ctr"/>
                      <a:endParaRPr lang="nb-NO" sz="1200" b="1" dirty="0">
                        <a:solidFill>
                          <a:schemeClr val="tx1"/>
                        </a:solidFill>
                        <a:effectLst/>
                        <a:latin typeface="+mn-lt"/>
                        <a:ea typeface="Times New Roman" panose="02020603050405020304" pitchFamily="18" charset="0"/>
                        <a:cs typeface="Arial" panose="020B0604020202020204" pitchFamily="34" charset="0"/>
                      </a:endParaRPr>
                    </a:p>
                  </a:txBody>
                  <a:tcPr marL="44450" marR="44450" marT="0"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b="1" dirty="0">
                          <a:solidFill>
                            <a:srgbClr val="000000"/>
                          </a:solidFill>
                          <a:effectLst/>
                          <a:latin typeface="+mn-lt"/>
                          <a:ea typeface="Times New Roman" panose="02020603050405020304" pitchFamily="18" charset="0"/>
                        </a:rPr>
                        <a:t>22</a:t>
                      </a:r>
                      <a:br>
                        <a:rPr lang="nb-NO" sz="1200" b="1" dirty="0">
                          <a:solidFill>
                            <a:srgbClr val="000000"/>
                          </a:solidFill>
                          <a:effectLst/>
                          <a:latin typeface="+mn-lt"/>
                          <a:ea typeface="Times New Roman" panose="02020603050405020304" pitchFamily="18" charset="0"/>
                        </a:rPr>
                      </a:br>
                      <a:r>
                        <a:rPr lang="nb-NO" sz="1200" kern="800" dirty="0">
                          <a:solidFill>
                            <a:schemeClr val="tx1"/>
                          </a:solidFill>
                          <a:effectLst/>
                          <a:latin typeface="+mn-lt"/>
                          <a:ea typeface="Calibri" panose="020F0502020204030204" pitchFamily="34" charset="0"/>
                          <a:cs typeface="Arial" panose="020B0604020202020204" pitchFamily="34" charset="0"/>
                        </a:rPr>
                        <a:t>Høstjevndøgn</a:t>
                      </a:r>
                    </a:p>
                    <a:p>
                      <a:r>
                        <a:rPr lang="nb-NO" sz="1200" dirty="0">
                          <a:solidFill>
                            <a:schemeClr val="tx1"/>
                          </a:solidFill>
                          <a:effectLst/>
                          <a:latin typeface="+mn-lt"/>
                          <a:ea typeface="Times New Roman" panose="02020603050405020304" pitchFamily="18" charset="0"/>
                        </a:rPr>
                        <a:t>Dag og natt er like lange</a:t>
                      </a:r>
                    </a:p>
                    <a:p>
                      <a:pPr marL="0" marR="0" lvl="0" indent="0" algn="l" defTabSz="914400" rtl="0" eaLnBrk="1" fontAlgn="auto" latinLnBrk="0" hangingPunct="1">
                        <a:lnSpc>
                          <a:spcPct val="115000"/>
                        </a:lnSpc>
                        <a:spcBef>
                          <a:spcPts val="200"/>
                        </a:spcBef>
                        <a:spcAft>
                          <a:spcPts val="0"/>
                        </a:spcAft>
                        <a:buClrTx/>
                        <a:buSzTx/>
                        <a:buFontTx/>
                        <a:buNone/>
                        <a:tabLst/>
                        <a:defRPr/>
                      </a:pPr>
                      <a:endParaRPr lang="en-US" sz="1200" b="0" kern="800" dirty="0">
                        <a:solidFill>
                          <a:schemeClr val="tx1"/>
                        </a:solidFill>
                        <a:effectLst/>
                        <a:latin typeface="+mn-lt"/>
                        <a:ea typeface="Calibri" panose="020F0502020204030204" pitchFamily="34" charset="0"/>
                        <a:cs typeface="Arial" panose="020B0604020202020204" pitchFamily="34" charset="0"/>
                      </a:endParaRPr>
                    </a:p>
                  </a:txBody>
                  <a:tcPr marL="44450" marR="44450"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tc>
                  <a:txBody>
                    <a:bodyPr/>
                    <a:lstStyle/>
                    <a:p>
                      <a:r>
                        <a:rPr lang="nb-NO" sz="1200" b="1" dirty="0">
                          <a:solidFill>
                            <a:srgbClr val="000000"/>
                          </a:solidFill>
                          <a:effectLst/>
                          <a:latin typeface="+mn-lt"/>
                          <a:ea typeface="Times New Roman" panose="02020603050405020304" pitchFamily="18" charset="0"/>
                        </a:rPr>
                        <a:t>23</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800" dirty="0">
                          <a:solidFill>
                            <a:schemeClr val="tx1"/>
                          </a:solidFill>
                          <a:effectLst/>
                          <a:latin typeface="+mn-lt"/>
                          <a:ea typeface="Calibri" panose="020F0502020204030204" pitchFamily="34" charset="0"/>
                          <a:cs typeface="Arial" panose="020B0604020202020204" pitchFamily="34" charset="0"/>
                        </a:rPr>
                        <a:t>Tegnspråkdagen</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b="0" kern="800" dirty="0">
                          <a:solidFill>
                            <a:schemeClr val="tx1"/>
                          </a:solidFill>
                          <a:effectLst/>
                          <a:latin typeface="+mn-lt"/>
                          <a:ea typeface="Calibri" panose="020F0502020204030204" pitchFamily="34" charset="0"/>
                          <a:cs typeface="Arial" panose="020B0604020202020204" pitchFamily="34" charset="0"/>
                        </a:rPr>
                        <a:t>AKTIVdagen</a:t>
                      </a:r>
                    </a:p>
                    <a:p>
                      <a:endParaRPr lang="nb-NO" sz="1200" dirty="0">
                        <a:effectLst/>
                        <a:latin typeface="+mn-lt"/>
                        <a:ea typeface="Times New Roman" panose="02020603050405020304" pitchFamily="18" charset="0"/>
                      </a:endParaRPr>
                    </a:p>
                  </a:txBody>
                  <a:tcPr marL="44450" marR="44450" marT="0" marB="0">
                    <a:lnL w="12700" cap="flat" cmpd="sng" algn="ctr">
                      <a:solidFill>
                        <a:srgbClr val="5B9BD5"/>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tc>
                  <a:txBody>
                    <a:bodyPr/>
                    <a:lstStyle/>
                    <a:p>
                      <a:r>
                        <a:rPr lang="nb-NO" sz="1200" b="1" dirty="0">
                          <a:solidFill>
                            <a:srgbClr val="000000"/>
                          </a:solidFill>
                          <a:effectLst/>
                          <a:latin typeface="+mn-lt"/>
                          <a:ea typeface="Times New Roman" panose="02020603050405020304" pitchFamily="18" charset="0"/>
                        </a:rPr>
                        <a:t>24</a:t>
                      </a:r>
                      <a:endParaRPr lang="nb-NO" sz="1200" dirty="0">
                        <a:effectLst/>
                        <a:latin typeface="+mn-lt"/>
                        <a:ea typeface="Times New Roman" panose="02020603050405020304" pitchFamily="18" charset="0"/>
                      </a:endParaRPr>
                    </a:p>
                  </a:txBody>
                  <a:tcPr marL="44450" marR="44450" marT="0" marB="0">
                    <a:lnL w="12700" cap="flat" cmpd="sng" algn="ctr">
                      <a:solidFill>
                        <a:schemeClr val="accent1"/>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tc>
                  <a:txBody>
                    <a:bodyPr/>
                    <a:lstStyle/>
                    <a:p>
                      <a:r>
                        <a:rPr lang="nb-NO" sz="1200" b="1" dirty="0">
                          <a:solidFill>
                            <a:srgbClr val="000000"/>
                          </a:solidFill>
                          <a:effectLst/>
                          <a:latin typeface="+mn-lt"/>
                          <a:ea typeface="Times New Roman" panose="02020603050405020304" pitchFamily="18" charset="0"/>
                        </a:rPr>
                        <a:t>25</a:t>
                      </a:r>
                      <a:r>
                        <a:rPr lang="nb-NO" sz="1200" b="1" kern="1200" dirty="0">
                          <a:solidFill>
                            <a:srgbClr val="000000"/>
                          </a:solidFill>
                          <a:effectLst/>
                          <a:latin typeface="+mn-lt"/>
                          <a:ea typeface="Times New Roman" panose="02020603050405020304" pitchFamily="18" charset="0"/>
                          <a:cs typeface="+mn-cs"/>
                        </a:rPr>
                        <a:t> </a:t>
                      </a:r>
                      <a:r>
                        <a:rPr lang="nb-NO" sz="1200" b="0" i="0" dirty="0">
                          <a:solidFill>
                            <a:srgbClr val="000000"/>
                          </a:solidFill>
                          <a:effectLst/>
                          <a:latin typeface="+mn-lt"/>
                        </a:rPr>
                        <a:t>Fårikålens festdag</a:t>
                      </a:r>
                      <a:endParaRPr lang="nb-NO" sz="1200" dirty="0">
                        <a:solidFill>
                          <a:srgbClr val="000000"/>
                        </a:solidFill>
                        <a:effectLst/>
                        <a:latin typeface="+mn-lt"/>
                        <a:ea typeface="Times New Roman" panose="02020603050405020304" pitchFamily="18" charset="0"/>
                      </a:endParaRPr>
                    </a:p>
                  </a:txBody>
                  <a:tcPr marL="44450" marR="44450" marT="0" marB="0">
                    <a:lnL w="12700" cap="flat" cmpd="sng" algn="ctr">
                      <a:solidFill>
                        <a:srgbClr val="5B9BD5"/>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tc>
                  <a:txBody>
                    <a:bodyPr/>
                    <a:lstStyle/>
                    <a:p>
                      <a:r>
                        <a:rPr lang="nb-NO" sz="1200" b="1" dirty="0">
                          <a:solidFill>
                            <a:srgbClr val="000000"/>
                          </a:solidFill>
                          <a:effectLst/>
                          <a:latin typeface="+mn-lt"/>
                          <a:ea typeface="Times New Roman" panose="02020603050405020304" pitchFamily="18" charset="0"/>
                        </a:rPr>
                        <a:t>26 </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b="1" dirty="0">
                          <a:solidFill>
                            <a:srgbClr val="000000"/>
                          </a:solidFill>
                          <a:effectLst/>
                          <a:latin typeface="+mn-lt"/>
                          <a:ea typeface="Times New Roman" panose="02020603050405020304" pitchFamily="18" charset="0"/>
                        </a:rPr>
                        <a:t>Vi feirer N 4 år!</a:t>
                      </a:r>
                      <a:endParaRPr lang="nb-NO" sz="1200" dirty="0">
                        <a:solidFill>
                          <a:srgbClr val="000000"/>
                        </a:solidFill>
                        <a:effectLst/>
                        <a:latin typeface="+mn-lt"/>
                        <a:ea typeface="Times New Roman" panose="02020603050405020304" pitchFamily="18" charset="0"/>
                      </a:endParaRPr>
                    </a:p>
                    <a:p>
                      <a:endParaRPr lang="nb-NO" sz="1200" b="1" kern="800" dirty="0">
                        <a:solidFill>
                          <a:srgbClr val="000000"/>
                        </a:solidFill>
                        <a:effectLst/>
                        <a:latin typeface="+mn-lt"/>
                        <a:ea typeface="Calibri" panose="020F0502020204030204" pitchFamily="34" charset="0"/>
                        <a:cs typeface="Arial" panose="020B0604020202020204" pitchFamily="34" charset="0"/>
                      </a:endParaRPr>
                    </a:p>
                    <a:p>
                      <a:r>
                        <a:rPr lang="nb-NO" sz="1200" kern="800" dirty="0">
                          <a:solidFill>
                            <a:srgbClr val="000000"/>
                          </a:solidFill>
                          <a:effectLst/>
                          <a:latin typeface="+mn-lt"/>
                          <a:ea typeface="Calibri" panose="020F0502020204030204" pitchFamily="34" charset="0"/>
                          <a:cs typeface="Arial" panose="020B0604020202020204" pitchFamily="34" charset="0"/>
                        </a:rPr>
                        <a:t>Høsttakkefest</a:t>
                      </a:r>
                      <a:endParaRPr lang="nb-NO" sz="1200" kern="800" dirty="0">
                        <a:solidFill>
                          <a:srgbClr val="595959"/>
                        </a:solidFill>
                        <a:effectLst/>
                        <a:latin typeface="+mn-lt"/>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200"/>
                        </a:spcBef>
                        <a:spcAft>
                          <a:spcPts val="200"/>
                        </a:spcAft>
                        <a:buClrTx/>
                        <a:buSzTx/>
                        <a:buFontTx/>
                        <a:buNone/>
                        <a:tabLst/>
                        <a:defRPr/>
                      </a:pPr>
                      <a:r>
                        <a:rPr lang="nb-NO" sz="1200" kern="800" dirty="0">
                          <a:solidFill>
                            <a:srgbClr val="000000"/>
                          </a:solidFill>
                          <a:effectLst/>
                          <a:latin typeface="+mn-lt"/>
                          <a:ea typeface="Calibri" panose="020F0502020204030204" pitchFamily="34" charset="0"/>
                          <a:cs typeface="Arial" panose="020B0604020202020204" pitchFamily="34" charset="0"/>
                        </a:rPr>
                        <a:t>Ta med en grønnsak hver</a:t>
                      </a:r>
                    </a:p>
                    <a:p>
                      <a:pPr marL="0" marR="0" lvl="0" indent="0" algn="l" defTabSz="914400" rtl="0" eaLnBrk="1" fontAlgn="auto" latinLnBrk="0" hangingPunct="1">
                        <a:lnSpc>
                          <a:spcPct val="100000"/>
                        </a:lnSpc>
                        <a:spcBef>
                          <a:spcPts val="200"/>
                        </a:spcBef>
                        <a:spcAft>
                          <a:spcPts val="200"/>
                        </a:spcAft>
                        <a:buClrTx/>
                        <a:buSzTx/>
                        <a:buFontTx/>
                        <a:buNone/>
                        <a:tabLst/>
                        <a:defRPr/>
                      </a:pPr>
                      <a:r>
                        <a:rPr lang="nb-NO" sz="1200" kern="800" dirty="0">
                          <a:solidFill>
                            <a:srgbClr val="000000"/>
                          </a:solidFill>
                          <a:effectLst/>
                          <a:latin typeface="+mn-lt"/>
                          <a:ea typeface="Calibri" panose="020F0502020204030204" pitchFamily="34" charset="0"/>
                          <a:cs typeface="Arial" panose="020B0604020202020204" pitchFamily="34" charset="0"/>
                        </a:rPr>
                        <a:t>Kle deg gjerne ut som bonde, bondekone el…</a:t>
                      </a:r>
                      <a:endParaRPr lang="nb-NO" sz="1200" dirty="0">
                        <a:effectLst/>
                        <a:latin typeface="+mn-lt"/>
                        <a:ea typeface="Times New Roman" panose="02020603050405020304" pitchFamily="18" charset="0"/>
                      </a:endParaRPr>
                    </a:p>
                    <a:p>
                      <a:pPr marL="0" marR="0" lvl="0" indent="0" algn="l" defTabSz="914400" rtl="0" eaLnBrk="1" fontAlgn="auto" latinLnBrk="0" hangingPunct="1">
                        <a:lnSpc>
                          <a:spcPct val="115000"/>
                        </a:lnSpc>
                        <a:spcBef>
                          <a:spcPts val="200"/>
                        </a:spcBef>
                        <a:spcAft>
                          <a:spcPts val="0"/>
                        </a:spcAft>
                        <a:buClrTx/>
                        <a:buSzTx/>
                        <a:buFontTx/>
                        <a:buNone/>
                        <a:tabLst/>
                        <a:defRPr/>
                      </a:pPr>
                      <a:endParaRPr lang="nb-NO" sz="1200" b="1" dirty="0">
                        <a:solidFill>
                          <a:srgbClr val="000000"/>
                        </a:solidFill>
                        <a:effectLst/>
                        <a:latin typeface="+mn-lt"/>
                        <a:ea typeface="Times New Roman" panose="02020603050405020304" pitchFamily="18" charset="0"/>
                      </a:endParaRPr>
                    </a:p>
                  </a:txBody>
                  <a:tcPr marL="44450" marR="44450" marT="0" marB="0">
                    <a:lnL w="12700" cap="flat" cmpd="sng" algn="ctr">
                      <a:solidFill>
                        <a:schemeClr val="accent1"/>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FFCC99"/>
                    </a:solidFill>
                  </a:tcPr>
                </a:tc>
                <a:tc>
                  <a:txBody>
                    <a:bodyPr/>
                    <a:lstStyle/>
                    <a:p>
                      <a:r>
                        <a:rPr lang="nb-NO" sz="1200" b="1" dirty="0">
                          <a:solidFill>
                            <a:srgbClr val="000000"/>
                          </a:solidFill>
                          <a:effectLst/>
                          <a:latin typeface="+mn-lt"/>
                          <a:ea typeface="Times New Roman" panose="02020603050405020304" pitchFamily="18" charset="0"/>
                        </a:rPr>
                        <a:t>27</a:t>
                      </a:r>
                    </a:p>
                    <a:p>
                      <a:r>
                        <a:rPr lang="nb-NO" sz="1200" b="1" dirty="0">
                          <a:solidFill>
                            <a:srgbClr val="000000"/>
                          </a:solidFill>
                          <a:effectLst/>
                          <a:latin typeface="+mn-lt"/>
                          <a:ea typeface="Times New Roman" panose="02020603050405020304" pitchFamily="18" charset="0"/>
                        </a:rPr>
                        <a:t>N 4 år!</a:t>
                      </a:r>
                      <a:endParaRPr lang="nb-NO" sz="1200" dirty="0">
                        <a:solidFill>
                          <a:srgbClr val="000000"/>
                        </a:solidFill>
                        <a:effectLst/>
                        <a:latin typeface="+mn-lt"/>
                        <a:ea typeface="Times New Roman" panose="02020603050405020304" pitchFamily="18" charset="0"/>
                      </a:endParaRPr>
                    </a:p>
                  </a:txBody>
                  <a:tcPr marL="44450" marR="44450"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tc>
                  <a:txBody>
                    <a:bodyPr/>
                    <a:lstStyle/>
                    <a:p>
                      <a:r>
                        <a:rPr lang="nb-NO" sz="1200" b="1" dirty="0">
                          <a:solidFill>
                            <a:srgbClr val="FF0000"/>
                          </a:solidFill>
                          <a:effectLst/>
                          <a:latin typeface="+mn-lt"/>
                          <a:ea typeface="Times New Roman" panose="02020603050405020304" pitchFamily="18" charset="0"/>
                          <a:cs typeface="Times New Roman" panose="02020603050405020304" pitchFamily="18" charset="0"/>
                        </a:rPr>
                        <a:t>28</a:t>
                      </a:r>
                      <a:endParaRPr lang="nb-NO" sz="1200" dirty="0">
                        <a:solidFill>
                          <a:srgbClr val="FF0000"/>
                        </a:solidFill>
                        <a:effectLst/>
                        <a:latin typeface="+mn-lt"/>
                        <a:ea typeface="Times New Roman" panose="02020603050405020304" pitchFamily="18" charset="0"/>
                      </a:endParaRPr>
                    </a:p>
                  </a:txBody>
                  <a:tcPr marL="44450" marR="44450"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extLst>
                  <a:ext uri="{0D108BD9-81ED-4DB2-BD59-A6C34878D82A}">
                    <a16:rowId xmlns:a16="http://schemas.microsoft.com/office/drawing/2014/main" val="186301531"/>
                  </a:ext>
                </a:extLst>
              </a:tr>
              <a:tr h="849190">
                <a:tc>
                  <a:txBody>
                    <a:bodyPr/>
                    <a:lstStyle/>
                    <a:p>
                      <a:pPr algn="ctr"/>
                      <a:r>
                        <a:rPr lang="nb-NO" sz="1200" b="1" dirty="0">
                          <a:solidFill>
                            <a:schemeClr val="tx1"/>
                          </a:solidFill>
                          <a:effectLst/>
                          <a:latin typeface="+mn-lt"/>
                          <a:ea typeface="Times New Roman" panose="02020603050405020304" pitchFamily="18" charset="0"/>
                          <a:cs typeface="Arial" panose="020B0604020202020204" pitchFamily="34" charset="0"/>
                        </a:rPr>
                        <a:t>40</a:t>
                      </a:r>
                    </a:p>
                    <a:p>
                      <a:pPr algn="ctr"/>
                      <a:r>
                        <a:rPr lang="nb-NO" sz="1200" b="0" dirty="0">
                          <a:solidFill>
                            <a:schemeClr val="tx1"/>
                          </a:solidFill>
                          <a:effectLst/>
                          <a:latin typeface="+mn-lt"/>
                          <a:ea typeface="Times New Roman" panose="02020603050405020304" pitchFamily="18" charset="0"/>
                          <a:cs typeface="Arial" panose="020B0604020202020204" pitchFamily="34" charset="0"/>
                        </a:rPr>
                        <a:t>Skolens</a:t>
                      </a:r>
                    </a:p>
                    <a:p>
                      <a:pPr algn="ctr"/>
                      <a:r>
                        <a:rPr lang="nb-NO" sz="1200" b="0" dirty="0">
                          <a:solidFill>
                            <a:schemeClr val="tx1"/>
                          </a:solidFill>
                          <a:effectLst/>
                          <a:latin typeface="+mn-lt"/>
                          <a:ea typeface="Times New Roman" panose="02020603050405020304" pitchFamily="18" charset="0"/>
                          <a:cs typeface="Arial" panose="020B0604020202020204" pitchFamily="34" charset="0"/>
                        </a:rPr>
                        <a:t>Høstferie</a:t>
                      </a:r>
                    </a:p>
                    <a:p>
                      <a:pPr algn="ctr"/>
                      <a:r>
                        <a:rPr lang="nb-NO" sz="1200" b="0" dirty="0">
                          <a:solidFill>
                            <a:schemeClr val="tx1"/>
                          </a:solidFill>
                          <a:effectLst/>
                          <a:latin typeface="+mn-lt"/>
                          <a:ea typeface="Times New Roman" panose="02020603050405020304" pitchFamily="18" charset="0"/>
                          <a:cs typeface="Arial" panose="020B0604020202020204" pitchFamily="34" charset="0"/>
                        </a:rPr>
                        <a:t>Følelser</a:t>
                      </a:r>
                    </a:p>
                  </a:txBody>
                  <a:tcPr marL="44450" marR="44450" marT="0"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tc>
                  <a:txBody>
                    <a:bodyPr/>
                    <a:lstStyle/>
                    <a:p>
                      <a:r>
                        <a:rPr lang="nb-NO" sz="1200" b="1" dirty="0">
                          <a:solidFill>
                            <a:srgbClr val="000000"/>
                          </a:solidFill>
                          <a:effectLst/>
                          <a:latin typeface="+mn-lt"/>
                          <a:ea typeface="Times New Roman" panose="02020603050405020304" pitchFamily="18" charset="0"/>
                        </a:rPr>
                        <a:t>29</a:t>
                      </a:r>
                      <a:endParaRPr lang="nb-NO" sz="1200" dirty="0">
                        <a:solidFill>
                          <a:srgbClr val="000000"/>
                        </a:solidFill>
                        <a:effectLst/>
                        <a:latin typeface="+mn-lt"/>
                        <a:ea typeface="Times New Roman" panose="02020603050405020304" pitchFamily="18" charset="0"/>
                      </a:endParaRPr>
                    </a:p>
                  </a:txBody>
                  <a:tcPr marL="44450" marR="44450"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b="1" dirty="0">
                          <a:latin typeface="+mn-lt"/>
                        </a:rPr>
                        <a:t>30</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b="0" i="0" dirty="0">
                          <a:solidFill>
                            <a:srgbClr val="000000"/>
                          </a:solidFill>
                          <a:effectLst/>
                          <a:latin typeface="+mn-lt"/>
                        </a:rPr>
                        <a:t>Epledagen</a:t>
                      </a:r>
                      <a:endParaRPr lang="nb-NO" sz="1200" dirty="0">
                        <a:solidFill>
                          <a:srgbClr val="000000"/>
                        </a:solidFill>
                        <a:effectLst/>
                        <a:latin typeface="+mn-lt"/>
                        <a:ea typeface="Times New Roman" panose="02020603050405020304" pitchFamily="18" charset="0"/>
                      </a:endParaRPr>
                    </a:p>
                    <a:p>
                      <a:endParaRPr lang="nb-NO" sz="1200" b="1" dirty="0">
                        <a:latin typeface="+mn-lt"/>
                      </a:endParaRPr>
                    </a:p>
                  </a:txBody>
                  <a:tcPr marL="44450" marR="44450" marT="0" marB="0">
                    <a:lnL w="12700" cap="flat" cmpd="sng" algn="ctr">
                      <a:solidFill>
                        <a:srgbClr val="5B9BD5"/>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tc>
                  <a:txBody>
                    <a:bodyPr/>
                    <a:lstStyle/>
                    <a:p>
                      <a:endParaRPr lang="nb-NO" sz="1200" dirty="0">
                        <a:latin typeface="+mn-lt"/>
                      </a:endParaRPr>
                    </a:p>
                  </a:txBody>
                  <a:tcPr marL="44450" marR="44450" marT="0" marB="0">
                    <a:lnL w="12700" cap="flat" cmpd="sng" algn="ctr">
                      <a:solidFill>
                        <a:schemeClr val="accent1"/>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accent1">
                        <a:lumMod val="20000"/>
                        <a:lumOff val="80000"/>
                      </a:schemeClr>
                    </a:solidFill>
                  </a:tcPr>
                </a:tc>
                <a:tc>
                  <a:txBody>
                    <a:bodyPr/>
                    <a:lstStyle/>
                    <a:p>
                      <a:endParaRPr lang="nb-NO" sz="1200" dirty="0">
                        <a:latin typeface="+mn-lt"/>
                      </a:endParaRPr>
                    </a:p>
                  </a:txBody>
                  <a:tcPr marL="44450" marR="44450" marT="0" marB="0">
                    <a:lnL w="12700" cap="flat" cmpd="sng" algn="ctr">
                      <a:solidFill>
                        <a:srgbClr val="5B9BD5"/>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accent1">
                        <a:lumMod val="20000"/>
                        <a:lumOff val="80000"/>
                      </a:schemeClr>
                    </a:solidFill>
                  </a:tcPr>
                </a:tc>
                <a:tc>
                  <a:txBody>
                    <a:bodyPr/>
                    <a:lstStyle/>
                    <a:p>
                      <a:endParaRPr lang="nb-NO" sz="1200" dirty="0">
                        <a:latin typeface="+mn-lt"/>
                      </a:endParaRPr>
                    </a:p>
                  </a:txBody>
                  <a:tcPr marL="44450" marR="44450" marT="0" marB="0">
                    <a:lnL w="12700" cap="flat" cmpd="sng" algn="ctr">
                      <a:solidFill>
                        <a:schemeClr val="accent1"/>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accent1">
                        <a:lumMod val="20000"/>
                        <a:lumOff val="80000"/>
                      </a:schemeClr>
                    </a:solidFill>
                  </a:tcPr>
                </a:tc>
                <a:tc>
                  <a:txBody>
                    <a:bodyPr/>
                    <a:lstStyle/>
                    <a:p>
                      <a:endParaRPr lang="nb-NO" sz="1200" dirty="0">
                        <a:latin typeface="+mn-lt"/>
                      </a:endParaRPr>
                    </a:p>
                  </a:txBody>
                  <a:tcPr marL="44450" marR="44450"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accent1">
                        <a:lumMod val="20000"/>
                        <a:lumOff val="80000"/>
                      </a:schemeClr>
                    </a:solidFill>
                  </a:tcPr>
                </a:tc>
                <a:tc>
                  <a:txBody>
                    <a:bodyPr/>
                    <a:lstStyle/>
                    <a:p>
                      <a:endParaRPr lang="nb-NO" sz="1200" dirty="0">
                        <a:latin typeface="+mn-lt"/>
                      </a:endParaRPr>
                    </a:p>
                  </a:txBody>
                  <a:tcPr marL="44450" marR="44450"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26589181"/>
                  </a:ext>
                </a:extLst>
              </a:tr>
            </a:tbl>
          </a:graphicData>
        </a:graphic>
      </p:graphicFrame>
      <p:pic>
        <p:nvPicPr>
          <p:cNvPr id="2" name="Bilde 8">
            <a:extLst>
              <a:ext uri="{FF2B5EF4-FFF2-40B4-BE49-F238E27FC236}">
                <a16:creationId xmlns:a16="http://schemas.microsoft.com/office/drawing/2014/main" id="{D6105CEC-7009-44A3-6B6E-41AE567A12A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70778" y="1687818"/>
            <a:ext cx="361950" cy="361950"/>
          </a:xfrm>
          <a:prstGeom prst="rect">
            <a:avLst/>
          </a:prstGeom>
          <a:noFill/>
          <a:extLst>
            <a:ext uri="{909E8E84-426E-40DD-AFC4-6F175D3DCCD1}">
              <a14:hiddenFill xmlns:a14="http://schemas.microsoft.com/office/drawing/2010/main">
                <a:solidFill>
                  <a:srgbClr val="FFFFFF"/>
                </a:solidFill>
              </a14:hiddenFill>
            </a:ext>
          </a:extLst>
        </p:spPr>
      </p:pic>
      <p:pic>
        <p:nvPicPr>
          <p:cNvPr id="8" name="Bilde 8">
            <a:extLst>
              <a:ext uri="{FF2B5EF4-FFF2-40B4-BE49-F238E27FC236}">
                <a16:creationId xmlns:a16="http://schemas.microsoft.com/office/drawing/2014/main" id="{DD832EBD-9F94-95C6-1872-30A2B6D845C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92548" y="1601181"/>
            <a:ext cx="361950" cy="361950"/>
          </a:xfrm>
          <a:prstGeom prst="rect">
            <a:avLst/>
          </a:prstGeom>
          <a:noFill/>
          <a:extLst>
            <a:ext uri="{909E8E84-426E-40DD-AFC4-6F175D3DCCD1}">
              <a14:hiddenFill xmlns:a14="http://schemas.microsoft.com/office/drawing/2010/main">
                <a:solidFill>
                  <a:srgbClr val="FFFFFF"/>
                </a:solidFill>
              </a14:hiddenFill>
            </a:ext>
          </a:extLst>
        </p:spPr>
      </p:pic>
      <p:pic>
        <p:nvPicPr>
          <p:cNvPr id="3" name="Bilde 8">
            <a:extLst>
              <a:ext uri="{FF2B5EF4-FFF2-40B4-BE49-F238E27FC236}">
                <a16:creationId xmlns:a16="http://schemas.microsoft.com/office/drawing/2014/main" id="{144934EA-7506-8633-6AC9-A45268FC033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54498" y="3601792"/>
            <a:ext cx="361950" cy="361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57878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 1"/>
          <p:cNvGraphicFramePr>
            <a:graphicFrameLocks noGrp="1"/>
          </p:cNvGraphicFramePr>
          <p:nvPr>
            <p:extLst>
              <p:ext uri="{D42A27DB-BD31-4B8C-83A1-F6EECF244321}">
                <p14:modId xmlns:p14="http://schemas.microsoft.com/office/powerpoint/2010/main" val="2392272267"/>
              </p:ext>
            </p:extLst>
          </p:nvPr>
        </p:nvGraphicFramePr>
        <p:xfrm>
          <a:off x="3975319" y="117027"/>
          <a:ext cx="8062173" cy="6355279"/>
        </p:xfrm>
        <a:graphic>
          <a:graphicData uri="http://schemas.openxmlformats.org/drawingml/2006/table">
            <a:tbl>
              <a:tblPr firstRow="1" firstCol="1" bandRow="1">
                <a:tableStyleId>{69012ECD-51FC-41F1-AA8D-1B2483CD663E}</a:tableStyleId>
              </a:tblPr>
              <a:tblGrid>
                <a:gridCol w="1107584">
                  <a:extLst>
                    <a:ext uri="{9D8B030D-6E8A-4147-A177-3AD203B41FA5}">
                      <a16:colId xmlns:a16="http://schemas.microsoft.com/office/drawing/2014/main" val="20000"/>
                    </a:ext>
                  </a:extLst>
                </a:gridCol>
                <a:gridCol w="6954589">
                  <a:extLst>
                    <a:ext uri="{9D8B030D-6E8A-4147-A177-3AD203B41FA5}">
                      <a16:colId xmlns:a16="http://schemas.microsoft.com/office/drawing/2014/main" val="20001"/>
                    </a:ext>
                  </a:extLst>
                </a:gridCol>
              </a:tblGrid>
              <a:tr h="248549">
                <a:tc>
                  <a:txBody>
                    <a:bodyPr/>
                    <a:lstStyle/>
                    <a:p>
                      <a:pPr>
                        <a:spcBef>
                          <a:spcPts val="0"/>
                        </a:spcBef>
                        <a:spcAft>
                          <a:spcPts val="0"/>
                        </a:spcAft>
                      </a:pPr>
                      <a:r>
                        <a:rPr lang="nb-NO" sz="1100" dirty="0">
                          <a:solidFill>
                            <a:schemeClr val="tx1"/>
                          </a:solidFill>
                          <a:effectLst/>
                        </a:rPr>
                        <a:t>FAGOMRÅDE</a:t>
                      </a:r>
                    </a:p>
                    <a:p>
                      <a:pPr>
                        <a:spcBef>
                          <a:spcPts val="0"/>
                        </a:spcBef>
                        <a:spcAft>
                          <a:spcPts val="0"/>
                        </a:spcAft>
                      </a:pPr>
                      <a:r>
                        <a:rPr lang="nb-NO" sz="1100" dirty="0">
                          <a:solidFill>
                            <a:schemeClr val="tx1"/>
                          </a:solidFill>
                          <a:effectLst/>
                        </a:rPr>
                        <a:t> </a:t>
                      </a:r>
                      <a:endParaRPr lang="nb-NO" sz="1100" dirty="0">
                        <a:solidFill>
                          <a:schemeClr val="tx1"/>
                        </a:solidFill>
                        <a:effectLst/>
                        <a:latin typeface="+mn-lt"/>
                        <a:ea typeface="Times New Roman" panose="02020603050405020304" pitchFamily="18" charset="0"/>
                        <a:cs typeface="Arial" panose="020B0604020202020204" pitchFamily="34" charset="0"/>
                      </a:endParaRPr>
                    </a:p>
                  </a:txBody>
                  <a:tcPr marL="30670" marR="30670" marT="0" marB="0"/>
                </a:tc>
                <a:tc>
                  <a:txBody>
                    <a:bodyPr/>
                    <a:lstStyle/>
                    <a:p>
                      <a:pPr>
                        <a:spcBef>
                          <a:spcPts val="0"/>
                        </a:spcBef>
                        <a:spcAft>
                          <a:spcPts val="0"/>
                        </a:spcAft>
                      </a:pPr>
                      <a:r>
                        <a:rPr lang="nb-NO" sz="1100" dirty="0">
                          <a:solidFill>
                            <a:schemeClr val="tx1"/>
                          </a:solidFill>
                          <a:effectLst/>
                        </a:rPr>
                        <a:t>HOVEDFOKUS</a:t>
                      </a:r>
                      <a:r>
                        <a:rPr lang="nb-NO" sz="1100" baseline="0" dirty="0">
                          <a:solidFill>
                            <a:schemeClr val="tx1"/>
                          </a:solidFill>
                          <a:effectLst/>
                        </a:rPr>
                        <a:t> I OKTOBER</a:t>
                      </a:r>
                      <a:endParaRPr lang="nb-NO" sz="1100" dirty="0">
                        <a:solidFill>
                          <a:schemeClr val="tx1"/>
                        </a:solidFill>
                        <a:effectLst/>
                      </a:endParaRPr>
                    </a:p>
                    <a:p>
                      <a:pPr>
                        <a:spcBef>
                          <a:spcPts val="0"/>
                        </a:spcBef>
                        <a:spcAft>
                          <a:spcPts val="0"/>
                        </a:spcAft>
                      </a:pPr>
                      <a:r>
                        <a:rPr lang="nb-NO" sz="1100" dirty="0">
                          <a:solidFill>
                            <a:schemeClr val="tx1"/>
                          </a:solidFill>
                          <a:effectLst/>
                        </a:rPr>
                        <a:t> </a:t>
                      </a:r>
                      <a:endParaRPr lang="nb-NO" sz="1100" dirty="0">
                        <a:solidFill>
                          <a:schemeClr val="tx1"/>
                        </a:solidFill>
                        <a:effectLst/>
                        <a:latin typeface="+mn-lt"/>
                        <a:ea typeface="Times New Roman" panose="02020603050405020304" pitchFamily="18" charset="0"/>
                        <a:cs typeface="Arial" panose="020B0604020202020204" pitchFamily="34" charset="0"/>
                      </a:endParaRPr>
                    </a:p>
                  </a:txBody>
                  <a:tcPr marL="30670" marR="30670" marT="0" marB="0"/>
                </a:tc>
                <a:extLst>
                  <a:ext uri="{0D108BD9-81ED-4DB2-BD59-A6C34878D82A}">
                    <a16:rowId xmlns:a16="http://schemas.microsoft.com/office/drawing/2014/main" val="10000"/>
                  </a:ext>
                </a:extLst>
              </a:tr>
              <a:tr h="746178">
                <a:tc>
                  <a:txBody>
                    <a:bodyPr/>
                    <a:lstStyle/>
                    <a:p>
                      <a:pPr>
                        <a:lnSpc>
                          <a:spcPct val="150000"/>
                        </a:lnSpc>
                        <a:spcBef>
                          <a:spcPts val="0"/>
                        </a:spcBef>
                        <a:spcAft>
                          <a:spcPts val="0"/>
                        </a:spcAft>
                      </a:pPr>
                      <a:r>
                        <a:rPr lang="nb-NO" sz="1100" dirty="0">
                          <a:effectLst/>
                        </a:rPr>
                        <a:t>Antall, rom og </a:t>
                      </a:r>
                    </a:p>
                    <a:p>
                      <a:pPr>
                        <a:lnSpc>
                          <a:spcPct val="150000"/>
                        </a:lnSpc>
                        <a:spcBef>
                          <a:spcPts val="0"/>
                        </a:spcBef>
                        <a:spcAft>
                          <a:spcPts val="0"/>
                        </a:spcAft>
                      </a:pPr>
                      <a:r>
                        <a:rPr lang="nb-NO" sz="1100" dirty="0">
                          <a:effectLst/>
                        </a:rPr>
                        <a:t>form</a:t>
                      </a:r>
                    </a:p>
                    <a:p>
                      <a:pPr>
                        <a:spcBef>
                          <a:spcPts val="0"/>
                        </a:spcBef>
                        <a:spcAft>
                          <a:spcPts val="0"/>
                        </a:spcAft>
                      </a:pPr>
                      <a:r>
                        <a:rPr lang="nb-NO" sz="1100" dirty="0">
                          <a:effectLst/>
                        </a:rPr>
                        <a:t> </a:t>
                      </a:r>
                      <a:endParaRPr lang="nb-NO" sz="1100" dirty="0">
                        <a:effectLst/>
                        <a:latin typeface="+mn-lt"/>
                        <a:ea typeface="Times New Roman" panose="02020603050405020304" pitchFamily="18" charset="0"/>
                        <a:cs typeface="Arial" panose="020B0604020202020204" pitchFamily="34" charset="0"/>
                      </a:endParaRPr>
                    </a:p>
                  </a:txBody>
                  <a:tcPr marL="30670" marR="30670" marT="0" marB="0"/>
                </a:tc>
                <a:tc>
                  <a:txBody>
                    <a:bodyPr/>
                    <a:lstStyle/>
                    <a:p>
                      <a:pPr>
                        <a:spcBef>
                          <a:spcPts val="0"/>
                        </a:spcBef>
                        <a:spcAft>
                          <a:spcPts val="0"/>
                        </a:spcAft>
                      </a:pPr>
                      <a:r>
                        <a:rPr lang="nb-NO" sz="1100" dirty="0">
                          <a:effectLst/>
                        </a:rPr>
                        <a:t>Hovefokus på måling og</a:t>
                      </a:r>
                      <a:r>
                        <a:rPr lang="nb-NO" sz="1100" baseline="0" dirty="0">
                          <a:effectLst/>
                        </a:rPr>
                        <a:t> telling. Vi måler og følger med på hvor mye regn som kommer i regnbarometeret, vi lager et skjema for å se hvilken uke det har kommet mest regn. Vi måler også vindstyrken, der vi lager vindmølle og draker og gjør observasjoner i forhold til hvilken uke det har blåst mest. Vi har vaffelfest, vi lager vafler og barna er med på å dele, måle, telle. </a:t>
                      </a:r>
                      <a:r>
                        <a:rPr lang="nb-NO" sz="1100" dirty="0">
                          <a:effectLst/>
                        </a:rPr>
                        <a:t>Vi ser på forskjellige</a:t>
                      </a:r>
                      <a:r>
                        <a:rPr lang="nb-NO" sz="1100" baseline="0" dirty="0">
                          <a:effectLst/>
                        </a:rPr>
                        <a:t> blader med ulik form, størrelse og farger</a:t>
                      </a:r>
                      <a:endParaRPr lang="nb-NO" sz="1100" dirty="0">
                        <a:effectLst/>
                        <a:latin typeface="+mn-lt"/>
                        <a:ea typeface="Times New Roman" panose="02020603050405020304" pitchFamily="18" charset="0"/>
                        <a:cs typeface="Arial" panose="020B0604020202020204" pitchFamily="34" charset="0"/>
                      </a:endParaRPr>
                    </a:p>
                  </a:txBody>
                  <a:tcPr marL="30670" marR="30670" marT="0" marB="0"/>
                </a:tc>
                <a:extLst>
                  <a:ext uri="{0D108BD9-81ED-4DB2-BD59-A6C34878D82A}">
                    <a16:rowId xmlns:a16="http://schemas.microsoft.com/office/drawing/2014/main" val="10001"/>
                  </a:ext>
                </a:extLst>
              </a:tr>
              <a:tr h="1250461">
                <a:tc>
                  <a:txBody>
                    <a:bodyPr/>
                    <a:lstStyle/>
                    <a:p>
                      <a:pPr>
                        <a:lnSpc>
                          <a:spcPct val="150000"/>
                        </a:lnSpc>
                        <a:spcBef>
                          <a:spcPts val="0"/>
                        </a:spcBef>
                        <a:spcAft>
                          <a:spcPts val="0"/>
                        </a:spcAft>
                      </a:pPr>
                      <a:r>
                        <a:rPr lang="nb-NO" sz="1100" dirty="0">
                          <a:effectLst/>
                        </a:rPr>
                        <a:t>Etikk, religion og</a:t>
                      </a:r>
                    </a:p>
                    <a:p>
                      <a:pPr>
                        <a:lnSpc>
                          <a:spcPct val="150000"/>
                        </a:lnSpc>
                        <a:spcBef>
                          <a:spcPts val="0"/>
                        </a:spcBef>
                        <a:spcAft>
                          <a:spcPts val="0"/>
                        </a:spcAft>
                      </a:pPr>
                      <a:r>
                        <a:rPr lang="nb-NO" sz="1100" dirty="0">
                          <a:effectLst/>
                        </a:rPr>
                        <a:t>filosofi</a:t>
                      </a:r>
                    </a:p>
                    <a:p>
                      <a:pPr>
                        <a:spcBef>
                          <a:spcPts val="0"/>
                        </a:spcBef>
                        <a:spcAft>
                          <a:spcPts val="0"/>
                        </a:spcAft>
                      </a:pPr>
                      <a:r>
                        <a:rPr lang="nb-NO" sz="1100" dirty="0">
                          <a:effectLst/>
                        </a:rPr>
                        <a:t> </a:t>
                      </a:r>
                      <a:endParaRPr lang="nb-NO" sz="1100" dirty="0">
                        <a:effectLst/>
                        <a:latin typeface="+mn-lt"/>
                        <a:ea typeface="Times New Roman" panose="02020603050405020304" pitchFamily="18" charset="0"/>
                        <a:cs typeface="Arial" panose="020B0604020202020204" pitchFamily="34" charset="0"/>
                      </a:endParaRPr>
                    </a:p>
                  </a:txBody>
                  <a:tcPr marL="30670" marR="3067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sz="1100" dirty="0">
                          <a:effectLst/>
                        </a:rPr>
                        <a:t>Denne måneden</a:t>
                      </a:r>
                      <a:r>
                        <a:rPr lang="nb-NO" sz="1100" baseline="0" dirty="0">
                          <a:effectLst/>
                        </a:rPr>
                        <a:t> har vi hovefokus på følelser, hvilke forskjellige følelser et menneske kan ha, som glede, sorg, sinne, redsel osv…Hvem er jeg? Hvem er du? Vi markerer dette på verdensdagen for psykisk helse 10. oktober.</a:t>
                      </a:r>
                      <a:r>
                        <a:rPr lang="nb-NO" sz="1100" dirty="0"/>
                        <a:t> En god psykisk helse er viktig for å ha det bra, og grunnlaget for den psykiske helsen blir lagt allerede fra første leveår. Det er viktig at alle barn får uttrykke sine følelser og at de blir sett og hørt. </a:t>
                      </a:r>
                      <a:r>
                        <a:rPr lang="nb-NO" sz="1100" baseline="0" dirty="0">
                          <a:effectLst/>
                        </a:rPr>
                        <a:t>Vi samler </a:t>
                      </a:r>
                      <a:r>
                        <a:rPr lang="nb-NO" sz="1100" baseline="0" dirty="0" err="1">
                          <a:effectLst/>
                        </a:rPr>
                        <a:t>evt</a:t>
                      </a:r>
                      <a:r>
                        <a:rPr lang="nb-NO" sz="1100" baseline="0" dirty="0">
                          <a:effectLst/>
                        </a:rPr>
                        <a:t> inn penger på vaffelfesten til et veldedig formål, gjerne lokalt og markerer i tråd med dette FN-dagen 24. oktober. Vi vil også gjøre oss kjent med barns rettigheter og barnekonvensjonen. </a:t>
                      </a:r>
                    </a:p>
                    <a:p>
                      <a:pPr>
                        <a:spcBef>
                          <a:spcPts val="0"/>
                        </a:spcBef>
                        <a:spcAft>
                          <a:spcPts val="0"/>
                        </a:spcAft>
                      </a:pPr>
                      <a:r>
                        <a:rPr lang="nb-NO" sz="1100" baseline="0" dirty="0">
                          <a:effectLst/>
                        </a:rPr>
                        <a:t>Vennekort 3: «å vise følelser»</a:t>
                      </a:r>
                      <a:endParaRPr lang="nb-NO" sz="1100" dirty="0">
                        <a:effectLst/>
                        <a:latin typeface="+mn-lt"/>
                        <a:ea typeface="Times New Roman" panose="02020603050405020304" pitchFamily="18" charset="0"/>
                        <a:cs typeface="Arial" panose="020B0604020202020204" pitchFamily="34" charset="0"/>
                      </a:endParaRPr>
                    </a:p>
                  </a:txBody>
                  <a:tcPr marL="30670" marR="30670" marT="0" marB="0"/>
                </a:tc>
                <a:extLst>
                  <a:ext uri="{0D108BD9-81ED-4DB2-BD59-A6C34878D82A}">
                    <a16:rowId xmlns:a16="http://schemas.microsoft.com/office/drawing/2014/main" val="10002"/>
                  </a:ext>
                </a:extLst>
              </a:tr>
              <a:tr h="581725">
                <a:tc>
                  <a:txBody>
                    <a:bodyPr/>
                    <a:lstStyle/>
                    <a:p>
                      <a:pPr>
                        <a:lnSpc>
                          <a:spcPct val="150000"/>
                        </a:lnSpc>
                        <a:spcBef>
                          <a:spcPts val="0"/>
                        </a:spcBef>
                        <a:spcAft>
                          <a:spcPts val="0"/>
                        </a:spcAft>
                      </a:pPr>
                      <a:r>
                        <a:rPr lang="nb-NO" sz="1100" dirty="0">
                          <a:effectLst/>
                        </a:rPr>
                        <a:t>Nærmiljø og </a:t>
                      </a:r>
                    </a:p>
                    <a:p>
                      <a:pPr>
                        <a:lnSpc>
                          <a:spcPct val="150000"/>
                        </a:lnSpc>
                        <a:spcBef>
                          <a:spcPts val="0"/>
                        </a:spcBef>
                        <a:spcAft>
                          <a:spcPts val="0"/>
                        </a:spcAft>
                      </a:pPr>
                      <a:r>
                        <a:rPr lang="nb-NO" sz="1100" dirty="0">
                          <a:effectLst/>
                        </a:rPr>
                        <a:t>samfunn   </a:t>
                      </a:r>
                    </a:p>
                    <a:p>
                      <a:pPr>
                        <a:spcBef>
                          <a:spcPts val="0"/>
                        </a:spcBef>
                        <a:spcAft>
                          <a:spcPts val="0"/>
                        </a:spcAft>
                      </a:pPr>
                      <a:r>
                        <a:rPr lang="nb-NO" sz="1100" dirty="0">
                          <a:effectLst/>
                        </a:rPr>
                        <a:t> </a:t>
                      </a:r>
                      <a:endParaRPr lang="nb-NO" sz="1100" dirty="0">
                        <a:effectLst/>
                        <a:latin typeface="+mn-lt"/>
                        <a:ea typeface="Times New Roman" panose="02020603050405020304" pitchFamily="18" charset="0"/>
                        <a:cs typeface="Arial" panose="020B0604020202020204" pitchFamily="34" charset="0"/>
                      </a:endParaRPr>
                    </a:p>
                  </a:txBody>
                  <a:tcPr marL="30670" marR="30670" marT="0" marB="0"/>
                </a:tc>
                <a:tc>
                  <a:txBody>
                    <a:bodyPr/>
                    <a:lstStyle/>
                    <a:p>
                      <a:pPr>
                        <a:spcBef>
                          <a:spcPts val="0"/>
                        </a:spcBef>
                        <a:spcAft>
                          <a:spcPts val="0"/>
                        </a:spcAft>
                      </a:pPr>
                      <a:r>
                        <a:rPr lang="nb-NO" sz="1100" dirty="0">
                          <a:effectLst/>
                        </a:rPr>
                        <a:t>Vi besøker steder</a:t>
                      </a:r>
                      <a:r>
                        <a:rPr lang="nb-NO" sz="1100" baseline="0" dirty="0">
                          <a:effectLst/>
                        </a:rPr>
                        <a:t> hvor vi kan relatere stedene til forskjellige følelser.</a:t>
                      </a:r>
                      <a:endParaRPr lang="nb-NO" sz="1100" dirty="0">
                        <a:effectLst/>
                      </a:endParaRPr>
                    </a:p>
                    <a:p>
                      <a:pPr>
                        <a:spcBef>
                          <a:spcPts val="0"/>
                        </a:spcBef>
                        <a:spcAft>
                          <a:spcPts val="0"/>
                        </a:spcAft>
                      </a:pPr>
                      <a:r>
                        <a:rPr lang="nb-NO" sz="1100" dirty="0">
                          <a:effectLst/>
                        </a:rPr>
                        <a:t>Vi reiser</a:t>
                      </a:r>
                      <a:r>
                        <a:rPr lang="nb-NO" sz="1100" baseline="0" dirty="0">
                          <a:effectLst/>
                        </a:rPr>
                        <a:t> på sopptur hvis vi får tak i noen som kan bli med som har god greie på sopp </a:t>
                      </a:r>
                      <a:r>
                        <a:rPr lang="nb-NO" sz="1100" baseline="0" dirty="0">
                          <a:effectLst/>
                          <a:sym typeface="Wingdings" panose="05000000000000000000" pitchFamily="2" charset="2"/>
                        </a:rPr>
                        <a:t></a:t>
                      </a:r>
                    </a:p>
                    <a:p>
                      <a:pPr>
                        <a:spcBef>
                          <a:spcPts val="0"/>
                        </a:spcBef>
                        <a:spcAft>
                          <a:spcPts val="0"/>
                        </a:spcAft>
                      </a:pPr>
                      <a:r>
                        <a:rPr lang="nb-NO" sz="1100" b="0" i="0" kern="1200" dirty="0">
                          <a:solidFill>
                            <a:schemeClr val="tx1"/>
                          </a:solidFill>
                          <a:effectLst/>
                          <a:latin typeface="+mn-lt"/>
                          <a:ea typeface="+mn-ea"/>
                          <a:cs typeface="+mn-cs"/>
                        </a:rPr>
                        <a:t>Vi ser på flagg fra flere land (FN – dagen)</a:t>
                      </a:r>
                      <a:endParaRPr lang="nb-NO" sz="1100" dirty="0">
                        <a:effectLst/>
                        <a:latin typeface="+mn-lt"/>
                        <a:ea typeface="Times New Roman" panose="02020603050405020304" pitchFamily="18" charset="0"/>
                        <a:cs typeface="Arial" panose="020B0604020202020204" pitchFamily="34" charset="0"/>
                      </a:endParaRPr>
                    </a:p>
                  </a:txBody>
                  <a:tcPr marL="30670" marR="30670" marT="0" marB="0"/>
                </a:tc>
                <a:extLst>
                  <a:ext uri="{0D108BD9-81ED-4DB2-BD59-A6C34878D82A}">
                    <a16:rowId xmlns:a16="http://schemas.microsoft.com/office/drawing/2014/main" val="10003"/>
                  </a:ext>
                </a:extLst>
              </a:tr>
              <a:tr h="895054">
                <a:tc>
                  <a:txBody>
                    <a:bodyPr/>
                    <a:lstStyle/>
                    <a:p>
                      <a:pPr>
                        <a:lnSpc>
                          <a:spcPct val="150000"/>
                        </a:lnSpc>
                        <a:spcBef>
                          <a:spcPts val="0"/>
                        </a:spcBef>
                        <a:spcAft>
                          <a:spcPts val="0"/>
                        </a:spcAft>
                      </a:pPr>
                      <a:r>
                        <a:rPr lang="nb-NO" sz="1100" dirty="0">
                          <a:effectLst/>
                        </a:rPr>
                        <a:t>Kropp, bevegelse </a:t>
                      </a:r>
                    </a:p>
                    <a:p>
                      <a:pPr>
                        <a:lnSpc>
                          <a:spcPct val="150000"/>
                        </a:lnSpc>
                        <a:spcBef>
                          <a:spcPts val="0"/>
                        </a:spcBef>
                        <a:spcAft>
                          <a:spcPts val="0"/>
                        </a:spcAft>
                      </a:pPr>
                      <a:r>
                        <a:rPr lang="nb-NO" sz="1100" dirty="0">
                          <a:effectLst/>
                        </a:rPr>
                        <a:t>og helse</a:t>
                      </a:r>
                      <a:endParaRPr lang="nb-NO" sz="1100" dirty="0">
                        <a:effectLst/>
                        <a:latin typeface="+mn-lt"/>
                        <a:ea typeface="Times New Roman" panose="02020603050405020304" pitchFamily="18" charset="0"/>
                        <a:cs typeface="Arial" panose="020B0604020202020204" pitchFamily="34" charset="0"/>
                      </a:endParaRPr>
                    </a:p>
                  </a:txBody>
                  <a:tcPr marL="30670" marR="30670" marT="0" marB="0"/>
                </a:tc>
                <a:tc>
                  <a:txBody>
                    <a:bodyPr/>
                    <a:lstStyle/>
                    <a:p>
                      <a:pPr>
                        <a:spcBef>
                          <a:spcPts val="0"/>
                        </a:spcBef>
                        <a:spcAft>
                          <a:spcPts val="0"/>
                        </a:spcAft>
                      </a:pPr>
                      <a:r>
                        <a:rPr lang="nb-NO" sz="1100" dirty="0">
                          <a:effectLst/>
                        </a:rPr>
                        <a:t>Vi utfordrer</a:t>
                      </a:r>
                      <a:r>
                        <a:rPr lang="nb-NO" sz="1100" baseline="0" dirty="0">
                          <a:effectLst/>
                        </a:rPr>
                        <a:t> hverandre, med dette mener vi at vi kan bruke kroppen vår til å teste litt ut hva vi våger, ingen vil bli presset til noe de ikke vil, men vi snakker litt om det med frykt og det å våge og prøve nye ting, her kan barn og voksne være på forskjellige sted, noen kan synes at å balanse på en line kan være litt skummelt, noen våger å klatre høyt opp i et tre, mens for andre kan det være stor utfordring i å klatre opp på en stein eller lignende.</a:t>
                      </a:r>
                      <a:endParaRPr lang="nb-NO" sz="1100" dirty="0">
                        <a:effectLst/>
                      </a:endParaRPr>
                    </a:p>
                    <a:p>
                      <a:pPr>
                        <a:spcBef>
                          <a:spcPts val="0"/>
                        </a:spcBef>
                        <a:spcAft>
                          <a:spcPts val="0"/>
                        </a:spcAft>
                      </a:pPr>
                      <a:r>
                        <a:rPr lang="nb-NO" sz="1100" dirty="0">
                          <a:effectLst/>
                        </a:rPr>
                        <a:t>Vi</a:t>
                      </a:r>
                      <a:r>
                        <a:rPr lang="nb-NO" sz="1100" baseline="0" dirty="0">
                          <a:effectLst/>
                        </a:rPr>
                        <a:t> ser på mat som er viktig og bra for kroppen</a:t>
                      </a:r>
                    </a:p>
                    <a:p>
                      <a:pPr>
                        <a:spcBef>
                          <a:spcPts val="0"/>
                        </a:spcBef>
                        <a:spcAft>
                          <a:spcPts val="0"/>
                        </a:spcAft>
                      </a:pPr>
                      <a:r>
                        <a:rPr lang="nb-NO" sz="1100" b="0" i="0" kern="1200" dirty="0">
                          <a:solidFill>
                            <a:schemeClr val="tx1"/>
                          </a:solidFill>
                          <a:effectLst/>
                          <a:latin typeface="+mn-lt"/>
                          <a:ea typeface="+mn-ea"/>
                          <a:cs typeface="+mn-cs"/>
                        </a:rPr>
                        <a:t>Sanglek om flagg og land</a:t>
                      </a:r>
                      <a:endParaRPr lang="nb-NO" sz="1100" dirty="0">
                        <a:effectLst/>
                        <a:latin typeface="+mn-lt"/>
                        <a:ea typeface="Times New Roman" panose="02020603050405020304" pitchFamily="18" charset="0"/>
                        <a:cs typeface="Arial" panose="020B0604020202020204" pitchFamily="34" charset="0"/>
                      </a:endParaRPr>
                    </a:p>
                  </a:txBody>
                  <a:tcPr marL="30670" marR="30670" marT="0" marB="0"/>
                </a:tc>
                <a:extLst>
                  <a:ext uri="{0D108BD9-81ED-4DB2-BD59-A6C34878D82A}">
                    <a16:rowId xmlns:a16="http://schemas.microsoft.com/office/drawing/2014/main" val="10004"/>
                  </a:ext>
                </a:extLst>
              </a:tr>
              <a:tr h="638233">
                <a:tc>
                  <a:txBody>
                    <a:bodyPr/>
                    <a:lstStyle/>
                    <a:p>
                      <a:pPr>
                        <a:lnSpc>
                          <a:spcPct val="150000"/>
                        </a:lnSpc>
                        <a:spcBef>
                          <a:spcPts val="0"/>
                        </a:spcBef>
                        <a:spcAft>
                          <a:spcPts val="0"/>
                        </a:spcAft>
                      </a:pPr>
                      <a:r>
                        <a:rPr lang="nb-NO" sz="1100" dirty="0">
                          <a:effectLst/>
                        </a:rPr>
                        <a:t>Natur, miljø og </a:t>
                      </a:r>
                    </a:p>
                    <a:p>
                      <a:pPr>
                        <a:lnSpc>
                          <a:spcPct val="150000"/>
                        </a:lnSpc>
                        <a:spcBef>
                          <a:spcPts val="0"/>
                        </a:spcBef>
                        <a:spcAft>
                          <a:spcPts val="0"/>
                        </a:spcAft>
                      </a:pPr>
                      <a:r>
                        <a:rPr lang="nb-NO" sz="1100" dirty="0">
                          <a:effectLst/>
                        </a:rPr>
                        <a:t>teknikk</a:t>
                      </a:r>
                    </a:p>
                    <a:p>
                      <a:pPr>
                        <a:spcBef>
                          <a:spcPts val="0"/>
                        </a:spcBef>
                        <a:spcAft>
                          <a:spcPts val="0"/>
                        </a:spcAft>
                      </a:pPr>
                      <a:r>
                        <a:rPr lang="nb-NO" sz="1100" dirty="0">
                          <a:effectLst/>
                        </a:rPr>
                        <a:t> </a:t>
                      </a:r>
                      <a:endParaRPr lang="nb-NO" sz="1100" dirty="0">
                        <a:effectLst/>
                        <a:latin typeface="+mn-lt"/>
                        <a:ea typeface="Times New Roman" panose="02020603050405020304" pitchFamily="18" charset="0"/>
                        <a:cs typeface="Arial" panose="020B0604020202020204" pitchFamily="34" charset="0"/>
                      </a:endParaRPr>
                    </a:p>
                  </a:txBody>
                  <a:tcPr marL="30670" marR="30670" marT="0" marB="0"/>
                </a:tc>
                <a:tc>
                  <a:txBody>
                    <a:bodyPr/>
                    <a:lstStyle/>
                    <a:p>
                      <a:pPr>
                        <a:spcBef>
                          <a:spcPts val="0"/>
                        </a:spcBef>
                        <a:spcAft>
                          <a:spcPts val="0"/>
                        </a:spcAft>
                      </a:pPr>
                      <a:r>
                        <a:rPr lang="nb-NO" sz="1100" dirty="0">
                          <a:effectLst/>
                        </a:rPr>
                        <a:t>Vi tar bilder av barna/voksen der vi prøver å gi uttrykk for forskjellige</a:t>
                      </a:r>
                      <a:r>
                        <a:rPr lang="nb-NO" sz="1100" baseline="0" dirty="0">
                          <a:effectLst/>
                        </a:rPr>
                        <a:t> følelser</a:t>
                      </a:r>
                    </a:p>
                    <a:p>
                      <a:pPr>
                        <a:spcBef>
                          <a:spcPts val="0"/>
                        </a:spcBef>
                        <a:spcAft>
                          <a:spcPts val="0"/>
                        </a:spcAft>
                      </a:pPr>
                      <a:r>
                        <a:rPr lang="nb-NO" sz="1100" baseline="0" dirty="0">
                          <a:effectLst/>
                        </a:rPr>
                        <a:t>Vi fortsetter også med tema grønnsaker og frukt.</a:t>
                      </a:r>
                    </a:p>
                    <a:p>
                      <a:pPr>
                        <a:spcBef>
                          <a:spcPts val="0"/>
                        </a:spcBef>
                        <a:spcAft>
                          <a:spcPts val="0"/>
                        </a:spcAft>
                      </a:pPr>
                      <a:r>
                        <a:rPr lang="nb-NO" sz="1100" dirty="0">
                          <a:effectLst/>
                        </a:rPr>
                        <a:t>Vi finner blader</a:t>
                      </a:r>
                      <a:r>
                        <a:rPr lang="nb-NO" sz="1100" baseline="0" dirty="0">
                          <a:effectLst/>
                        </a:rPr>
                        <a:t> i naturen</a:t>
                      </a:r>
                      <a:endParaRPr lang="nb-NO" sz="1100" dirty="0">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nb-NO" sz="1100" dirty="0">
                          <a:effectLst/>
                        </a:rPr>
                        <a:t>Hvordan</a:t>
                      </a:r>
                      <a:r>
                        <a:rPr lang="nb-NO" sz="1100" baseline="0" dirty="0">
                          <a:effectLst/>
                        </a:rPr>
                        <a:t> ser det ut </a:t>
                      </a:r>
                      <a:r>
                        <a:rPr lang="nb-NO" sz="1100" dirty="0">
                          <a:effectLst/>
                        </a:rPr>
                        <a:t>i biehagen (biotopen</a:t>
                      </a:r>
                      <a:r>
                        <a:rPr lang="nb-NO" sz="1100" baseline="0" dirty="0">
                          <a:effectLst/>
                        </a:rPr>
                        <a:t> vår) vi tar bilder av den </a:t>
                      </a:r>
                      <a:endParaRPr lang="nb-NO" sz="110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100" dirty="0">
                          <a:effectLst/>
                        </a:rPr>
                        <a:t>Vi begynner</a:t>
                      </a:r>
                      <a:r>
                        <a:rPr lang="nb-NO" sz="1100" baseline="0" dirty="0">
                          <a:effectLst/>
                        </a:rPr>
                        <a:t> på prosjektet, familien min </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100" baseline="0" dirty="0">
                          <a:solidFill>
                            <a:schemeClr val="tx1"/>
                          </a:solidFill>
                          <a:effectLst/>
                        </a:rPr>
                        <a:t>Vi lager oversikt over vær og vind i september, vi bruker værstasjonen til å kartlegge</a:t>
                      </a:r>
                      <a:endParaRPr lang="nb-NO" sz="1100" dirty="0">
                        <a:solidFill>
                          <a:schemeClr val="tx1"/>
                        </a:solidFill>
                        <a:effectLst/>
                      </a:endParaRPr>
                    </a:p>
                  </a:txBody>
                  <a:tcPr marL="30670" marR="30670" marT="0" marB="0"/>
                </a:tc>
                <a:extLst>
                  <a:ext uri="{0D108BD9-81ED-4DB2-BD59-A6C34878D82A}">
                    <a16:rowId xmlns:a16="http://schemas.microsoft.com/office/drawing/2014/main" val="10005"/>
                  </a:ext>
                </a:extLst>
              </a:tr>
              <a:tr h="662898">
                <a:tc>
                  <a:txBody>
                    <a:bodyPr/>
                    <a:lstStyle/>
                    <a:p>
                      <a:pPr>
                        <a:spcBef>
                          <a:spcPts val="0"/>
                        </a:spcBef>
                        <a:spcAft>
                          <a:spcPts val="0"/>
                        </a:spcAft>
                      </a:pPr>
                      <a:r>
                        <a:rPr lang="nb-NO" sz="1100" dirty="0">
                          <a:effectLst/>
                        </a:rPr>
                        <a:t>Kommunikasjon, </a:t>
                      </a:r>
                    </a:p>
                    <a:p>
                      <a:pPr>
                        <a:spcBef>
                          <a:spcPts val="0"/>
                        </a:spcBef>
                        <a:spcAft>
                          <a:spcPts val="0"/>
                        </a:spcAft>
                      </a:pPr>
                      <a:r>
                        <a:rPr lang="nb-NO" sz="1100" dirty="0">
                          <a:effectLst/>
                        </a:rPr>
                        <a:t>språk og tekst</a:t>
                      </a:r>
                    </a:p>
                    <a:p>
                      <a:pPr>
                        <a:lnSpc>
                          <a:spcPct val="150000"/>
                        </a:lnSpc>
                        <a:spcBef>
                          <a:spcPts val="0"/>
                        </a:spcBef>
                        <a:spcAft>
                          <a:spcPts val="0"/>
                        </a:spcAft>
                      </a:pPr>
                      <a:r>
                        <a:rPr lang="nb-NO" sz="1100" dirty="0">
                          <a:effectLst/>
                        </a:rPr>
                        <a:t> </a:t>
                      </a:r>
                      <a:endParaRPr lang="nb-NO" sz="1100" dirty="0">
                        <a:effectLst/>
                        <a:latin typeface="+mn-lt"/>
                        <a:ea typeface="Times New Roman" panose="02020603050405020304" pitchFamily="18" charset="0"/>
                        <a:cs typeface="Arial" panose="020B0604020202020204" pitchFamily="34" charset="0"/>
                      </a:endParaRPr>
                    </a:p>
                  </a:txBody>
                  <a:tcPr marL="30670" marR="3067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sz="1100" dirty="0">
                          <a:effectLst/>
                        </a:rPr>
                        <a:t>Samtaler om forskjellige</a:t>
                      </a:r>
                      <a:r>
                        <a:rPr lang="nb-NO" sz="1100" baseline="0" dirty="0">
                          <a:effectLst/>
                        </a:rPr>
                        <a:t> følelser og bruker aktuelle bøker som belyser dette temaet. Vi lager også tankekart over hva barna tenker om dette temaet. Samtaler om grønnsaker og frukt som er bra for kroppen og bruker aktuelle bøker som belyser dette temaet. </a:t>
                      </a:r>
                    </a:p>
                    <a:p>
                      <a:pPr marL="0" marR="0" indent="0" algn="l" defTabSz="914400" rtl="0" eaLnBrk="1" fontAlgn="auto" latinLnBrk="0" hangingPunct="1">
                        <a:lnSpc>
                          <a:spcPct val="100000"/>
                        </a:lnSpc>
                        <a:spcBef>
                          <a:spcPts val="0"/>
                        </a:spcBef>
                        <a:spcAft>
                          <a:spcPts val="0"/>
                        </a:spcAft>
                        <a:buClrTx/>
                        <a:buSzTx/>
                        <a:buFontTx/>
                        <a:buNone/>
                        <a:tabLst/>
                        <a:defRPr/>
                      </a:pPr>
                      <a:r>
                        <a:rPr lang="nb-NO" sz="1100" baseline="0" dirty="0">
                          <a:effectLst/>
                        </a:rPr>
                        <a:t>Tegn til tale</a:t>
                      </a:r>
                    </a:p>
                    <a:p>
                      <a:pPr marL="0" marR="0" indent="0" algn="l" defTabSz="914400" rtl="0" eaLnBrk="1" fontAlgn="auto" latinLnBrk="0" hangingPunct="1">
                        <a:lnSpc>
                          <a:spcPct val="100000"/>
                        </a:lnSpc>
                        <a:spcBef>
                          <a:spcPts val="0"/>
                        </a:spcBef>
                        <a:spcAft>
                          <a:spcPts val="0"/>
                        </a:spcAft>
                        <a:buClrTx/>
                        <a:buSzTx/>
                        <a:buFontTx/>
                        <a:buNone/>
                        <a:tabLst/>
                        <a:defRPr/>
                      </a:pPr>
                      <a:r>
                        <a:rPr lang="nb-NO" sz="1100" b="0" i="0" kern="1200" dirty="0">
                          <a:solidFill>
                            <a:schemeClr val="tx1"/>
                          </a:solidFill>
                          <a:effectLst/>
                          <a:latin typeface="+mn-lt"/>
                          <a:ea typeface="+mn-ea"/>
                          <a:cs typeface="+mn-cs"/>
                        </a:rPr>
                        <a:t>Samtaler om FN, hva er dette og vi ser litt på de ulike flaggene og fargene og lære bokstaven/lyden F og N</a:t>
                      </a:r>
                      <a:endParaRPr lang="nb-NO" sz="1100" dirty="0">
                        <a:effectLst/>
                        <a:latin typeface="+mn-lt"/>
                        <a:ea typeface="Times New Roman" panose="02020603050405020304" pitchFamily="18" charset="0"/>
                        <a:cs typeface="Arial" panose="020B0604020202020204" pitchFamily="34" charset="0"/>
                      </a:endParaRPr>
                    </a:p>
                  </a:txBody>
                  <a:tcPr marL="30670" marR="30670" marT="0" marB="0"/>
                </a:tc>
                <a:extLst>
                  <a:ext uri="{0D108BD9-81ED-4DB2-BD59-A6C34878D82A}">
                    <a16:rowId xmlns:a16="http://schemas.microsoft.com/office/drawing/2014/main" val="10006"/>
                  </a:ext>
                </a:extLst>
              </a:tr>
              <a:tr h="437295">
                <a:tc>
                  <a:txBody>
                    <a:bodyPr/>
                    <a:lstStyle/>
                    <a:p>
                      <a:pPr>
                        <a:spcBef>
                          <a:spcPts val="0"/>
                        </a:spcBef>
                        <a:spcAft>
                          <a:spcPts val="0"/>
                        </a:spcAft>
                      </a:pPr>
                      <a:r>
                        <a:rPr lang="nb-NO" sz="1100" dirty="0">
                          <a:effectLst/>
                        </a:rPr>
                        <a:t>Kunst, kultur og kreativitet</a:t>
                      </a:r>
                    </a:p>
                    <a:p>
                      <a:pPr>
                        <a:spcBef>
                          <a:spcPts val="0"/>
                        </a:spcBef>
                        <a:spcAft>
                          <a:spcPts val="0"/>
                        </a:spcAft>
                      </a:pPr>
                      <a:r>
                        <a:rPr lang="nb-NO" sz="1100" dirty="0">
                          <a:effectLst/>
                        </a:rPr>
                        <a:t> </a:t>
                      </a:r>
                      <a:endParaRPr lang="nb-NO" sz="1100" dirty="0">
                        <a:effectLst/>
                        <a:latin typeface="+mn-lt"/>
                        <a:ea typeface="Times New Roman" panose="02020603050405020304" pitchFamily="18" charset="0"/>
                        <a:cs typeface="Arial" panose="020B0604020202020204" pitchFamily="34" charset="0"/>
                      </a:endParaRPr>
                    </a:p>
                  </a:txBody>
                  <a:tcPr marL="30670" marR="30670" marT="0" marB="0"/>
                </a:tc>
                <a:tc>
                  <a:txBody>
                    <a:bodyPr/>
                    <a:lstStyle/>
                    <a:p>
                      <a:pPr>
                        <a:lnSpc>
                          <a:spcPct val="115000"/>
                        </a:lnSpc>
                        <a:spcBef>
                          <a:spcPts val="0"/>
                        </a:spcBef>
                        <a:spcAft>
                          <a:spcPts val="0"/>
                        </a:spcAft>
                      </a:pPr>
                      <a:r>
                        <a:rPr lang="nb-NO" sz="1100" dirty="0">
                          <a:effectLst/>
                        </a:rPr>
                        <a:t>Vi tegner/fargelegger ansikter med forskjellige uttrykk/følelser</a:t>
                      </a:r>
                    </a:p>
                    <a:p>
                      <a:pPr marL="0" marR="0" lvl="0" indent="0" algn="l" defTabSz="914400" rtl="0" eaLnBrk="1" fontAlgn="auto" latinLnBrk="0" hangingPunct="1">
                        <a:lnSpc>
                          <a:spcPct val="115000"/>
                        </a:lnSpc>
                        <a:spcBef>
                          <a:spcPts val="0"/>
                        </a:spcBef>
                        <a:spcAft>
                          <a:spcPts val="0"/>
                        </a:spcAft>
                        <a:buClrTx/>
                        <a:buSzTx/>
                        <a:buFontTx/>
                        <a:buNone/>
                        <a:tabLst/>
                        <a:defRPr/>
                      </a:pPr>
                      <a:r>
                        <a:rPr lang="nb-NO" sz="1100" dirty="0">
                          <a:effectLst/>
                        </a:rPr>
                        <a:t>Vi maler/tegner/fargelegger ulike</a:t>
                      </a:r>
                      <a:r>
                        <a:rPr lang="nb-NO" sz="1100" baseline="0" dirty="0">
                          <a:effectLst/>
                        </a:rPr>
                        <a:t> frukt og grønnsaker og vi presser blader. </a:t>
                      </a:r>
                      <a:r>
                        <a:rPr lang="nb-NO" sz="1100" b="0" i="0" kern="1200" dirty="0">
                          <a:solidFill>
                            <a:schemeClr val="tx1"/>
                          </a:solidFill>
                          <a:effectLst/>
                          <a:latin typeface="+mn-lt"/>
                          <a:ea typeface="+mn-ea"/>
                          <a:cs typeface="+mn-cs"/>
                        </a:rPr>
                        <a:t>Lage flagglenke (FN – dagen)</a:t>
                      </a:r>
                      <a:endParaRPr lang="nb-NO" sz="1100" dirty="0">
                        <a:effectLst/>
                      </a:endParaRPr>
                    </a:p>
                  </a:txBody>
                  <a:tcPr marL="30670" marR="30670" marT="0" marB="0"/>
                </a:tc>
                <a:extLst>
                  <a:ext uri="{0D108BD9-81ED-4DB2-BD59-A6C34878D82A}">
                    <a16:rowId xmlns:a16="http://schemas.microsoft.com/office/drawing/2014/main" val="10007"/>
                  </a:ext>
                </a:extLst>
              </a:tr>
            </a:tbl>
          </a:graphicData>
        </a:graphic>
      </p:graphicFrame>
      <p:sp>
        <p:nvSpPr>
          <p:cNvPr id="3" name="Tekstboks 32"/>
          <p:cNvSpPr txBox="1"/>
          <p:nvPr/>
        </p:nvSpPr>
        <p:spPr>
          <a:xfrm>
            <a:off x="199450" y="117028"/>
            <a:ext cx="3574057" cy="3407407"/>
          </a:xfrm>
          <a:prstGeom prst="rect">
            <a:avLst/>
          </a:prstGeom>
          <a:ln w="3175">
            <a:solidFill>
              <a:schemeClr val="tx1"/>
            </a:solidFill>
          </a:ln>
        </p:spPr>
        <p:style>
          <a:lnRef idx="2">
            <a:schemeClr val="accent5"/>
          </a:lnRef>
          <a:fillRef idx="1">
            <a:schemeClr val="lt1"/>
          </a:fillRef>
          <a:effectRef idx="0">
            <a:schemeClr val="accent5"/>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50000"/>
              </a:lnSpc>
              <a:spcBef>
                <a:spcPts val="200"/>
              </a:spcBef>
              <a:spcAft>
                <a:spcPts val="200"/>
              </a:spcAft>
            </a:pPr>
            <a:r>
              <a:rPr lang="nb-NO" sz="1400" b="1" kern="800" dirty="0">
                <a:solidFill>
                  <a:srgbClr val="5B9BD5"/>
                </a:solidFill>
                <a:effectLst/>
                <a:ea typeface="Calibri" panose="020F0502020204030204" pitchFamily="34" charset="0"/>
                <a:cs typeface="Times New Roman" panose="02020603050405020304" pitchFamily="18" charset="0"/>
              </a:rPr>
              <a:t>OKTOBER</a:t>
            </a:r>
            <a:endParaRPr lang="nb-NO" sz="1400" kern="800" dirty="0">
              <a:solidFill>
                <a:srgbClr val="595959"/>
              </a:solidFill>
              <a:effectLst/>
              <a:ea typeface="Calibri" panose="020F0502020204030204" pitchFamily="34" charset="0"/>
              <a:cs typeface="Times New Roman" panose="02020603050405020304" pitchFamily="18" charset="0"/>
            </a:endParaRPr>
          </a:p>
          <a:p>
            <a:pPr>
              <a:spcBef>
                <a:spcPts val="200"/>
              </a:spcBef>
              <a:spcAft>
                <a:spcPts val="0"/>
              </a:spcAft>
            </a:pPr>
            <a:r>
              <a:rPr lang="nb-NO" sz="1400" b="1" u="sng" kern="800" dirty="0">
                <a:solidFill>
                  <a:schemeClr val="tx1"/>
                </a:solidFill>
                <a:effectLst/>
                <a:ea typeface="Calibri" panose="020F0502020204030204" pitchFamily="34" charset="0"/>
                <a:cs typeface="Times New Roman" panose="02020603050405020304" pitchFamily="18" charset="0"/>
              </a:rPr>
              <a:t>Høst, følelser</a:t>
            </a:r>
            <a:endParaRPr lang="nb-NO" sz="1400" kern="800" dirty="0">
              <a:solidFill>
                <a:schemeClr val="tx1"/>
              </a:solidFill>
              <a:effectLst/>
              <a:ea typeface="Calibri" panose="020F0502020204030204" pitchFamily="34" charset="0"/>
              <a:cs typeface="Times New Roman" panose="02020603050405020304" pitchFamily="18" charset="0"/>
            </a:endParaRPr>
          </a:p>
          <a:p>
            <a:pPr>
              <a:spcBef>
                <a:spcPts val="200"/>
              </a:spcBef>
              <a:spcAft>
                <a:spcPts val="0"/>
              </a:spcAft>
            </a:pPr>
            <a:r>
              <a:rPr lang="nb-NO" sz="1400" kern="800" dirty="0">
                <a:solidFill>
                  <a:srgbClr val="000000"/>
                </a:solidFill>
                <a:effectLst/>
                <a:ea typeface="Calibri" panose="020F0502020204030204" pitchFamily="34" charset="0"/>
                <a:cs typeface="Times New Roman" panose="02020603050405020304" pitchFamily="18" charset="0"/>
              </a:rPr>
              <a:t>Høstens vær som f.eks. regn og vind, </a:t>
            </a:r>
          </a:p>
          <a:p>
            <a:pPr>
              <a:spcBef>
                <a:spcPts val="200"/>
              </a:spcBef>
              <a:spcAft>
                <a:spcPts val="0"/>
              </a:spcAft>
            </a:pPr>
            <a:r>
              <a:rPr lang="nb-NO" sz="1400" kern="800" dirty="0">
                <a:solidFill>
                  <a:srgbClr val="000000"/>
                </a:solidFill>
                <a:effectLst/>
                <a:ea typeface="Calibri" panose="020F0502020204030204" pitchFamily="34" charset="0"/>
                <a:cs typeface="Times New Roman" panose="02020603050405020304" pitchFamily="18" charset="0"/>
              </a:rPr>
              <a:t>hva kan det brukes til? Vindmøller, draker, regnbarometer…</a:t>
            </a:r>
            <a:endParaRPr lang="nb-NO" sz="1400" kern="800" dirty="0">
              <a:solidFill>
                <a:srgbClr val="595959"/>
              </a:solidFill>
              <a:effectLst/>
              <a:ea typeface="Calibri" panose="020F0502020204030204" pitchFamily="34" charset="0"/>
              <a:cs typeface="Times New Roman" panose="02020603050405020304" pitchFamily="18" charset="0"/>
            </a:endParaRPr>
          </a:p>
          <a:p>
            <a:pPr>
              <a:spcBef>
                <a:spcPts val="200"/>
              </a:spcBef>
              <a:spcAft>
                <a:spcPts val="0"/>
              </a:spcAft>
            </a:pPr>
            <a:r>
              <a:rPr lang="nb-NO" sz="1400" kern="800" dirty="0">
                <a:solidFill>
                  <a:srgbClr val="000000"/>
                </a:solidFill>
                <a:effectLst/>
                <a:ea typeface="Calibri" panose="020F0502020204030204" pitchFamily="34" charset="0"/>
                <a:cs typeface="Times New Roman" panose="02020603050405020304" pitchFamily="18" charset="0"/>
              </a:rPr>
              <a:t>Vi vil se på forskjellige følelser et menneske kan ha, som glede, sorg, lei seg</a:t>
            </a:r>
          </a:p>
          <a:p>
            <a:pPr>
              <a:spcBef>
                <a:spcPts val="200"/>
              </a:spcBef>
              <a:spcAft>
                <a:spcPts val="0"/>
              </a:spcAft>
            </a:pPr>
            <a:r>
              <a:rPr lang="nb-NO" sz="1400" kern="800" dirty="0">
                <a:solidFill>
                  <a:srgbClr val="000000"/>
                </a:solidFill>
                <a:effectLst/>
                <a:ea typeface="Calibri" panose="020F0502020204030204" pitchFamily="34" charset="0"/>
                <a:cs typeface="Times New Roman" panose="02020603050405020304" pitchFamily="18" charset="0"/>
              </a:rPr>
              <a:t>sinne, redsel osv…</a:t>
            </a:r>
            <a:endParaRPr lang="nb-NO" sz="1400" kern="800" dirty="0">
              <a:solidFill>
                <a:srgbClr val="595959"/>
              </a:solidFill>
              <a:effectLst/>
              <a:ea typeface="Calibri" panose="020F0502020204030204" pitchFamily="34" charset="0"/>
              <a:cs typeface="Times New Roman" panose="02020603050405020304" pitchFamily="18" charset="0"/>
            </a:endParaRPr>
          </a:p>
          <a:p>
            <a:pPr>
              <a:spcBef>
                <a:spcPts val="200"/>
              </a:spcBef>
              <a:spcAft>
                <a:spcPts val="0"/>
              </a:spcAft>
            </a:pPr>
            <a:r>
              <a:rPr lang="nb-NO" sz="1400" kern="800" dirty="0">
                <a:solidFill>
                  <a:srgbClr val="000000"/>
                </a:solidFill>
                <a:effectLst/>
                <a:ea typeface="Calibri" panose="020F0502020204030204" pitchFamily="34" charset="0"/>
                <a:cs typeface="Times New Roman" panose="02020603050405020304" pitchFamily="18" charset="0"/>
              </a:rPr>
              <a:t>Vi fortsetter å snakke litt om grønnsaker</a:t>
            </a:r>
            <a:endParaRPr lang="nb-NO" sz="1400" kern="800" dirty="0">
              <a:solidFill>
                <a:srgbClr val="595959"/>
              </a:solidFill>
              <a:effectLst/>
              <a:ea typeface="Calibri" panose="020F0502020204030204" pitchFamily="34" charset="0"/>
              <a:cs typeface="Times New Roman" panose="02020603050405020304" pitchFamily="18" charset="0"/>
            </a:endParaRPr>
          </a:p>
          <a:p>
            <a:pPr>
              <a:spcBef>
                <a:spcPts val="200"/>
              </a:spcBef>
              <a:spcAft>
                <a:spcPts val="0"/>
              </a:spcAft>
            </a:pPr>
            <a:r>
              <a:rPr lang="nb-NO" sz="1400" u="sng" kern="800" dirty="0">
                <a:solidFill>
                  <a:srgbClr val="000000"/>
                </a:solidFill>
                <a:effectLst/>
                <a:ea typeface="Calibri" panose="020F0502020204030204" pitchFamily="34" charset="0"/>
                <a:cs typeface="Times New Roman" panose="02020603050405020304" pitchFamily="18" charset="0"/>
              </a:rPr>
              <a:t>Ting som skjer i oktober</a:t>
            </a:r>
            <a:endParaRPr lang="nb-NO" sz="1400" kern="800" dirty="0">
              <a:solidFill>
                <a:srgbClr val="595959"/>
              </a:solidFill>
              <a:effectLst/>
              <a:ea typeface="Calibri" panose="020F0502020204030204" pitchFamily="34" charset="0"/>
              <a:cs typeface="Times New Roman" panose="02020603050405020304" pitchFamily="18" charset="0"/>
            </a:endParaRPr>
          </a:p>
          <a:p>
            <a:pPr marL="342900" lvl="0" indent="-342900">
              <a:spcAft>
                <a:spcPts val="0"/>
              </a:spcAft>
              <a:buFont typeface="Wingdings" panose="05000000000000000000" pitchFamily="2" charset="2"/>
              <a:buChar char=""/>
            </a:pPr>
            <a:r>
              <a:rPr lang="nb-NO" sz="1400" dirty="0">
                <a:effectLst/>
                <a:ea typeface="Times New Roman" panose="02020603050405020304" pitchFamily="18" charset="0"/>
              </a:rPr>
              <a:t>Familien min</a:t>
            </a:r>
          </a:p>
          <a:p>
            <a:pPr marL="342900" lvl="0" indent="-342900">
              <a:spcAft>
                <a:spcPts val="0"/>
              </a:spcAft>
              <a:buFont typeface="Wingdings" panose="05000000000000000000" pitchFamily="2" charset="2"/>
              <a:buChar char=""/>
            </a:pPr>
            <a:r>
              <a:rPr lang="nb-NO" sz="1400" dirty="0">
                <a:solidFill>
                  <a:srgbClr val="000000"/>
                </a:solidFill>
                <a:effectLst/>
                <a:ea typeface="Times New Roman" panose="02020603050405020304" pitchFamily="18" charset="0"/>
              </a:rPr>
              <a:t>Feirer bamses fødselsdag</a:t>
            </a:r>
          </a:p>
          <a:p>
            <a:pPr marL="342900" indent="-342900">
              <a:buFont typeface="Wingdings" panose="05000000000000000000" pitchFamily="2" charset="2"/>
              <a:buChar char=""/>
            </a:pPr>
            <a:r>
              <a:rPr lang="en-US" sz="1400" dirty="0">
                <a:ea typeface="Times New Roman" panose="02020603050405020304" pitchFamily="18" charset="0"/>
                <a:cs typeface="Arial" panose="020B0604020202020204" pitchFamily="34" charset="0"/>
              </a:rPr>
              <a:t>Vaffelfest</a:t>
            </a:r>
          </a:p>
          <a:p>
            <a:pPr marL="342900" indent="-342900">
              <a:buFont typeface="Wingdings" panose="05000000000000000000" pitchFamily="2" charset="2"/>
              <a:buChar char=""/>
            </a:pPr>
            <a:r>
              <a:rPr lang="en-US" sz="1400" dirty="0">
                <a:ea typeface="Times New Roman" panose="02020603050405020304" pitchFamily="18" charset="0"/>
                <a:cs typeface="Arial" panose="020B0604020202020204" pitchFamily="34" charset="0"/>
              </a:rPr>
              <a:t>Kroppen er min – stopp min kropp</a:t>
            </a:r>
          </a:p>
          <a:p>
            <a:pPr marL="342900" indent="-342900">
              <a:buFont typeface="Wingdings" panose="05000000000000000000" pitchFamily="2" charset="2"/>
              <a:buChar char=""/>
            </a:pPr>
            <a:endParaRPr lang="nb-NO" sz="1400" dirty="0">
              <a:ea typeface="Times New Roman" panose="02020603050405020304" pitchFamily="18" charset="0"/>
              <a:cs typeface="Arial" panose="020B0604020202020204" pitchFamily="34" charset="0"/>
            </a:endParaRPr>
          </a:p>
          <a:p>
            <a:pPr marL="342900" lvl="0" indent="-342900">
              <a:spcAft>
                <a:spcPts val="0"/>
              </a:spcAft>
              <a:buFont typeface="Wingdings" panose="05000000000000000000" pitchFamily="2" charset="2"/>
              <a:buChar char=""/>
            </a:pPr>
            <a:endParaRPr lang="nb-NO" sz="1400" dirty="0">
              <a:effectLst/>
              <a:ea typeface="Times New Roman" panose="02020603050405020304" pitchFamily="18" charset="0"/>
            </a:endParaRPr>
          </a:p>
        </p:txBody>
      </p:sp>
      <p:sp>
        <p:nvSpPr>
          <p:cNvPr id="4" name="Tekstboks 35"/>
          <p:cNvSpPr txBox="1"/>
          <p:nvPr/>
        </p:nvSpPr>
        <p:spPr>
          <a:xfrm>
            <a:off x="199449" y="3668322"/>
            <a:ext cx="3574057" cy="653791"/>
          </a:xfrm>
          <a:prstGeom prst="rect">
            <a:avLst/>
          </a:prstGeom>
          <a:ln w="3175">
            <a:solidFill>
              <a:schemeClr val="tx1"/>
            </a:solidFill>
          </a:ln>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00000"/>
              </a:lnSpc>
              <a:spcBef>
                <a:spcPts val="200"/>
              </a:spcBef>
              <a:spcAft>
                <a:spcPts val="200"/>
              </a:spcAft>
              <a:buClrTx/>
              <a:buSzTx/>
              <a:buFontTx/>
              <a:buNone/>
              <a:tabLst/>
              <a:defRPr/>
            </a:pPr>
            <a:r>
              <a:rPr kumimoji="0" lang="nb-NO" sz="1600" b="1" i="0" u="none" strike="noStrike" kern="800" cap="none" spc="0" normalizeH="0" baseline="0" noProof="0" dirty="0">
                <a:ln>
                  <a:noFill/>
                </a:ln>
                <a:solidFill>
                  <a:schemeClr val="accent1"/>
                </a:solidFill>
                <a:effectLst/>
                <a:uLnTx/>
                <a:uFillTx/>
                <a:ea typeface="Calibri" panose="020F0502020204030204" pitchFamily="34" charset="0"/>
                <a:cs typeface="Arial" panose="020B0604020202020204" pitchFamily="34" charset="0"/>
              </a:rPr>
              <a:t>Fagområder: </a:t>
            </a:r>
            <a:r>
              <a:rPr kumimoji="0" lang="nb-NO" sz="1600" i="1" u="none" strike="noStrike" kern="800" cap="none" spc="0" normalizeH="0" baseline="0" noProof="0" dirty="0">
                <a:ln>
                  <a:noFill/>
                </a:ln>
                <a:solidFill>
                  <a:schemeClr val="accent1"/>
                </a:solidFill>
                <a:effectLst/>
                <a:uLnTx/>
                <a:uFillTx/>
                <a:ea typeface="Calibri" panose="020F0502020204030204" pitchFamily="34" charset="0"/>
                <a:cs typeface="Arial" panose="020B0604020202020204" pitchFamily="34" charset="0"/>
              </a:rPr>
              <a:t>Nærmiljø og samfunn &amp;</a:t>
            </a:r>
            <a:r>
              <a:rPr kumimoji="0" lang="nb-NO" sz="1600" i="0" u="none" strike="noStrike" kern="800" cap="none" spc="0" normalizeH="0" baseline="0" noProof="0" dirty="0">
                <a:ln>
                  <a:noFill/>
                </a:ln>
                <a:solidFill>
                  <a:schemeClr val="accent1"/>
                </a:solidFill>
                <a:effectLst/>
                <a:uLnTx/>
                <a:uFillTx/>
                <a:ea typeface="Calibri" panose="020F0502020204030204" pitchFamily="34" charset="0"/>
                <a:cs typeface="Arial" panose="020B0604020202020204" pitchFamily="34" charset="0"/>
              </a:rPr>
              <a:t> </a:t>
            </a:r>
          </a:p>
          <a:p>
            <a:pPr marL="0" marR="0" lvl="0" indent="0" defTabSz="914400" eaLnBrk="1" fontAlgn="auto" latinLnBrk="0" hangingPunct="1">
              <a:lnSpc>
                <a:spcPct val="100000"/>
              </a:lnSpc>
              <a:spcBef>
                <a:spcPts val="200"/>
              </a:spcBef>
              <a:spcAft>
                <a:spcPts val="200"/>
              </a:spcAft>
              <a:buClrTx/>
              <a:buSzTx/>
              <a:buFontTx/>
              <a:buNone/>
              <a:tabLst/>
              <a:defRPr/>
            </a:pPr>
            <a:r>
              <a:rPr kumimoji="0" lang="nb-NO" sz="1600" i="1" u="none" strike="noStrike" kern="800" cap="none" spc="0" normalizeH="0" baseline="0" noProof="0" dirty="0">
                <a:ln>
                  <a:noFill/>
                </a:ln>
                <a:solidFill>
                  <a:schemeClr val="accent1"/>
                </a:solidFill>
                <a:effectLst/>
                <a:uLnTx/>
                <a:uFillTx/>
                <a:ea typeface="Calibri" panose="020F0502020204030204" pitchFamily="34" charset="0"/>
                <a:cs typeface="Arial" panose="020B0604020202020204" pitchFamily="34" charset="0"/>
              </a:rPr>
              <a:t>Antall, rom og form</a:t>
            </a:r>
            <a:endParaRPr kumimoji="0" lang="nb-NO" sz="1600" i="0" u="none" strike="noStrike" kern="800" cap="none" spc="0" normalizeH="0" baseline="0" noProof="0" dirty="0">
              <a:ln>
                <a:noFill/>
              </a:ln>
              <a:solidFill>
                <a:schemeClr val="accent1"/>
              </a:solidFill>
              <a:effectLst/>
              <a:uLnTx/>
              <a:uFillTx/>
              <a:ea typeface="Calibri" panose="020F0502020204030204" pitchFamily="34" charset="0"/>
              <a:cs typeface="Arial" panose="020B0604020202020204" pitchFamily="34" charset="0"/>
            </a:endParaRPr>
          </a:p>
          <a:p>
            <a:pPr marL="0" marR="0" lvl="0" indent="0" defTabSz="914400" eaLnBrk="1" fontAlgn="auto" latinLnBrk="0" hangingPunct="1">
              <a:lnSpc>
                <a:spcPct val="100000"/>
              </a:lnSpc>
              <a:spcBef>
                <a:spcPts val="200"/>
              </a:spcBef>
              <a:spcAft>
                <a:spcPts val="200"/>
              </a:spcAft>
              <a:buClrTx/>
              <a:buSzTx/>
              <a:buFontTx/>
              <a:buNone/>
              <a:tabLst/>
              <a:defRPr/>
            </a:pPr>
            <a:r>
              <a:rPr kumimoji="0" lang="nb-NO" sz="1600" b="1" i="1" u="none" strike="noStrike" kern="800" cap="none" spc="0" normalizeH="0" baseline="0" noProof="0" dirty="0">
                <a:ln>
                  <a:noFill/>
                </a:ln>
                <a:solidFill>
                  <a:srgbClr val="7030A0"/>
                </a:solidFill>
                <a:effectLst/>
                <a:uLnTx/>
                <a:uFillTx/>
                <a:ea typeface="Calibri" panose="020F0502020204030204" pitchFamily="34" charset="0"/>
                <a:cs typeface="Times New Roman" panose="02020603050405020304" pitchFamily="18" charset="0"/>
              </a:rPr>
              <a:t> </a:t>
            </a:r>
            <a:endParaRPr kumimoji="0" lang="nb-NO" sz="1600" b="0" i="0" u="none" strike="noStrike" kern="800" cap="none" spc="0" normalizeH="0" baseline="0" noProof="0" dirty="0">
              <a:ln>
                <a:noFill/>
              </a:ln>
              <a:solidFill>
                <a:srgbClr val="595959"/>
              </a:solidFill>
              <a:effectLst/>
              <a:uLnTx/>
              <a:uFillTx/>
              <a:ea typeface="Calibri" panose="020F0502020204030204" pitchFamily="34" charset="0"/>
              <a:cs typeface="Times New Roman" panose="02020603050405020304" pitchFamily="18" charset="0"/>
            </a:endParaRPr>
          </a:p>
          <a:p>
            <a:pPr marL="0" marR="0" lvl="0" indent="0" defTabSz="914400" eaLnBrk="1" fontAlgn="auto" latinLnBrk="0" hangingPunct="1">
              <a:lnSpc>
                <a:spcPct val="100000"/>
              </a:lnSpc>
              <a:spcBef>
                <a:spcPts val="200"/>
              </a:spcBef>
              <a:spcAft>
                <a:spcPts val="200"/>
              </a:spcAft>
              <a:buClrTx/>
              <a:buSzTx/>
              <a:buFontTx/>
              <a:buNone/>
              <a:tabLst/>
              <a:defRPr/>
            </a:pPr>
            <a:r>
              <a:rPr kumimoji="0" lang="nb-NO" sz="1600" b="0" i="0" u="none" strike="noStrike" kern="800" cap="none" spc="0" normalizeH="0" baseline="0" noProof="0" dirty="0">
                <a:ln>
                  <a:noFill/>
                </a:ln>
                <a:solidFill>
                  <a:srgbClr val="595959"/>
                </a:solidFill>
                <a:effectLst/>
                <a:uLnTx/>
                <a:uFillTx/>
                <a:ea typeface="Calibri" panose="020F0502020204030204" pitchFamily="34" charset="0"/>
                <a:cs typeface="Times New Roman" panose="02020603050405020304" pitchFamily="18" charset="0"/>
              </a:rPr>
              <a:t> </a:t>
            </a:r>
          </a:p>
        </p:txBody>
      </p:sp>
      <p:sp>
        <p:nvSpPr>
          <p:cNvPr id="5" name="Tekstboks 27"/>
          <p:cNvSpPr txBox="1"/>
          <p:nvPr/>
        </p:nvSpPr>
        <p:spPr>
          <a:xfrm>
            <a:off x="199449" y="5701191"/>
            <a:ext cx="3574057" cy="940895"/>
          </a:xfrm>
          <a:prstGeom prst="rect">
            <a:avLst/>
          </a:prstGeom>
          <a:solidFill>
            <a:sysClr val="window" lastClr="FFFFFF"/>
          </a:solidFill>
          <a:ln w="6350">
            <a:solidFill>
              <a:prstClr val="black"/>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15000"/>
              </a:lnSpc>
              <a:spcAft>
                <a:spcPts val="0"/>
              </a:spcAft>
              <a:buClrTx/>
              <a:buSzTx/>
              <a:buFontTx/>
              <a:buNone/>
              <a:tabLst/>
              <a:defRPr/>
            </a:pPr>
            <a:r>
              <a:rPr kumimoji="0" lang="nb-NO" sz="1100" b="0" i="0" u="none" strike="noStrike" kern="800" cap="none" spc="0" normalizeH="0" baseline="0" noProof="0" dirty="0">
                <a:ln>
                  <a:noFill/>
                </a:ln>
                <a:solidFill>
                  <a:srgbClr val="000000"/>
                </a:solidFill>
                <a:effectLst/>
                <a:uLnTx/>
                <a:uFillTx/>
                <a:ea typeface="Calibri" panose="020F0502020204030204" pitchFamily="34" charset="0"/>
                <a:cs typeface="Arial" panose="020B0604020202020204" pitchFamily="34" charset="0"/>
              </a:rPr>
              <a:t>Sjekk regntøyet</a:t>
            </a:r>
            <a:r>
              <a:rPr lang="nb-NO" sz="1100" kern="800" dirty="0">
                <a:solidFill>
                  <a:srgbClr val="000000"/>
                </a:solidFill>
                <a:ea typeface="Calibri" panose="020F0502020204030204" pitchFamily="34" charset="0"/>
                <a:cs typeface="Arial" panose="020B0604020202020204" pitchFamily="34" charset="0"/>
              </a:rPr>
              <a:t> -</a:t>
            </a:r>
            <a:r>
              <a:rPr kumimoji="0" lang="nb-NO" sz="1100" b="0" i="0" u="none" strike="noStrike" kern="800" cap="none" spc="0" normalizeH="0" baseline="0" noProof="0" dirty="0">
                <a:ln>
                  <a:noFill/>
                </a:ln>
                <a:solidFill>
                  <a:srgbClr val="000000"/>
                </a:solidFill>
                <a:effectLst/>
                <a:uLnTx/>
                <a:uFillTx/>
                <a:ea typeface="Calibri" panose="020F0502020204030204" pitchFamily="34" charset="0"/>
                <a:cs typeface="Arial" panose="020B0604020202020204" pitchFamily="34" charset="0"/>
              </a:rPr>
              <a:t> spesielt strikka nede ved beina</a:t>
            </a:r>
          </a:p>
          <a:p>
            <a:pPr marL="0" marR="0" lvl="0" indent="0" defTabSz="914400" eaLnBrk="1" fontAlgn="auto" latinLnBrk="0" hangingPunct="1">
              <a:lnSpc>
                <a:spcPct val="115000"/>
              </a:lnSpc>
              <a:spcAft>
                <a:spcPts val="0"/>
              </a:spcAft>
              <a:buClrTx/>
              <a:buSzTx/>
              <a:buFontTx/>
              <a:buNone/>
              <a:tabLst/>
              <a:defRPr/>
            </a:pPr>
            <a:r>
              <a:rPr lang="nb-NO" sz="1100" kern="800" dirty="0">
                <a:solidFill>
                  <a:srgbClr val="000000"/>
                </a:solidFill>
                <a:ea typeface="Calibri" panose="020F0502020204030204" pitchFamily="34" charset="0"/>
                <a:cs typeface="Arial" panose="020B0604020202020204" pitchFamily="34" charset="0"/>
              </a:rPr>
              <a:t>Kan være</a:t>
            </a:r>
            <a:r>
              <a:rPr kumimoji="0" lang="nb-NO" sz="1100" b="0" i="0" u="none" strike="noStrike" kern="800" cap="none" spc="0" normalizeH="0" baseline="0" noProof="0" dirty="0">
                <a:ln>
                  <a:noFill/>
                </a:ln>
                <a:solidFill>
                  <a:srgbClr val="000000"/>
                </a:solidFill>
                <a:effectLst/>
                <a:uLnTx/>
                <a:uFillTx/>
                <a:ea typeface="Calibri" panose="020F0502020204030204" pitchFamily="34" charset="0"/>
                <a:cs typeface="Arial" panose="020B0604020202020204" pitchFamily="34" charset="0"/>
              </a:rPr>
              <a:t> fint vær, selv om det er kaldere på morgenen</a:t>
            </a:r>
            <a:r>
              <a:rPr kumimoji="0" lang="nb-NO" sz="1100" b="0" i="0" u="none" strike="noStrike" kern="800" cap="none" spc="0" normalizeH="0" noProof="0" dirty="0">
                <a:ln>
                  <a:noFill/>
                </a:ln>
                <a:solidFill>
                  <a:srgbClr val="000000"/>
                </a:solidFill>
                <a:effectLst/>
                <a:uLnTx/>
                <a:uFillTx/>
                <a:ea typeface="Calibri" panose="020F0502020204030204" pitchFamily="34" charset="0"/>
                <a:cs typeface="Arial" panose="020B0604020202020204" pitchFamily="34" charset="0"/>
              </a:rPr>
              <a:t> – lurt med</a:t>
            </a:r>
            <a:r>
              <a:rPr kumimoji="0" lang="nb-NO" sz="1100" b="0" i="0" u="none" strike="noStrike" kern="800" cap="none" spc="0" normalizeH="0" baseline="0" noProof="0" dirty="0">
                <a:ln>
                  <a:noFill/>
                </a:ln>
                <a:solidFill>
                  <a:srgbClr val="000000"/>
                </a:solidFill>
                <a:effectLst/>
                <a:uLnTx/>
                <a:uFillTx/>
                <a:ea typeface="Calibri" panose="020F0502020204030204" pitchFamily="34" charset="0"/>
                <a:cs typeface="Arial" panose="020B0604020202020204" pitchFamily="34" charset="0"/>
              </a:rPr>
              <a:t> parkdress eller lignende i barnehagen nå, og et lite pannebånd eller ei tynn lue, for de som ikke har det </a:t>
            </a:r>
            <a:r>
              <a:rPr kumimoji="0" lang="nb-NO" sz="1100" b="0" i="0" u="none" strike="noStrike" kern="800" cap="none" spc="0" normalizeH="0" baseline="0" noProof="0" dirty="0">
                <a:ln>
                  <a:noFill/>
                </a:ln>
                <a:solidFill>
                  <a:srgbClr val="000000"/>
                </a:solidFill>
                <a:effectLst/>
                <a:uLnTx/>
                <a:uFillTx/>
                <a:ea typeface="Calibri" panose="020F0502020204030204" pitchFamily="34" charset="0"/>
                <a:cs typeface="Arial" panose="020B0604020202020204" pitchFamily="34" charset="0"/>
                <a:sym typeface="Wingdings" panose="05000000000000000000" pitchFamily="2" charset="2"/>
              </a:rPr>
              <a:t></a:t>
            </a:r>
            <a:r>
              <a:rPr kumimoji="0" lang="nb-NO" sz="1100" b="0" i="0" u="none" strike="noStrike" kern="800" cap="none" spc="0" normalizeH="0" baseline="0" noProof="0" dirty="0">
                <a:ln>
                  <a:noFill/>
                </a:ln>
                <a:solidFill>
                  <a:srgbClr val="000000"/>
                </a:solidFill>
                <a:effectLst/>
                <a:uLnTx/>
                <a:uFillTx/>
                <a:ea typeface="Calibri" panose="020F0502020204030204" pitchFamily="34" charset="0"/>
                <a:cs typeface="Arial" panose="020B0604020202020204" pitchFamily="34" charset="0"/>
              </a:rPr>
              <a:t>  </a:t>
            </a:r>
            <a:r>
              <a:rPr kumimoji="0" lang="nb-NO" sz="1100" b="0" i="0" u="none" strike="noStrike" kern="800" cap="none" spc="0" normalizeH="0" baseline="0" noProof="0" dirty="0">
                <a:ln>
                  <a:noFill/>
                </a:ln>
                <a:solidFill>
                  <a:srgbClr val="595959"/>
                </a:solidFill>
                <a:effectLst/>
                <a:uLnTx/>
                <a:uFillTx/>
                <a:ea typeface="Calibri" panose="020F0502020204030204" pitchFamily="34" charset="0"/>
                <a:cs typeface="Times New Roman" panose="02020603050405020304" pitchFamily="18" charset="0"/>
              </a:rPr>
              <a:t> </a:t>
            </a:r>
          </a:p>
        </p:txBody>
      </p:sp>
      <p:pic>
        <p:nvPicPr>
          <p:cNvPr id="6" name="Bilde 25" descr="MCj0433820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69257" y="377595"/>
            <a:ext cx="419100" cy="419100"/>
          </a:xfrm>
          <a:prstGeom prst="rect">
            <a:avLst/>
          </a:prstGeom>
          <a:noFill/>
          <a:extLst>
            <a:ext uri="{909E8E84-426E-40DD-AFC4-6F175D3DCCD1}">
              <a14:hiddenFill xmlns:a14="http://schemas.microsoft.com/office/drawing/2010/main">
                <a:solidFill>
                  <a:srgbClr val="FFFFFF"/>
                </a:solidFill>
              </a14:hiddenFill>
            </a:ext>
          </a:extLst>
        </p:spPr>
      </p:pic>
      <p:sp>
        <p:nvSpPr>
          <p:cNvPr id="8" name="TekstSylinder 7">
            <a:extLst>
              <a:ext uri="{FF2B5EF4-FFF2-40B4-BE49-F238E27FC236}">
                <a16:creationId xmlns:a16="http://schemas.microsoft.com/office/drawing/2014/main" id="{7B19195A-9159-42AF-B306-6EF4749EDBEF}"/>
              </a:ext>
            </a:extLst>
          </p:cNvPr>
          <p:cNvSpPr txBox="1"/>
          <p:nvPr/>
        </p:nvSpPr>
        <p:spPr>
          <a:xfrm>
            <a:off x="192316" y="4457654"/>
            <a:ext cx="3581190" cy="1107996"/>
          </a:xfrm>
          <a:prstGeom prst="rect">
            <a:avLst/>
          </a:prstGeom>
          <a:noFill/>
          <a:ln w="9525">
            <a:solidFill>
              <a:schemeClr val="tx1"/>
            </a:solidFill>
          </a:ln>
        </p:spPr>
        <p:txBody>
          <a:bodyPr wrap="square" rtlCol="0">
            <a:spAutoFit/>
          </a:bodyPr>
          <a:lstStyle/>
          <a:p>
            <a:r>
              <a:rPr lang="nb-NO" sz="1100" b="1" dirty="0"/>
              <a:t>FN</a:t>
            </a:r>
            <a:r>
              <a:rPr lang="nb-NO" sz="1100" dirty="0"/>
              <a:t>-dagen feires over hele verden og den </a:t>
            </a:r>
            <a:r>
              <a:rPr lang="nb-NO" sz="1100" b="1" dirty="0"/>
              <a:t>markerer</a:t>
            </a:r>
            <a:r>
              <a:rPr lang="nb-NO" sz="1100" dirty="0"/>
              <a:t> at </a:t>
            </a:r>
            <a:r>
              <a:rPr lang="nb-NO" sz="1100" b="1" dirty="0"/>
              <a:t>FN</a:t>
            </a:r>
            <a:r>
              <a:rPr lang="nb-NO" sz="1100" dirty="0"/>
              <a:t> ble opprettet den 24. oktober 1945. </a:t>
            </a:r>
            <a:r>
              <a:rPr lang="nb-NO" sz="1100" b="1" dirty="0"/>
              <a:t>FN</a:t>
            </a:r>
            <a:r>
              <a:rPr lang="nb-NO" sz="1100" dirty="0"/>
              <a:t>-dagen blir markert for å minne oss på hva </a:t>
            </a:r>
            <a:r>
              <a:rPr lang="nb-NO" sz="1100" b="1" dirty="0"/>
              <a:t>FN</a:t>
            </a:r>
            <a:r>
              <a:rPr lang="nb-NO" sz="1100" dirty="0"/>
              <a:t> står for og hva </a:t>
            </a:r>
            <a:r>
              <a:rPr lang="nb-NO" sz="1100" b="1" dirty="0"/>
              <a:t>FN</a:t>
            </a:r>
            <a:r>
              <a:rPr lang="nb-NO" sz="1100" dirty="0"/>
              <a:t> har oppnådd. </a:t>
            </a:r>
            <a:r>
              <a:rPr lang="nb-NO" sz="1100" b="1" dirty="0"/>
              <a:t>FN</a:t>
            </a:r>
            <a:r>
              <a:rPr lang="nb-NO" sz="1100" dirty="0"/>
              <a:t> er en forkortelse for De forente nasjoner og er en verdensorganisasjon som arbeider for at </a:t>
            </a:r>
            <a:r>
              <a:rPr lang="nb-NO" sz="1100" b="1" dirty="0"/>
              <a:t>vi</a:t>
            </a:r>
            <a:r>
              <a:rPr lang="nb-NO" sz="1100" dirty="0"/>
              <a:t> skal leve sammen i fred.</a:t>
            </a:r>
          </a:p>
        </p:txBody>
      </p:sp>
    </p:spTree>
    <p:extLst>
      <p:ext uri="{BB962C8B-B14F-4D97-AF65-F5344CB8AC3E}">
        <p14:creationId xmlns:p14="http://schemas.microsoft.com/office/powerpoint/2010/main" val="70073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additive="base">
                                        <p:cTn id="4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anim calcmode="lin" valueType="num">
                                      <p:cBhvr additive="base">
                                        <p:cTn id="4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10" end="10"/>
                                            </p:txEl>
                                          </p:spTgt>
                                        </p:tgtEl>
                                        <p:attrNameLst>
                                          <p:attrName>style.visibility</p:attrName>
                                        </p:attrNameLst>
                                      </p:cBhvr>
                                      <p:to>
                                        <p:strVal val="visible"/>
                                      </p:to>
                                    </p:set>
                                    <p:anim calcmode="lin" valueType="num">
                                      <p:cBhvr additive="base">
                                        <p:cTn id="55"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3">
                                            <p:txEl>
                                              <p:pRg st="11" end="11"/>
                                            </p:txEl>
                                          </p:spTgt>
                                        </p:tgtEl>
                                        <p:attrNameLst>
                                          <p:attrName>style.visibility</p:attrName>
                                        </p:attrNameLst>
                                      </p:cBhvr>
                                      <p:to>
                                        <p:strVal val="visible"/>
                                      </p:to>
                                    </p:set>
                                    <p:anim calcmode="lin" valueType="num">
                                      <p:cBhvr additive="base">
                                        <p:cTn id="61"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4"/>
                                        </p:tgtEl>
                                        <p:attrNameLst>
                                          <p:attrName>style.visibility</p:attrName>
                                        </p:attrNameLst>
                                      </p:cBhvr>
                                      <p:to>
                                        <p:strVal val="visible"/>
                                      </p:to>
                                    </p:set>
                                    <p:anim calcmode="lin" valueType="num">
                                      <p:cBhvr additive="base">
                                        <p:cTn id="67" dur="500" fill="hold"/>
                                        <p:tgtEl>
                                          <p:spTgt spid="4"/>
                                        </p:tgtEl>
                                        <p:attrNameLst>
                                          <p:attrName>ppt_x</p:attrName>
                                        </p:attrNameLst>
                                      </p:cBhvr>
                                      <p:tavLst>
                                        <p:tav tm="0">
                                          <p:val>
                                            <p:strVal val="#ppt_x"/>
                                          </p:val>
                                        </p:tav>
                                        <p:tav tm="100000">
                                          <p:val>
                                            <p:strVal val="#ppt_x"/>
                                          </p:val>
                                        </p:tav>
                                      </p:tavLst>
                                    </p:anim>
                                    <p:anim calcmode="lin" valueType="num">
                                      <p:cBhvr additive="base">
                                        <p:cTn id="6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8"/>
                                        </p:tgtEl>
                                        <p:attrNameLst>
                                          <p:attrName>style.visibility</p:attrName>
                                        </p:attrNameLst>
                                      </p:cBhvr>
                                      <p:to>
                                        <p:strVal val="visible"/>
                                      </p:to>
                                    </p:set>
                                    <p:anim calcmode="lin" valueType="num">
                                      <p:cBhvr additive="base">
                                        <p:cTn id="73" dur="500" fill="hold"/>
                                        <p:tgtEl>
                                          <p:spTgt spid="8"/>
                                        </p:tgtEl>
                                        <p:attrNameLst>
                                          <p:attrName>ppt_x</p:attrName>
                                        </p:attrNameLst>
                                      </p:cBhvr>
                                      <p:tavLst>
                                        <p:tav tm="0">
                                          <p:val>
                                            <p:strVal val="#ppt_x"/>
                                          </p:val>
                                        </p:tav>
                                        <p:tav tm="100000">
                                          <p:val>
                                            <p:strVal val="#ppt_x"/>
                                          </p:val>
                                        </p:tav>
                                      </p:tavLst>
                                    </p:anim>
                                    <p:anim calcmode="lin" valueType="num">
                                      <p:cBhvr additive="base">
                                        <p:cTn id="7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5"/>
                                        </p:tgtEl>
                                        <p:attrNameLst>
                                          <p:attrName>style.visibility</p:attrName>
                                        </p:attrNameLst>
                                      </p:cBhvr>
                                      <p:to>
                                        <p:strVal val="visible"/>
                                      </p:to>
                                    </p:set>
                                    <p:anim calcmode="lin" valueType="num">
                                      <p:cBhvr additive="base">
                                        <p:cTn id="79" dur="500" fill="hold"/>
                                        <p:tgtEl>
                                          <p:spTgt spid="5"/>
                                        </p:tgtEl>
                                        <p:attrNameLst>
                                          <p:attrName>ppt_x</p:attrName>
                                        </p:attrNameLst>
                                      </p:cBhvr>
                                      <p:tavLst>
                                        <p:tav tm="0">
                                          <p:val>
                                            <p:strVal val="#ppt_x"/>
                                          </p:val>
                                        </p:tav>
                                        <p:tav tm="100000">
                                          <p:val>
                                            <p:strVal val="#ppt_x"/>
                                          </p:val>
                                        </p:tav>
                                      </p:tavLst>
                                    </p:anim>
                                    <p:anim calcmode="lin" valueType="num">
                                      <p:cBhvr additive="base">
                                        <p:cTn id="8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nodeType="clickEffect">
                                  <p:stCondLst>
                                    <p:cond delay="0"/>
                                  </p:stCondLst>
                                  <p:childTnLst>
                                    <p:set>
                                      <p:cBhvr>
                                        <p:cTn id="84" dur="1" fill="hold">
                                          <p:stCondLst>
                                            <p:cond delay="0"/>
                                          </p:stCondLst>
                                        </p:cTn>
                                        <p:tgtEl>
                                          <p:spTgt spid="2"/>
                                        </p:tgtEl>
                                        <p:attrNameLst>
                                          <p:attrName>style.visibility</p:attrName>
                                        </p:attrNameLst>
                                      </p:cBhvr>
                                      <p:to>
                                        <p:strVal val="visible"/>
                                      </p:to>
                                    </p:set>
                                    <p:anim calcmode="lin" valueType="num">
                                      <p:cBhvr additive="base">
                                        <p:cTn id="85" dur="500" fill="hold"/>
                                        <p:tgtEl>
                                          <p:spTgt spid="2"/>
                                        </p:tgtEl>
                                        <p:attrNameLst>
                                          <p:attrName>ppt_x</p:attrName>
                                        </p:attrNameLst>
                                      </p:cBhvr>
                                      <p:tavLst>
                                        <p:tav tm="0">
                                          <p:val>
                                            <p:strVal val="#ppt_x"/>
                                          </p:val>
                                        </p:tav>
                                        <p:tav tm="100000">
                                          <p:val>
                                            <p:strVal val="#ppt_x"/>
                                          </p:val>
                                        </p:tav>
                                      </p:tavLst>
                                    </p:anim>
                                    <p:anim calcmode="lin" valueType="num">
                                      <p:cBhvr additive="base">
                                        <p:cTn id="8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9" name="Tabell 8">
            <a:extLst>
              <a:ext uri="{FF2B5EF4-FFF2-40B4-BE49-F238E27FC236}">
                <a16:creationId xmlns:a16="http://schemas.microsoft.com/office/drawing/2014/main" id="{9094C8F2-A3D1-0239-C862-DA768DE52D42}"/>
              </a:ext>
            </a:extLst>
          </p:cNvPr>
          <p:cNvGraphicFramePr>
            <a:graphicFrameLocks noGrp="1"/>
          </p:cNvGraphicFramePr>
          <p:nvPr>
            <p:extLst>
              <p:ext uri="{D42A27DB-BD31-4B8C-83A1-F6EECF244321}">
                <p14:modId xmlns:p14="http://schemas.microsoft.com/office/powerpoint/2010/main" val="2982468148"/>
              </p:ext>
            </p:extLst>
          </p:nvPr>
        </p:nvGraphicFramePr>
        <p:xfrm>
          <a:off x="173348" y="109947"/>
          <a:ext cx="11845303" cy="6482698"/>
        </p:xfrm>
        <a:graphic>
          <a:graphicData uri="http://schemas.openxmlformats.org/drawingml/2006/table">
            <a:tbl>
              <a:tblPr firstRow="1" firstCol="1" lastRow="1" lastCol="1" bandRow="1" bandCol="1"/>
              <a:tblGrid>
                <a:gridCol w="959373">
                  <a:extLst>
                    <a:ext uri="{9D8B030D-6E8A-4147-A177-3AD203B41FA5}">
                      <a16:colId xmlns:a16="http://schemas.microsoft.com/office/drawing/2014/main" val="20000"/>
                    </a:ext>
                  </a:extLst>
                </a:gridCol>
                <a:gridCol w="1651777">
                  <a:extLst>
                    <a:ext uri="{9D8B030D-6E8A-4147-A177-3AD203B41FA5}">
                      <a16:colId xmlns:a16="http://schemas.microsoft.com/office/drawing/2014/main" val="20001"/>
                    </a:ext>
                  </a:extLst>
                </a:gridCol>
                <a:gridCol w="1777284">
                  <a:extLst>
                    <a:ext uri="{9D8B030D-6E8A-4147-A177-3AD203B41FA5}">
                      <a16:colId xmlns:a16="http://schemas.microsoft.com/office/drawing/2014/main" val="20002"/>
                    </a:ext>
                  </a:extLst>
                </a:gridCol>
                <a:gridCol w="1790164">
                  <a:extLst>
                    <a:ext uri="{9D8B030D-6E8A-4147-A177-3AD203B41FA5}">
                      <a16:colId xmlns:a16="http://schemas.microsoft.com/office/drawing/2014/main" val="20003"/>
                    </a:ext>
                  </a:extLst>
                </a:gridCol>
                <a:gridCol w="1828800">
                  <a:extLst>
                    <a:ext uri="{9D8B030D-6E8A-4147-A177-3AD203B41FA5}">
                      <a16:colId xmlns:a16="http://schemas.microsoft.com/office/drawing/2014/main" val="20004"/>
                    </a:ext>
                  </a:extLst>
                </a:gridCol>
                <a:gridCol w="1788875">
                  <a:extLst>
                    <a:ext uri="{9D8B030D-6E8A-4147-A177-3AD203B41FA5}">
                      <a16:colId xmlns:a16="http://schemas.microsoft.com/office/drawing/2014/main" val="20005"/>
                    </a:ext>
                  </a:extLst>
                </a:gridCol>
                <a:gridCol w="1046480">
                  <a:extLst>
                    <a:ext uri="{9D8B030D-6E8A-4147-A177-3AD203B41FA5}">
                      <a16:colId xmlns:a16="http://schemas.microsoft.com/office/drawing/2014/main" val="20006"/>
                    </a:ext>
                  </a:extLst>
                </a:gridCol>
                <a:gridCol w="1002550">
                  <a:extLst>
                    <a:ext uri="{9D8B030D-6E8A-4147-A177-3AD203B41FA5}">
                      <a16:colId xmlns:a16="http://schemas.microsoft.com/office/drawing/2014/main" val="20007"/>
                    </a:ext>
                  </a:extLst>
                </a:gridCol>
              </a:tblGrid>
              <a:tr h="634124">
                <a:tc>
                  <a:txBody>
                    <a:bodyPr/>
                    <a:lstStyle/>
                    <a:p>
                      <a:pPr algn="ctr">
                        <a:lnSpc>
                          <a:spcPct val="115000"/>
                        </a:lnSpc>
                        <a:spcBef>
                          <a:spcPts val="200"/>
                        </a:spcBef>
                        <a:spcAft>
                          <a:spcPts val="200"/>
                        </a:spcAft>
                      </a:pPr>
                      <a:r>
                        <a:rPr lang="nb-NO" sz="1200" b="1" kern="800" dirty="0">
                          <a:solidFill>
                            <a:schemeClr val="tx1"/>
                          </a:solidFill>
                          <a:effectLst/>
                          <a:latin typeface="+mn-lt"/>
                          <a:ea typeface="Calibri" panose="020F0502020204030204" pitchFamily="34" charset="0"/>
                          <a:cs typeface="Arial" panose="020B0604020202020204" pitchFamily="34" charset="0"/>
                        </a:rPr>
                        <a:t>Oktober</a:t>
                      </a:r>
                    </a:p>
                    <a:p>
                      <a:pPr algn="ctr">
                        <a:lnSpc>
                          <a:spcPct val="115000"/>
                        </a:lnSpc>
                        <a:spcBef>
                          <a:spcPts val="200"/>
                        </a:spcBef>
                        <a:spcAft>
                          <a:spcPts val="200"/>
                        </a:spcAft>
                      </a:pPr>
                      <a:r>
                        <a:rPr lang="nb-NO" sz="1200" b="1" kern="800" dirty="0">
                          <a:solidFill>
                            <a:schemeClr val="tx1"/>
                          </a:solidFill>
                          <a:effectLst/>
                          <a:latin typeface="+mn-lt"/>
                          <a:ea typeface="Calibri" panose="020F0502020204030204" pitchFamily="34" charset="0"/>
                          <a:cs typeface="Arial" panose="020B0604020202020204" pitchFamily="34" charset="0"/>
                        </a:rPr>
                        <a:t>Uke/Tema</a:t>
                      </a:r>
                      <a:endParaRPr lang="nb-NO" sz="1200" kern="800" dirty="0">
                        <a:solidFill>
                          <a:schemeClr val="tx1"/>
                        </a:solidFill>
                        <a:effectLst/>
                        <a:latin typeface="+mn-lt"/>
                        <a:ea typeface="Calibri" panose="020F0502020204030204" pitchFamily="34" charset="0"/>
                        <a:cs typeface="Arial" panose="020B0604020202020204" pitchFamily="34" charset="0"/>
                      </a:endParaRPr>
                    </a:p>
                  </a:txBody>
                  <a:tcPr marL="67171" marR="67171"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9CC2E5"/>
                    </a:solidFill>
                  </a:tcPr>
                </a:tc>
                <a:tc>
                  <a:txBody>
                    <a:bodyPr/>
                    <a:lstStyle/>
                    <a:p>
                      <a:pPr algn="l">
                        <a:lnSpc>
                          <a:spcPct val="115000"/>
                        </a:lnSpc>
                        <a:spcBef>
                          <a:spcPts val="200"/>
                        </a:spcBef>
                        <a:spcAft>
                          <a:spcPts val="0"/>
                        </a:spcAft>
                      </a:pPr>
                      <a:r>
                        <a:rPr lang="nb-NO" sz="1200" b="1" kern="800" dirty="0">
                          <a:solidFill>
                            <a:srgbClr val="000000"/>
                          </a:solidFill>
                          <a:effectLst/>
                          <a:latin typeface="+mn-lt"/>
                          <a:ea typeface="Calibri" panose="020F0502020204030204" pitchFamily="34" charset="0"/>
                          <a:cs typeface="Arial" panose="020B0604020202020204" pitchFamily="34" charset="0"/>
                        </a:rPr>
                        <a:t>Mandag</a:t>
                      </a:r>
                    </a:p>
                  </a:txBody>
                  <a:tcPr marL="56511" marR="56511"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9CC2E5"/>
                    </a:solidFill>
                  </a:tcPr>
                </a:tc>
                <a:tc>
                  <a:txBody>
                    <a:bodyPr/>
                    <a:lstStyle/>
                    <a:p>
                      <a:pPr algn="l">
                        <a:lnSpc>
                          <a:spcPct val="115000"/>
                        </a:lnSpc>
                        <a:spcBef>
                          <a:spcPts val="200"/>
                        </a:spcBef>
                        <a:spcAft>
                          <a:spcPts val="0"/>
                        </a:spcAft>
                      </a:pPr>
                      <a:r>
                        <a:rPr lang="nb-NO" sz="1200" b="1" kern="800" dirty="0">
                          <a:solidFill>
                            <a:srgbClr val="000000"/>
                          </a:solidFill>
                          <a:effectLst/>
                          <a:latin typeface="+mn-lt"/>
                          <a:ea typeface="Calibri" panose="020F0502020204030204" pitchFamily="34" charset="0"/>
                          <a:cs typeface="Arial" panose="020B0604020202020204" pitchFamily="34" charset="0"/>
                        </a:rPr>
                        <a:t> Tirsdag</a:t>
                      </a:r>
                    </a:p>
                  </a:txBody>
                  <a:tcPr marL="56511" marR="56511"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9CC2E5"/>
                    </a:solidFill>
                  </a:tcPr>
                </a:tc>
                <a:tc>
                  <a:txBody>
                    <a:bodyPr/>
                    <a:lstStyle/>
                    <a:p>
                      <a:pPr algn="l">
                        <a:lnSpc>
                          <a:spcPct val="115000"/>
                        </a:lnSpc>
                        <a:spcBef>
                          <a:spcPts val="200"/>
                        </a:spcBef>
                        <a:spcAft>
                          <a:spcPts val="0"/>
                        </a:spcAft>
                      </a:pPr>
                      <a:r>
                        <a:rPr lang="nb-NO" sz="1200" b="1" kern="800" dirty="0">
                          <a:solidFill>
                            <a:srgbClr val="000000"/>
                          </a:solidFill>
                          <a:effectLst/>
                          <a:latin typeface="+mn-lt"/>
                          <a:ea typeface="Calibri" panose="020F0502020204030204" pitchFamily="34" charset="0"/>
                          <a:cs typeface="Arial" panose="020B0604020202020204" pitchFamily="34" charset="0"/>
                        </a:rPr>
                        <a:t>Onsdag</a:t>
                      </a:r>
                    </a:p>
                  </a:txBody>
                  <a:tcPr marL="56511" marR="56511"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9CC2E5"/>
                    </a:solidFill>
                  </a:tcPr>
                </a:tc>
                <a:tc>
                  <a:txBody>
                    <a:bodyPr/>
                    <a:lstStyle/>
                    <a:p>
                      <a:pPr marL="236855" indent="-236855" algn="l">
                        <a:lnSpc>
                          <a:spcPct val="115000"/>
                        </a:lnSpc>
                        <a:spcBef>
                          <a:spcPts val="200"/>
                        </a:spcBef>
                        <a:spcAft>
                          <a:spcPts val="0"/>
                        </a:spcAft>
                      </a:pPr>
                      <a:r>
                        <a:rPr lang="nb-NO" sz="1200" b="1" kern="800" dirty="0">
                          <a:solidFill>
                            <a:srgbClr val="000000"/>
                          </a:solidFill>
                          <a:effectLst/>
                          <a:latin typeface="+mn-lt"/>
                          <a:ea typeface="Calibri" panose="020F0502020204030204" pitchFamily="34" charset="0"/>
                          <a:cs typeface="Arial" panose="020B0604020202020204" pitchFamily="34" charset="0"/>
                        </a:rPr>
                        <a:t>Torsdag</a:t>
                      </a:r>
                    </a:p>
                  </a:txBody>
                  <a:tcPr marL="56511" marR="56511"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9CC2E5"/>
                    </a:solidFill>
                  </a:tcPr>
                </a:tc>
                <a:tc>
                  <a:txBody>
                    <a:bodyPr/>
                    <a:lstStyle/>
                    <a:p>
                      <a:pPr algn="l">
                        <a:lnSpc>
                          <a:spcPct val="115000"/>
                        </a:lnSpc>
                        <a:spcBef>
                          <a:spcPts val="200"/>
                        </a:spcBef>
                        <a:spcAft>
                          <a:spcPts val="0"/>
                        </a:spcAft>
                      </a:pPr>
                      <a:r>
                        <a:rPr lang="nb-NO" sz="1200" b="1" kern="800" dirty="0">
                          <a:solidFill>
                            <a:srgbClr val="000000"/>
                          </a:solidFill>
                          <a:effectLst/>
                          <a:latin typeface="+mn-lt"/>
                          <a:ea typeface="Calibri" panose="020F0502020204030204" pitchFamily="34" charset="0"/>
                          <a:cs typeface="Arial" panose="020B0604020202020204" pitchFamily="34" charset="0"/>
                        </a:rPr>
                        <a:t>Fredag</a:t>
                      </a:r>
                    </a:p>
                  </a:txBody>
                  <a:tcPr marL="56511" marR="56511"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9CC2E5"/>
                    </a:solidFill>
                  </a:tcPr>
                </a:tc>
                <a:tc>
                  <a:txBody>
                    <a:bodyPr/>
                    <a:lstStyle/>
                    <a:p>
                      <a:pPr algn="l">
                        <a:lnSpc>
                          <a:spcPct val="115000"/>
                        </a:lnSpc>
                        <a:spcBef>
                          <a:spcPts val="200"/>
                        </a:spcBef>
                        <a:spcAft>
                          <a:spcPts val="0"/>
                        </a:spcAft>
                      </a:pPr>
                      <a:r>
                        <a:rPr lang="nb-NO" sz="1200" b="1" kern="800" dirty="0">
                          <a:solidFill>
                            <a:srgbClr val="000000"/>
                          </a:solidFill>
                          <a:effectLst/>
                          <a:latin typeface="+mn-lt"/>
                          <a:ea typeface="Calibri" panose="020F0502020204030204" pitchFamily="34" charset="0"/>
                          <a:cs typeface="Arial" panose="020B0604020202020204" pitchFamily="34" charset="0"/>
                        </a:rPr>
                        <a:t>Lørdag</a:t>
                      </a:r>
                      <a:endParaRPr lang="nb-NO" sz="1200" kern="800" dirty="0">
                        <a:solidFill>
                          <a:srgbClr val="595959"/>
                        </a:solidFill>
                        <a:effectLst/>
                        <a:latin typeface="+mn-lt"/>
                        <a:ea typeface="Calibri" panose="020F0502020204030204" pitchFamily="34" charset="0"/>
                        <a:cs typeface="Arial" panose="020B0604020202020204" pitchFamily="34" charset="0"/>
                      </a:endParaRPr>
                    </a:p>
                  </a:txBody>
                  <a:tcPr marL="56511" marR="56511"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9CC2E5"/>
                    </a:solidFill>
                  </a:tcPr>
                </a:tc>
                <a:tc>
                  <a:txBody>
                    <a:bodyPr/>
                    <a:lstStyle/>
                    <a:p>
                      <a:pPr algn="l">
                        <a:lnSpc>
                          <a:spcPct val="115000"/>
                        </a:lnSpc>
                        <a:spcBef>
                          <a:spcPts val="200"/>
                        </a:spcBef>
                        <a:spcAft>
                          <a:spcPts val="0"/>
                        </a:spcAft>
                        <a:tabLst>
                          <a:tab pos="922020" algn="l"/>
                        </a:tabLst>
                      </a:pPr>
                      <a:r>
                        <a:rPr lang="nb-NO" sz="1200" b="1" kern="800" dirty="0">
                          <a:solidFill>
                            <a:srgbClr val="000000"/>
                          </a:solidFill>
                          <a:effectLst/>
                          <a:latin typeface="+mn-lt"/>
                          <a:ea typeface="Calibri" panose="020F0502020204030204" pitchFamily="34" charset="0"/>
                          <a:cs typeface="Arial" panose="020B0604020202020204" pitchFamily="34" charset="0"/>
                        </a:rPr>
                        <a:t>Søndag</a:t>
                      </a:r>
                      <a:endParaRPr lang="nb-NO" sz="1200" kern="800" dirty="0">
                        <a:solidFill>
                          <a:srgbClr val="595959"/>
                        </a:solidFill>
                        <a:effectLst/>
                        <a:latin typeface="+mn-lt"/>
                        <a:ea typeface="Calibri" panose="020F0502020204030204" pitchFamily="34" charset="0"/>
                        <a:cs typeface="Arial" panose="020B0604020202020204" pitchFamily="34" charset="0"/>
                      </a:endParaRPr>
                    </a:p>
                  </a:txBody>
                  <a:tcPr marL="56511" marR="56511"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9CC2E5"/>
                    </a:solidFill>
                  </a:tcPr>
                </a:tc>
                <a:extLst>
                  <a:ext uri="{0D108BD9-81ED-4DB2-BD59-A6C34878D82A}">
                    <a16:rowId xmlns:a16="http://schemas.microsoft.com/office/drawing/2014/main" val="10000"/>
                  </a:ext>
                </a:extLst>
              </a:tr>
              <a:tr h="1165411">
                <a:tc>
                  <a:txBody>
                    <a:bodyPr/>
                    <a:lstStyle/>
                    <a:p>
                      <a:pPr algn="ctr"/>
                      <a:r>
                        <a:rPr lang="nb-NO" sz="1200" b="1" dirty="0">
                          <a:solidFill>
                            <a:schemeClr val="tx1"/>
                          </a:solidFill>
                          <a:effectLst/>
                          <a:latin typeface="+mn-lt"/>
                          <a:ea typeface="Times New Roman" panose="02020603050405020304" pitchFamily="18" charset="0"/>
                          <a:cs typeface="Arial" panose="020B0604020202020204" pitchFamily="34" charset="0"/>
                        </a:rPr>
                        <a:t>40</a:t>
                      </a:r>
                    </a:p>
                    <a:p>
                      <a:pPr algn="ctr"/>
                      <a:r>
                        <a:rPr lang="nb-NO" sz="1200" dirty="0">
                          <a:solidFill>
                            <a:schemeClr val="tx1"/>
                          </a:solidFill>
                          <a:latin typeface="+mn-lt"/>
                          <a:cs typeface="Arial" panose="020B0604020202020204" pitchFamily="34" charset="0"/>
                        </a:rPr>
                        <a:t>Skolens høstferie</a:t>
                      </a:r>
                    </a:p>
                    <a:p>
                      <a:pPr algn="ctr"/>
                      <a:r>
                        <a:rPr lang="nb-NO" sz="1200" dirty="0">
                          <a:solidFill>
                            <a:schemeClr val="tx1"/>
                          </a:solidFill>
                          <a:latin typeface="+mn-lt"/>
                          <a:cs typeface="Arial" panose="020B0604020202020204" pitchFamily="34" charset="0"/>
                        </a:rPr>
                        <a:t>Følelser</a:t>
                      </a:r>
                    </a:p>
                  </a:txBody>
                  <a:tcPr marL="44450" marR="44450" marT="0"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tc>
                  <a:txBody>
                    <a:bodyPr/>
                    <a:lstStyle/>
                    <a:p>
                      <a:r>
                        <a:rPr lang="nb-NO" sz="1200" b="1" dirty="0">
                          <a:solidFill>
                            <a:srgbClr val="000000"/>
                          </a:solidFill>
                          <a:effectLst/>
                          <a:latin typeface="+mn-lt"/>
                          <a:ea typeface="Times New Roman" panose="02020603050405020304" pitchFamily="18" charset="0"/>
                        </a:rPr>
                        <a:t> </a:t>
                      </a:r>
                    </a:p>
                  </a:txBody>
                  <a:tcPr marL="44450" marR="44450"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accent1">
                        <a:lumMod val="20000"/>
                        <a:lumOff val="80000"/>
                      </a:schemeClr>
                    </a:solidFill>
                  </a:tcPr>
                </a:tc>
                <a:tc>
                  <a:txBody>
                    <a:bodyPr/>
                    <a:lstStyle/>
                    <a:p>
                      <a:endParaRPr lang="nb-NO" sz="1200" dirty="0">
                        <a:effectLst/>
                        <a:latin typeface="+mn-lt"/>
                        <a:ea typeface="Times New Roman" panose="02020603050405020304" pitchFamily="18" charset="0"/>
                      </a:endParaRPr>
                    </a:p>
                    <a:p>
                      <a:r>
                        <a:rPr lang="nb-NO" sz="1200" dirty="0">
                          <a:solidFill>
                            <a:srgbClr val="000000"/>
                          </a:solidFill>
                          <a:effectLst/>
                          <a:latin typeface="+mn-lt"/>
                          <a:ea typeface="Times New Roman" panose="02020603050405020304" pitchFamily="18" charset="0"/>
                        </a:rPr>
                        <a:t> </a:t>
                      </a:r>
                    </a:p>
                  </a:txBody>
                  <a:tcPr marL="44450" marR="44450"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accent1">
                        <a:lumMod val="20000"/>
                        <a:lumOff val="80000"/>
                      </a:schemeClr>
                    </a:solidFill>
                  </a:tcPr>
                </a:tc>
                <a:tc>
                  <a:txBody>
                    <a:bodyPr/>
                    <a:lstStyle/>
                    <a:p>
                      <a:r>
                        <a:rPr lang="nb-NO" sz="1200" b="1" dirty="0">
                          <a:solidFill>
                            <a:srgbClr val="000000"/>
                          </a:solidFill>
                          <a:effectLst/>
                          <a:latin typeface="+mn-lt"/>
                          <a:ea typeface="Times New Roman" panose="02020603050405020304" pitchFamily="18" charset="0"/>
                        </a:rPr>
                        <a:t>1</a:t>
                      </a:r>
                      <a:endParaRPr lang="nb-NO" sz="1200" dirty="0">
                        <a:effectLst/>
                        <a:latin typeface="+mn-lt"/>
                        <a:ea typeface="Times New Roman" panose="02020603050405020304" pitchFamily="18" charset="0"/>
                      </a:endParaRPr>
                    </a:p>
                    <a:p>
                      <a:r>
                        <a:rPr lang="nb-NO" sz="1200" dirty="0">
                          <a:solidFill>
                            <a:srgbClr val="000000"/>
                          </a:solidFill>
                          <a:effectLst/>
                          <a:latin typeface="+mn-lt"/>
                          <a:ea typeface="Times New Roman" panose="02020603050405020304" pitchFamily="18" charset="0"/>
                        </a:rPr>
                        <a:t>Potetdagen</a:t>
                      </a:r>
                    </a:p>
                  </a:txBody>
                  <a:tcPr marL="44450" marR="44450"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tc>
                  <a:txBody>
                    <a:bodyPr/>
                    <a:lstStyle/>
                    <a:p>
                      <a:r>
                        <a:rPr lang="nb-NO" sz="1200" b="1" dirty="0">
                          <a:solidFill>
                            <a:srgbClr val="000000"/>
                          </a:solidFill>
                          <a:effectLst/>
                          <a:latin typeface="+mn-lt"/>
                          <a:ea typeface="Times New Roman" panose="02020603050405020304" pitchFamily="18" charset="0"/>
                        </a:rPr>
                        <a:t>2</a:t>
                      </a:r>
                      <a:endParaRPr lang="nb-NO" sz="1200" dirty="0">
                        <a:effectLst/>
                        <a:latin typeface="+mn-lt"/>
                        <a:ea typeface="Times New Roman" panose="02020603050405020304" pitchFamily="18" charset="0"/>
                      </a:endParaRPr>
                    </a:p>
                    <a:p>
                      <a:r>
                        <a:rPr lang="nb-NO" sz="1200" dirty="0">
                          <a:effectLst/>
                          <a:latin typeface="+mn-lt"/>
                          <a:ea typeface="Times New Roman" panose="02020603050405020304" pitchFamily="18" charset="0"/>
                        </a:rPr>
                        <a:t> </a:t>
                      </a:r>
                    </a:p>
                  </a:txBody>
                  <a:tcPr marL="44450" marR="44450"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tc>
                  <a:txBody>
                    <a:bodyPr/>
                    <a:lstStyle/>
                    <a:p>
                      <a:r>
                        <a:rPr lang="nb-NO" sz="1200" b="1" dirty="0">
                          <a:solidFill>
                            <a:srgbClr val="000000"/>
                          </a:solidFill>
                          <a:effectLst/>
                          <a:latin typeface="+mn-lt"/>
                          <a:ea typeface="Times New Roman" panose="02020603050405020304" pitchFamily="18" charset="0"/>
                        </a:rPr>
                        <a:t>3</a:t>
                      </a:r>
                      <a:endParaRPr lang="nb-NO" sz="1200" dirty="0">
                        <a:solidFill>
                          <a:srgbClr val="000000"/>
                        </a:solidFill>
                        <a:effectLst/>
                        <a:latin typeface="+mn-lt"/>
                        <a:ea typeface="Times New Roman" panose="02020603050405020304" pitchFamily="18" charset="0"/>
                      </a:endParaRPr>
                    </a:p>
                  </a:txBody>
                  <a:tcPr marL="44450" marR="44450"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tc>
                  <a:txBody>
                    <a:bodyPr/>
                    <a:lstStyle/>
                    <a:p>
                      <a:r>
                        <a:rPr lang="nb-NO" sz="1200" b="1" dirty="0">
                          <a:solidFill>
                            <a:srgbClr val="000000"/>
                          </a:solidFill>
                          <a:effectLst/>
                          <a:latin typeface="+mn-lt"/>
                          <a:ea typeface="Times New Roman" panose="02020603050405020304" pitchFamily="18" charset="0"/>
                        </a:rPr>
                        <a:t>4</a:t>
                      </a:r>
                      <a:endParaRPr lang="nb-NO" sz="1200" dirty="0">
                        <a:solidFill>
                          <a:srgbClr val="000000"/>
                        </a:solidFill>
                        <a:effectLst/>
                        <a:latin typeface="+mn-lt"/>
                        <a:ea typeface="Times New Roman" panose="02020603050405020304" pitchFamily="18" charset="0"/>
                      </a:endParaRPr>
                    </a:p>
                  </a:txBody>
                  <a:tcPr marL="44450" marR="44450"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tc>
                  <a:txBody>
                    <a:bodyPr/>
                    <a:lstStyle/>
                    <a:p>
                      <a:r>
                        <a:rPr lang="nb-NO" sz="1200" b="1" dirty="0">
                          <a:solidFill>
                            <a:srgbClr val="FF0000"/>
                          </a:solidFill>
                          <a:effectLst/>
                          <a:latin typeface="+mn-lt"/>
                          <a:ea typeface="Times New Roman" panose="02020603050405020304" pitchFamily="18" charset="0"/>
                          <a:cs typeface="Times New Roman" panose="02020603050405020304" pitchFamily="18" charset="0"/>
                        </a:rPr>
                        <a:t>5</a:t>
                      </a:r>
                      <a:endParaRPr lang="nb-NO" sz="1200" dirty="0">
                        <a:solidFill>
                          <a:srgbClr val="FF0000"/>
                        </a:solidFill>
                        <a:effectLst/>
                        <a:latin typeface="+mn-lt"/>
                        <a:ea typeface="Times New Roman" panose="02020603050405020304" pitchFamily="18" charset="0"/>
                      </a:endParaRPr>
                    </a:p>
                  </a:txBody>
                  <a:tcPr marL="44450" marR="44450"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174377">
                <a:tc>
                  <a:txBody>
                    <a:bodyPr/>
                    <a:lstStyle/>
                    <a:p>
                      <a:pPr algn="ctr"/>
                      <a:r>
                        <a:rPr lang="nb-NO" sz="1200" b="1" dirty="0">
                          <a:solidFill>
                            <a:schemeClr val="tx1"/>
                          </a:solidFill>
                          <a:effectLst/>
                          <a:latin typeface="+mn-lt"/>
                          <a:ea typeface="Times New Roman" panose="02020603050405020304" pitchFamily="18" charset="0"/>
                          <a:cs typeface="Arial" panose="020B0604020202020204" pitchFamily="34" charset="0"/>
                        </a:rPr>
                        <a:t>41</a:t>
                      </a:r>
                    </a:p>
                    <a:p>
                      <a:pPr marL="0" marR="0" lvl="0" indent="0" algn="ctr" defTabSz="914400" rtl="0" eaLnBrk="1" fontAlgn="auto" latinLnBrk="0" hangingPunct="1">
                        <a:lnSpc>
                          <a:spcPct val="100000"/>
                        </a:lnSpc>
                        <a:spcBef>
                          <a:spcPts val="0"/>
                        </a:spcBef>
                        <a:spcAft>
                          <a:spcPts val="0"/>
                        </a:spcAft>
                        <a:buClrTx/>
                        <a:buSzTx/>
                        <a:buFontTx/>
                        <a:buNone/>
                        <a:tabLst/>
                        <a:defRPr/>
                      </a:pPr>
                      <a:r>
                        <a:rPr lang="nb-NO" sz="1200" dirty="0">
                          <a:solidFill>
                            <a:schemeClr val="tx1"/>
                          </a:solidFill>
                          <a:latin typeface="+mn-lt"/>
                          <a:cs typeface="Arial" panose="020B0604020202020204" pitchFamily="34" charset="0"/>
                        </a:rPr>
                        <a:t>Følelser</a:t>
                      </a:r>
                    </a:p>
                    <a:p>
                      <a:pPr algn="ctr"/>
                      <a:endParaRPr lang="nb-NO" sz="1200" b="1" dirty="0">
                        <a:solidFill>
                          <a:schemeClr val="tx1"/>
                        </a:solidFill>
                        <a:effectLst/>
                        <a:latin typeface="+mn-lt"/>
                        <a:ea typeface="Times New Roman" panose="02020603050405020304" pitchFamily="18" charset="0"/>
                        <a:cs typeface="Arial" panose="020B0604020202020204" pitchFamily="34" charset="0"/>
                      </a:endParaRPr>
                    </a:p>
                  </a:txBody>
                  <a:tcPr marL="44450" marR="44450" marT="0"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tc>
                  <a:txBody>
                    <a:bodyPr/>
                    <a:lstStyle/>
                    <a:p>
                      <a:r>
                        <a:rPr lang="nb-NO" sz="1200" b="1" dirty="0">
                          <a:solidFill>
                            <a:srgbClr val="000000"/>
                          </a:solidFill>
                          <a:effectLst/>
                          <a:latin typeface="+mn-lt"/>
                          <a:ea typeface="Times New Roman" panose="02020603050405020304" pitchFamily="18" charset="0"/>
                        </a:rPr>
                        <a:t>6</a:t>
                      </a:r>
                      <a:endParaRPr lang="nb-NO" sz="1200" dirty="0">
                        <a:solidFill>
                          <a:srgbClr val="000000"/>
                        </a:solidFill>
                        <a:effectLst/>
                        <a:latin typeface="+mn-lt"/>
                        <a:ea typeface="Times New Roman" panose="02020603050405020304" pitchFamily="18" charset="0"/>
                      </a:endParaRPr>
                    </a:p>
                  </a:txBody>
                  <a:tcPr marL="44450" marR="44450"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tc>
                  <a:txBody>
                    <a:bodyPr/>
                    <a:lstStyle/>
                    <a:p>
                      <a:r>
                        <a:rPr lang="nb-NO" sz="1200" b="1" dirty="0">
                          <a:solidFill>
                            <a:srgbClr val="000000"/>
                          </a:solidFill>
                          <a:effectLst/>
                          <a:latin typeface="+mn-lt"/>
                          <a:ea typeface="Times New Roman" panose="02020603050405020304" pitchFamily="18" charset="0"/>
                        </a:rPr>
                        <a:t>7</a:t>
                      </a:r>
                      <a:endParaRPr lang="nb-NO" sz="1200" dirty="0">
                        <a:solidFill>
                          <a:srgbClr val="000000"/>
                        </a:solidFill>
                        <a:effectLst/>
                        <a:latin typeface="+mn-lt"/>
                        <a:ea typeface="Times New Roman" panose="02020603050405020304" pitchFamily="18" charset="0"/>
                      </a:endParaRPr>
                    </a:p>
                  </a:txBody>
                  <a:tcPr marL="44450" marR="44450"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tc>
                  <a:txBody>
                    <a:bodyPr/>
                    <a:lstStyle/>
                    <a:p>
                      <a:r>
                        <a:rPr lang="nb-NO" sz="1200" b="1" dirty="0">
                          <a:solidFill>
                            <a:srgbClr val="000000"/>
                          </a:solidFill>
                          <a:effectLst/>
                          <a:latin typeface="+mn-lt"/>
                          <a:ea typeface="Times New Roman" panose="02020603050405020304" pitchFamily="18" charset="0"/>
                        </a:rPr>
                        <a:t>8</a:t>
                      </a:r>
                    </a:p>
                    <a:p>
                      <a:endParaRPr lang="nb-NO" sz="1200" dirty="0">
                        <a:effectLst/>
                        <a:latin typeface="+mn-lt"/>
                        <a:ea typeface="Times New Roman" panose="02020603050405020304" pitchFamily="18" charset="0"/>
                      </a:endParaRPr>
                    </a:p>
                  </a:txBody>
                  <a:tcPr marL="44450" marR="44450"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tc>
                  <a:txBody>
                    <a:bodyPr/>
                    <a:lstStyle/>
                    <a:p>
                      <a:r>
                        <a:rPr lang="nb-NO" sz="1200" b="1" dirty="0">
                          <a:solidFill>
                            <a:srgbClr val="000000"/>
                          </a:solidFill>
                          <a:effectLst/>
                          <a:latin typeface="+mn-lt"/>
                          <a:ea typeface="Times New Roman" panose="02020603050405020304" pitchFamily="18" charset="0"/>
                        </a:rPr>
                        <a:t>9</a:t>
                      </a:r>
                    </a:p>
                    <a:p>
                      <a:endParaRPr lang="nb-NO" sz="1200" dirty="0">
                        <a:solidFill>
                          <a:srgbClr val="000000"/>
                        </a:solidFill>
                        <a:effectLst/>
                        <a:latin typeface="+mn-lt"/>
                        <a:ea typeface="Times New Roman" panose="02020603050405020304" pitchFamily="18" charset="0"/>
                      </a:endParaRPr>
                    </a:p>
                  </a:txBody>
                  <a:tcPr marL="44450" marR="44450"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tc>
                  <a:txBody>
                    <a:bodyPr/>
                    <a:lstStyle/>
                    <a:p>
                      <a:r>
                        <a:rPr lang="nb-NO" sz="1200" b="1" dirty="0">
                          <a:solidFill>
                            <a:srgbClr val="000000"/>
                          </a:solidFill>
                          <a:effectLst/>
                          <a:latin typeface="+mn-lt"/>
                          <a:ea typeface="Times New Roman" panose="02020603050405020304" pitchFamily="18" charset="0"/>
                        </a:rPr>
                        <a:t>10</a:t>
                      </a:r>
                      <a:endParaRPr lang="nb-NO" sz="1200" dirty="0">
                        <a:effectLst/>
                        <a:latin typeface="+mn-lt"/>
                        <a:ea typeface="Times New Roman" panose="02020603050405020304" pitchFamily="18" charset="0"/>
                      </a:endParaRPr>
                    </a:p>
                    <a:p>
                      <a:r>
                        <a:rPr lang="nb-NO" sz="1200" b="0" dirty="0">
                          <a:solidFill>
                            <a:srgbClr val="000000"/>
                          </a:solidFill>
                          <a:effectLst/>
                          <a:latin typeface="+mn-lt"/>
                          <a:ea typeface="Times New Roman" panose="02020603050405020304" pitchFamily="18" charset="0"/>
                        </a:rPr>
                        <a:t>Verdensdagen for psykisk helse</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a:solidFill>
                            <a:srgbClr val="000000"/>
                          </a:solidFill>
                          <a:effectLst/>
                          <a:latin typeface="+mn-lt"/>
                          <a:ea typeface="Times New Roman" panose="02020603050405020304" pitchFamily="18" charset="0"/>
                        </a:rPr>
                        <a:t>»</a:t>
                      </a:r>
                      <a:r>
                        <a:rPr lang="nb-NO" sz="1200" b="0" i="1" kern="1200" dirty="0">
                          <a:solidFill>
                            <a:schemeClr val="tx1"/>
                          </a:solidFill>
                          <a:effectLst/>
                          <a:latin typeface="+mn-lt"/>
                          <a:ea typeface="+mn-ea"/>
                          <a:cs typeface="+mn-cs"/>
                        </a:rPr>
                        <a:t>Vi trenger å styrke vår psykiske beredskap»</a:t>
                      </a:r>
                      <a:endParaRPr lang="nb-NO" sz="1200" b="0" i="0" dirty="0">
                        <a:solidFill>
                          <a:srgbClr val="000000"/>
                        </a:solidFill>
                        <a:effectLst/>
                        <a:latin typeface="+mn-lt"/>
                      </a:endParaRPr>
                    </a:p>
                    <a:p>
                      <a:r>
                        <a:rPr lang="nb-NO" sz="1200" b="0" i="0" dirty="0">
                          <a:solidFill>
                            <a:srgbClr val="000000"/>
                          </a:solidFill>
                          <a:effectLst/>
                          <a:latin typeface="+mn-lt"/>
                          <a:ea typeface="Times New Roman" panose="02020603050405020304" pitchFamily="18" charset="0"/>
                        </a:rPr>
                        <a:t>Verdens eggdag</a:t>
                      </a:r>
                      <a:endParaRPr lang="nb-NO" sz="1200" dirty="0">
                        <a:solidFill>
                          <a:srgbClr val="000000"/>
                        </a:solidFill>
                        <a:effectLst/>
                        <a:latin typeface="+mn-lt"/>
                        <a:ea typeface="Times New Roman" panose="02020603050405020304" pitchFamily="18" charset="0"/>
                      </a:endParaRPr>
                    </a:p>
                  </a:txBody>
                  <a:tcPr marL="44450" marR="44450"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FFCCFF"/>
                    </a:solidFill>
                  </a:tcPr>
                </a:tc>
                <a:tc>
                  <a:txBody>
                    <a:bodyPr/>
                    <a:lstStyle/>
                    <a:p>
                      <a:r>
                        <a:rPr lang="nb-NO" sz="1200" b="1" dirty="0">
                          <a:solidFill>
                            <a:srgbClr val="000000"/>
                          </a:solidFill>
                          <a:effectLst/>
                          <a:latin typeface="+mn-lt"/>
                          <a:ea typeface="Times New Roman" panose="02020603050405020304" pitchFamily="18" charset="0"/>
                        </a:rPr>
                        <a:t>11</a:t>
                      </a:r>
                      <a:endParaRPr lang="nb-NO" sz="1200" dirty="0">
                        <a:solidFill>
                          <a:srgbClr val="000000"/>
                        </a:solidFill>
                        <a:effectLst/>
                        <a:latin typeface="+mn-lt"/>
                        <a:ea typeface="Times New Roman" panose="02020603050405020304" pitchFamily="18" charset="0"/>
                      </a:endParaRPr>
                    </a:p>
                  </a:txBody>
                  <a:tcPr marL="44450" marR="44450"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tc>
                  <a:txBody>
                    <a:bodyPr/>
                    <a:lstStyle/>
                    <a:p>
                      <a:r>
                        <a:rPr lang="nb-NO" sz="1200" b="1" dirty="0">
                          <a:solidFill>
                            <a:srgbClr val="FF0000"/>
                          </a:solidFill>
                          <a:effectLst/>
                          <a:latin typeface="+mn-lt"/>
                          <a:ea typeface="Times New Roman" panose="02020603050405020304" pitchFamily="18" charset="0"/>
                          <a:cs typeface="Times New Roman" panose="02020603050405020304" pitchFamily="18" charset="0"/>
                        </a:rPr>
                        <a:t>12</a:t>
                      </a:r>
                      <a:endParaRPr lang="nb-NO" sz="1200" dirty="0">
                        <a:solidFill>
                          <a:srgbClr val="000000"/>
                        </a:solidFill>
                        <a:effectLst/>
                        <a:latin typeface="+mn-lt"/>
                        <a:ea typeface="Times New Roman" panose="02020603050405020304" pitchFamily="18" charset="0"/>
                      </a:endParaRPr>
                    </a:p>
                  </a:txBody>
                  <a:tcPr marL="44450" marR="44450"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1210235">
                <a:tc>
                  <a:txBody>
                    <a:bodyPr/>
                    <a:lstStyle/>
                    <a:p>
                      <a:pPr algn="ctr"/>
                      <a:r>
                        <a:rPr lang="nb-NO" sz="1200" b="1" dirty="0">
                          <a:solidFill>
                            <a:schemeClr val="tx1"/>
                          </a:solidFill>
                          <a:effectLst/>
                          <a:latin typeface="+mn-lt"/>
                          <a:ea typeface="Times New Roman" panose="02020603050405020304" pitchFamily="18" charset="0"/>
                          <a:cs typeface="Arial" panose="020B0604020202020204" pitchFamily="34" charset="0"/>
                        </a:rPr>
                        <a:t>42</a:t>
                      </a:r>
                    </a:p>
                    <a:p>
                      <a:pPr algn="ctr"/>
                      <a:r>
                        <a:rPr lang="nb-NO" sz="1200" b="0" dirty="0">
                          <a:solidFill>
                            <a:schemeClr val="tx1"/>
                          </a:solidFill>
                          <a:effectLst/>
                          <a:latin typeface="+mn-lt"/>
                          <a:ea typeface="Times New Roman" panose="02020603050405020304" pitchFamily="18" charset="0"/>
                          <a:cs typeface="Arial" panose="020B0604020202020204" pitchFamily="34" charset="0"/>
                        </a:rPr>
                        <a:t>FN</a:t>
                      </a:r>
                    </a:p>
                  </a:txBody>
                  <a:tcPr marL="44450" marR="44450" marT="0"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tc>
                  <a:txBody>
                    <a:bodyPr/>
                    <a:lstStyle/>
                    <a:p>
                      <a:r>
                        <a:rPr lang="nb-NO" sz="1200" b="1" dirty="0">
                          <a:solidFill>
                            <a:srgbClr val="000000"/>
                          </a:solidFill>
                          <a:effectLst/>
                          <a:latin typeface="+mn-lt"/>
                          <a:ea typeface="Times New Roman" panose="02020603050405020304" pitchFamily="18" charset="0"/>
                        </a:rPr>
                        <a:t>13</a:t>
                      </a:r>
                      <a:endParaRPr lang="nb-NO" sz="1200" dirty="0">
                        <a:solidFill>
                          <a:srgbClr val="000000"/>
                        </a:solidFill>
                        <a:effectLst/>
                        <a:latin typeface="+mn-lt"/>
                        <a:ea typeface="Times New Roman" panose="02020603050405020304" pitchFamily="18" charset="0"/>
                      </a:endParaRPr>
                    </a:p>
                  </a:txBody>
                  <a:tcPr marL="44450" marR="44450"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tc>
                  <a:txBody>
                    <a:bodyPr/>
                    <a:lstStyle/>
                    <a:p>
                      <a:r>
                        <a:rPr lang="nb-NO" sz="1200" b="1" dirty="0">
                          <a:solidFill>
                            <a:srgbClr val="000000"/>
                          </a:solidFill>
                          <a:effectLst/>
                          <a:latin typeface="+mn-lt"/>
                          <a:ea typeface="Times New Roman" panose="02020603050405020304" pitchFamily="18" charset="0"/>
                        </a:rPr>
                        <a:t>14</a:t>
                      </a:r>
                      <a:endParaRPr lang="nb-NO" sz="1200" dirty="0">
                        <a:solidFill>
                          <a:srgbClr val="000000"/>
                        </a:solidFill>
                        <a:effectLst/>
                        <a:latin typeface="+mn-lt"/>
                        <a:ea typeface="Times New Roman" panose="02020603050405020304" pitchFamily="18" charset="0"/>
                      </a:endParaRPr>
                    </a:p>
                  </a:txBody>
                  <a:tcPr marL="44450" marR="44450"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tc>
                  <a:txBody>
                    <a:bodyPr/>
                    <a:lstStyle/>
                    <a:p>
                      <a:r>
                        <a:rPr lang="nb-NO" sz="1200" b="1" dirty="0">
                          <a:solidFill>
                            <a:srgbClr val="000000"/>
                          </a:solidFill>
                          <a:effectLst/>
                          <a:latin typeface="+mn-lt"/>
                          <a:ea typeface="Times New Roman" panose="02020603050405020304" pitchFamily="18" charset="0"/>
                        </a:rPr>
                        <a:t>15</a:t>
                      </a:r>
                      <a:endParaRPr lang="nb-NO" sz="1200" dirty="0">
                        <a:effectLst/>
                        <a:latin typeface="+mn-lt"/>
                        <a:ea typeface="Times New Roman" panose="02020603050405020304" pitchFamily="18" charset="0"/>
                      </a:endParaRPr>
                    </a:p>
                  </a:txBody>
                  <a:tcPr marL="44450" marR="44450"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b="1" dirty="0">
                          <a:solidFill>
                            <a:srgbClr val="000000"/>
                          </a:solidFill>
                          <a:effectLst/>
                          <a:latin typeface="+mn-lt"/>
                          <a:ea typeface="Times New Roman" panose="02020603050405020304" pitchFamily="18" charset="0"/>
                        </a:rPr>
                        <a:t>16</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b="0" i="0" dirty="0">
                          <a:solidFill>
                            <a:srgbClr val="000000"/>
                          </a:solidFill>
                          <a:effectLst/>
                          <a:latin typeface="+mn-lt"/>
                        </a:rPr>
                        <a:t>Verdens brøddag</a:t>
                      </a:r>
                      <a:endParaRPr lang="nb-NO" sz="1200" dirty="0">
                        <a:solidFill>
                          <a:srgbClr val="000000"/>
                        </a:solidFill>
                        <a:effectLst/>
                        <a:latin typeface="+mn-lt"/>
                        <a:ea typeface="Times New Roman" panose="02020603050405020304" pitchFamily="18" charset="0"/>
                      </a:endParaRPr>
                    </a:p>
                    <a:p>
                      <a:endParaRPr lang="nb-NO" sz="1200" dirty="0">
                        <a:solidFill>
                          <a:srgbClr val="000000"/>
                        </a:solidFill>
                        <a:effectLst/>
                        <a:latin typeface="+mn-lt"/>
                        <a:ea typeface="Times New Roman" panose="02020603050405020304" pitchFamily="18" charset="0"/>
                      </a:endParaRPr>
                    </a:p>
                  </a:txBody>
                  <a:tcPr marL="44450" marR="44450"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tc>
                  <a:txBody>
                    <a:bodyPr/>
                    <a:lstStyle/>
                    <a:p>
                      <a:r>
                        <a:rPr lang="nb-NO" sz="1200" b="1" dirty="0">
                          <a:solidFill>
                            <a:srgbClr val="000000"/>
                          </a:solidFill>
                          <a:effectLst/>
                          <a:latin typeface="+mn-lt"/>
                          <a:ea typeface="Times New Roman" panose="02020603050405020304" pitchFamily="18" charset="0"/>
                        </a:rPr>
                        <a:t>17</a:t>
                      </a:r>
                      <a:endParaRPr lang="nb-NO" sz="1200" dirty="0">
                        <a:effectLst/>
                        <a:latin typeface="+mn-lt"/>
                        <a:ea typeface="Times New Roman" panose="02020603050405020304" pitchFamily="18" charset="0"/>
                      </a:endParaRPr>
                    </a:p>
                    <a:p>
                      <a:endParaRPr lang="nb-NO" sz="1200" dirty="0">
                        <a:solidFill>
                          <a:srgbClr val="000000"/>
                        </a:solidFill>
                        <a:effectLst/>
                        <a:latin typeface="+mn-lt"/>
                        <a:ea typeface="Times New Roman" panose="02020603050405020304" pitchFamily="18" charset="0"/>
                      </a:endParaRPr>
                    </a:p>
                  </a:txBody>
                  <a:tcPr marL="44450" marR="44450"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tc>
                  <a:txBody>
                    <a:bodyPr/>
                    <a:lstStyle/>
                    <a:p>
                      <a:r>
                        <a:rPr lang="nb-NO" sz="1200" b="1" dirty="0">
                          <a:solidFill>
                            <a:srgbClr val="000000"/>
                          </a:solidFill>
                          <a:effectLst/>
                          <a:latin typeface="+mn-lt"/>
                          <a:ea typeface="Times New Roman" panose="02020603050405020304" pitchFamily="18" charset="0"/>
                        </a:rPr>
                        <a:t>18</a:t>
                      </a:r>
                      <a:endParaRPr lang="nb-NO" sz="1200" dirty="0">
                        <a:solidFill>
                          <a:srgbClr val="000000"/>
                        </a:solidFill>
                        <a:effectLst/>
                        <a:latin typeface="+mn-lt"/>
                        <a:ea typeface="Times New Roman" panose="02020603050405020304" pitchFamily="18" charset="0"/>
                      </a:endParaRPr>
                    </a:p>
                  </a:txBody>
                  <a:tcPr marL="44450" marR="44450"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tc>
                  <a:txBody>
                    <a:bodyPr/>
                    <a:lstStyle/>
                    <a:p>
                      <a:r>
                        <a:rPr lang="nb-NO" sz="1200" b="1" dirty="0">
                          <a:solidFill>
                            <a:srgbClr val="FF0000"/>
                          </a:solidFill>
                          <a:effectLst/>
                          <a:latin typeface="+mn-lt"/>
                          <a:ea typeface="Times New Roman" panose="02020603050405020304" pitchFamily="18" charset="0"/>
                          <a:cs typeface="Times New Roman" panose="02020603050405020304" pitchFamily="18" charset="0"/>
                        </a:rPr>
                        <a:t>19</a:t>
                      </a:r>
                      <a:endParaRPr lang="nb-NO" sz="1200" dirty="0">
                        <a:solidFill>
                          <a:srgbClr val="000000"/>
                        </a:solidFill>
                        <a:effectLst/>
                        <a:latin typeface="+mn-lt"/>
                        <a:ea typeface="Times New Roman" panose="02020603050405020304" pitchFamily="18" charset="0"/>
                      </a:endParaRPr>
                    </a:p>
                  </a:txBody>
                  <a:tcPr marL="44450" marR="44450"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1201271">
                <a:tc>
                  <a:txBody>
                    <a:bodyPr/>
                    <a:lstStyle/>
                    <a:p>
                      <a:pPr algn="ctr"/>
                      <a:r>
                        <a:rPr lang="nb-NO" sz="1200" b="1" dirty="0">
                          <a:solidFill>
                            <a:schemeClr val="tx1"/>
                          </a:solidFill>
                          <a:effectLst/>
                          <a:latin typeface="+mn-lt"/>
                          <a:ea typeface="Times New Roman" panose="02020603050405020304" pitchFamily="18" charset="0"/>
                          <a:cs typeface="Arial" panose="020B0604020202020204" pitchFamily="34" charset="0"/>
                        </a:rPr>
                        <a:t>43</a:t>
                      </a:r>
                    </a:p>
                    <a:p>
                      <a:pPr marL="0" marR="0" lvl="0" indent="0" algn="ctr" defTabSz="914400" rtl="0" eaLnBrk="1" fontAlgn="auto" latinLnBrk="0" hangingPunct="1">
                        <a:lnSpc>
                          <a:spcPct val="100000"/>
                        </a:lnSpc>
                        <a:spcBef>
                          <a:spcPts val="0"/>
                        </a:spcBef>
                        <a:spcAft>
                          <a:spcPts val="0"/>
                        </a:spcAft>
                        <a:buClrTx/>
                        <a:buSzTx/>
                        <a:buFontTx/>
                        <a:buNone/>
                        <a:tabLst/>
                        <a:defRPr/>
                      </a:pPr>
                      <a:r>
                        <a:rPr lang="nb-NO" sz="1200" b="0" dirty="0">
                          <a:solidFill>
                            <a:schemeClr val="tx1"/>
                          </a:solidFill>
                          <a:effectLst/>
                          <a:latin typeface="+mn-lt"/>
                          <a:ea typeface="Times New Roman" panose="02020603050405020304" pitchFamily="18" charset="0"/>
                          <a:cs typeface="Arial" panose="020B0604020202020204" pitchFamily="34" charset="0"/>
                        </a:rPr>
                        <a:t>FN</a:t>
                      </a:r>
                    </a:p>
                    <a:p>
                      <a:pPr algn="ctr"/>
                      <a:endParaRPr lang="nb-NO" sz="1200" b="1" dirty="0">
                        <a:solidFill>
                          <a:schemeClr val="tx1"/>
                        </a:solidFill>
                        <a:effectLst/>
                        <a:latin typeface="+mn-lt"/>
                        <a:ea typeface="Times New Roman" panose="02020603050405020304" pitchFamily="18" charset="0"/>
                        <a:cs typeface="Arial" panose="020B0604020202020204" pitchFamily="34" charset="0"/>
                      </a:endParaRPr>
                    </a:p>
                  </a:txBody>
                  <a:tcPr marL="44450" marR="44450" marT="0"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tc>
                  <a:txBody>
                    <a:bodyPr/>
                    <a:lstStyle/>
                    <a:p>
                      <a:r>
                        <a:rPr lang="nb-NO" sz="1200" b="1" dirty="0">
                          <a:solidFill>
                            <a:srgbClr val="000000"/>
                          </a:solidFill>
                          <a:effectLst/>
                          <a:latin typeface="+mn-lt"/>
                          <a:ea typeface="Times New Roman" panose="02020603050405020304" pitchFamily="18" charset="0"/>
                        </a:rPr>
                        <a:t>20</a:t>
                      </a:r>
                    </a:p>
                  </a:txBody>
                  <a:tcPr marL="44450" marR="44450"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tc>
                  <a:txBody>
                    <a:bodyPr/>
                    <a:lstStyle/>
                    <a:p>
                      <a:r>
                        <a:rPr lang="nb-NO" sz="1200" b="1" dirty="0">
                          <a:solidFill>
                            <a:srgbClr val="000000"/>
                          </a:solidFill>
                          <a:effectLst/>
                          <a:latin typeface="+mn-lt"/>
                          <a:ea typeface="Times New Roman" panose="02020603050405020304" pitchFamily="18" charset="0"/>
                        </a:rPr>
                        <a:t>21</a:t>
                      </a:r>
                      <a:endParaRPr lang="nb-NO" sz="1200" dirty="0">
                        <a:solidFill>
                          <a:srgbClr val="000000"/>
                        </a:solidFill>
                        <a:effectLst/>
                        <a:latin typeface="+mn-lt"/>
                        <a:ea typeface="Times New Roman" panose="02020603050405020304" pitchFamily="18" charset="0"/>
                      </a:endParaRPr>
                    </a:p>
                  </a:txBody>
                  <a:tcPr marL="44450" marR="44450"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tc>
                  <a:txBody>
                    <a:bodyPr/>
                    <a:lstStyle/>
                    <a:p>
                      <a:r>
                        <a:rPr lang="nb-NO" sz="1200" b="1" dirty="0">
                          <a:solidFill>
                            <a:srgbClr val="000000"/>
                          </a:solidFill>
                          <a:effectLst/>
                          <a:latin typeface="+mn-lt"/>
                          <a:ea typeface="Times New Roman" panose="02020603050405020304" pitchFamily="18" charset="0"/>
                        </a:rPr>
                        <a:t>22</a:t>
                      </a:r>
                      <a:endParaRPr lang="nb-NO" sz="1200" dirty="0">
                        <a:effectLst/>
                        <a:latin typeface="+mn-lt"/>
                        <a:ea typeface="Times New Roman" panose="02020603050405020304" pitchFamily="18" charset="0"/>
                      </a:endParaRPr>
                    </a:p>
                    <a:p>
                      <a:endParaRPr lang="nb-NO" sz="1200" b="0" i="0" dirty="0">
                        <a:solidFill>
                          <a:srgbClr val="000000"/>
                        </a:solidFill>
                        <a:effectLst/>
                        <a:latin typeface="+mn-lt"/>
                        <a:ea typeface="Times New Roman" panose="02020603050405020304" pitchFamily="18" charset="0"/>
                      </a:endParaRPr>
                    </a:p>
                    <a:p>
                      <a:r>
                        <a:rPr lang="nb-NO" sz="1200" b="0" i="0" dirty="0">
                          <a:solidFill>
                            <a:srgbClr val="000000"/>
                          </a:solidFill>
                          <a:effectLst/>
                          <a:latin typeface="+mn-lt"/>
                          <a:ea typeface="Times New Roman" panose="02020603050405020304" pitchFamily="18" charset="0"/>
                        </a:rPr>
                        <a:t>Vaffelfest ved henting, </a:t>
                      </a:r>
                    </a:p>
                    <a:p>
                      <a:r>
                        <a:rPr lang="nb-NO" sz="1200" b="0" i="0" dirty="0">
                          <a:solidFill>
                            <a:srgbClr val="000000"/>
                          </a:solidFill>
                          <a:effectLst/>
                          <a:latin typeface="+mn-lt"/>
                          <a:ea typeface="Times New Roman" panose="02020603050405020304" pitchFamily="18" charset="0"/>
                        </a:rPr>
                        <a:t>mer info kommer</a:t>
                      </a:r>
                      <a:endParaRPr lang="nb-NO" sz="1200" dirty="0">
                        <a:solidFill>
                          <a:srgbClr val="000000"/>
                        </a:solidFill>
                        <a:effectLst/>
                        <a:latin typeface="+mn-lt"/>
                        <a:ea typeface="Times New Roman" panose="02020603050405020304" pitchFamily="18" charset="0"/>
                      </a:endParaRPr>
                    </a:p>
                  </a:txBody>
                  <a:tcPr marL="44450" marR="44450"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accent2">
                        <a:lumMod val="20000"/>
                        <a:lumOff val="80000"/>
                      </a:schemeClr>
                    </a:solidFill>
                  </a:tcPr>
                </a:tc>
                <a:tc>
                  <a:txBody>
                    <a:bodyPr/>
                    <a:lstStyle/>
                    <a:p>
                      <a:r>
                        <a:rPr lang="nb-NO" sz="1200" b="1" dirty="0">
                          <a:solidFill>
                            <a:srgbClr val="000000"/>
                          </a:solidFill>
                          <a:effectLst/>
                          <a:latin typeface="+mn-lt"/>
                          <a:ea typeface="Times New Roman" panose="02020603050405020304" pitchFamily="18" charset="0"/>
                        </a:rPr>
                        <a:t>23</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b="0" i="0" dirty="0">
                          <a:solidFill>
                            <a:srgbClr val="000000"/>
                          </a:solidFill>
                          <a:effectLst/>
                          <a:latin typeface="+mn-lt"/>
                        </a:rPr>
                        <a:t>Grøtdagen</a:t>
                      </a:r>
                    </a:p>
                    <a:p>
                      <a:endParaRPr lang="nb-NO" sz="1200" dirty="0">
                        <a:solidFill>
                          <a:srgbClr val="000000"/>
                        </a:solidFill>
                        <a:effectLst/>
                        <a:latin typeface="+mn-lt"/>
                        <a:ea typeface="Times New Roman" panose="02020603050405020304" pitchFamily="18" charset="0"/>
                      </a:endParaRPr>
                    </a:p>
                  </a:txBody>
                  <a:tcPr marL="44450" marR="44450"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b="1" dirty="0">
                          <a:solidFill>
                            <a:srgbClr val="000000"/>
                          </a:solidFill>
                          <a:effectLst/>
                          <a:latin typeface="+mn-lt"/>
                          <a:ea typeface="Times New Roman" panose="02020603050405020304" pitchFamily="18" charset="0"/>
                        </a:rPr>
                        <a:t>24 S 4 år! </a:t>
                      </a:r>
                      <a:endParaRPr lang="nb-NO" sz="1200" dirty="0">
                        <a:effectLst/>
                        <a:latin typeface="+mn-lt"/>
                        <a:ea typeface="Times New Roman" panose="02020603050405020304" pitchFamily="18" charset="0"/>
                      </a:endParaRPr>
                    </a:p>
                    <a:p>
                      <a:endParaRPr lang="nb-NO" sz="1200" dirty="0">
                        <a:effectLst/>
                        <a:latin typeface="+mn-lt"/>
                        <a:ea typeface="Times New Roman" panose="02020603050405020304" pitchFamily="18" charset="0"/>
                      </a:endParaRPr>
                    </a:p>
                    <a:p>
                      <a:r>
                        <a:rPr lang="nb-NO" sz="1200" b="0" i="0" dirty="0">
                          <a:solidFill>
                            <a:srgbClr val="000000"/>
                          </a:solidFill>
                          <a:effectLst/>
                          <a:latin typeface="+mn-lt"/>
                          <a:ea typeface="Times New Roman" panose="02020603050405020304" pitchFamily="18" charset="0"/>
                        </a:rPr>
                        <a:t>FN - dagen</a:t>
                      </a:r>
                    </a:p>
                    <a:p>
                      <a:r>
                        <a:rPr lang="nb-NO" sz="1200" b="0" i="0" dirty="0" err="1">
                          <a:solidFill>
                            <a:srgbClr val="000000"/>
                          </a:solidFill>
                          <a:effectLst/>
                          <a:latin typeface="+mn-lt"/>
                          <a:ea typeface="Times New Roman" panose="02020603050405020304" pitchFamily="18" charset="0"/>
                        </a:rPr>
                        <a:t>Spadag</a:t>
                      </a:r>
                      <a:r>
                        <a:rPr lang="nb-NO" sz="1200" b="0" i="0" dirty="0">
                          <a:solidFill>
                            <a:srgbClr val="000000"/>
                          </a:solidFill>
                          <a:effectLst/>
                          <a:latin typeface="+mn-lt"/>
                          <a:ea typeface="Times New Roman" panose="02020603050405020304" pitchFamily="18" charset="0"/>
                        </a:rPr>
                        <a:t> – behold gjerne pyjamasen på </a:t>
                      </a:r>
                      <a:r>
                        <a:rPr lang="nb-NO" sz="1200" b="0" i="0" dirty="0">
                          <a:solidFill>
                            <a:srgbClr val="000000"/>
                          </a:solidFill>
                          <a:effectLst/>
                          <a:latin typeface="+mn-lt"/>
                          <a:ea typeface="Times New Roman" panose="02020603050405020304" pitchFamily="18" charset="0"/>
                          <a:sym typeface="Wingdings" panose="05000000000000000000" pitchFamily="2" charset="2"/>
                        </a:rPr>
                        <a:t></a:t>
                      </a:r>
                      <a:endParaRPr lang="nb-NO" sz="1200" dirty="0">
                        <a:solidFill>
                          <a:srgbClr val="000000"/>
                        </a:solidFill>
                        <a:effectLst/>
                        <a:latin typeface="+mn-lt"/>
                        <a:ea typeface="Times New Roman" panose="02020603050405020304" pitchFamily="18" charset="0"/>
                      </a:endParaRPr>
                    </a:p>
                  </a:txBody>
                  <a:tcPr marL="44450" marR="44450"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accent1">
                        <a:lumMod val="60000"/>
                        <a:lumOff val="40000"/>
                      </a:schemeClr>
                    </a:solidFill>
                  </a:tcPr>
                </a:tc>
                <a:tc>
                  <a:txBody>
                    <a:bodyPr/>
                    <a:lstStyle/>
                    <a:p>
                      <a:r>
                        <a:rPr lang="nb-NO" sz="1200" b="1" dirty="0">
                          <a:solidFill>
                            <a:srgbClr val="000000"/>
                          </a:solidFill>
                          <a:effectLst/>
                          <a:latin typeface="+mn-lt"/>
                          <a:ea typeface="Times New Roman" panose="02020603050405020304" pitchFamily="18" charset="0"/>
                        </a:rPr>
                        <a:t>25</a:t>
                      </a:r>
                      <a:endParaRPr lang="nb-NO" sz="1200" dirty="0">
                        <a:solidFill>
                          <a:srgbClr val="000000"/>
                        </a:solidFill>
                        <a:effectLst/>
                        <a:latin typeface="+mn-lt"/>
                        <a:ea typeface="Times New Roman" panose="02020603050405020304" pitchFamily="18" charset="0"/>
                      </a:endParaRPr>
                    </a:p>
                  </a:txBody>
                  <a:tcPr marL="44450" marR="44450"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tc>
                  <a:txBody>
                    <a:bodyPr/>
                    <a:lstStyle/>
                    <a:p>
                      <a:r>
                        <a:rPr lang="nb-NO" sz="1200" b="1" dirty="0">
                          <a:solidFill>
                            <a:srgbClr val="FF0000"/>
                          </a:solidFill>
                          <a:effectLst/>
                          <a:latin typeface="+mn-lt"/>
                          <a:ea typeface="Times New Roman" panose="02020603050405020304" pitchFamily="18" charset="0"/>
                          <a:cs typeface="Times New Roman" panose="02020603050405020304" pitchFamily="18" charset="0"/>
                        </a:rPr>
                        <a:t>26</a:t>
                      </a:r>
                    </a:p>
                    <a:p>
                      <a:r>
                        <a:rPr lang="nb-NO" sz="1200" dirty="0">
                          <a:solidFill>
                            <a:srgbClr val="000000"/>
                          </a:solidFill>
                          <a:effectLst/>
                          <a:latin typeface="+mn-lt"/>
                          <a:ea typeface="Times New Roman" panose="02020603050405020304" pitchFamily="18" charset="0"/>
                        </a:rPr>
                        <a:t>Sommertid</a:t>
                      </a:r>
                    </a:p>
                    <a:p>
                      <a:r>
                        <a:rPr lang="nb-NO" sz="1200" b="0" i="0" dirty="0">
                          <a:solidFill>
                            <a:srgbClr val="000000"/>
                          </a:solidFill>
                          <a:effectLst/>
                          <a:latin typeface="+mn-lt"/>
                        </a:rPr>
                        <a:t>Vi stiller klokken tilbake én time</a:t>
                      </a:r>
                      <a:endParaRPr lang="nb-NO" sz="1200" dirty="0">
                        <a:solidFill>
                          <a:srgbClr val="000000"/>
                        </a:solidFill>
                        <a:effectLst/>
                        <a:latin typeface="+mn-lt"/>
                        <a:ea typeface="Times New Roman" panose="02020603050405020304" pitchFamily="18" charset="0"/>
                      </a:endParaRPr>
                    </a:p>
                  </a:txBody>
                  <a:tcPr marL="44450" marR="44450"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1005840">
                <a:tc>
                  <a:txBody>
                    <a:bodyPr/>
                    <a:lstStyle/>
                    <a:p>
                      <a:pPr algn="ctr"/>
                      <a:r>
                        <a:rPr lang="nb-NO" sz="1200" b="1" dirty="0">
                          <a:solidFill>
                            <a:schemeClr val="tx1"/>
                          </a:solidFill>
                          <a:effectLst/>
                          <a:latin typeface="+mn-lt"/>
                          <a:ea typeface="Times New Roman" panose="02020603050405020304" pitchFamily="18" charset="0"/>
                          <a:cs typeface="Arial" panose="020B0604020202020204" pitchFamily="34" charset="0"/>
                        </a:rPr>
                        <a:t>44</a:t>
                      </a:r>
                    </a:p>
                    <a:p>
                      <a:pPr algn="ctr"/>
                      <a:r>
                        <a:rPr lang="nb-NO" sz="1200" b="0" dirty="0">
                          <a:solidFill>
                            <a:schemeClr val="tx1"/>
                          </a:solidFill>
                          <a:effectLst/>
                          <a:latin typeface="+mn-lt"/>
                          <a:ea typeface="Times New Roman" panose="02020603050405020304" pitchFamily="18" charset="0"/>
                          <a:cs typeface="Arial" panose="020B0604020202020204" pitchFamily="34" charset="0"/>
                        </a:rPr>
                        <a:t>Farger</a:t>
                      </a:r>
                    </a:p>
                    <a:p>
                      <a:pPr algn="ctr"/>
                      <a:r>
                        <a:rPr lang="nb-NO" sz="1200" b="0" dirty="0">
                          <a:solidFill>
                            <a:schemeClr val="tx1"/>
                          </a:solidFill>
                          <a:effectLst/>
                          <a:latin typeface="+mn-lt"/>
                          <a:ea typeface="Times New Roman" panose="02020603050405020304" pitchFamily="18" charset="0"/>
                          <a:cs typeface="Arial" panose="020B0604020202020204" pitchFamily="34" charset="0"/>
                        </a:rPr>
                        <a:t>Lys</a:t>
                      </a:r>
                    </a:p>
                  </a:txBody>
                  <a:tcPr marL="44450" marR="44450" marT="0"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tc>
                  <a:txBody>
                    <a:bodyPr/>
                    <a:lstStyle/>
                    <a:p>
                      <a:r>
                        <a:rPr lang="nb-NO" sz="1200" b="1" dirty="0">
                          <a:solidFill>
                            <a:srgbClr val="000000"/>
                          </a:solidFill>
                          <a:effectLst/>
                          <a:latin typeface="+mn-lt"/>
                          <a:ea typeface="Times New Roman" panose="02020603050405020304" pitchFamily="18" charset="0"/>
                        </a:rPr>
                        <a:t>27</a:t>
                      </a:r>
                      <a:endParaRPr lang="nb-NO" sz="1200" dirty="0">
                        <a:solidFill>
                          <a:srgbClr val="000000"/>
                        </a:solidFill>
                        <a:effectLst/>
                        <a:latin typeface="+mn-lt"/>
                        <a:ea typeface="Times New Roman" panose="02020603050405020304" pitchFamily="18" charset="0"/>
                      </a:endParaRPr>
                    </a:p>
                  </a:txBody>
                  <a:tcPr marL="44450" marR="44450"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tc>
                  <a:txBody>
                    <a:bodyPr/>
                    <a:lstStyle/>
                    <a:p>
                      <a:r>
                        <a:rPr lang="nb-NO" sz="1200" b="1" dirty="0">
                          <a:solidFill>
                            <a:srgbClr val="000000"/>
                          </a:solidFill>
                          <a:effectLst/>
                          <a:latin typeface="+mn-lt"/>
                          <a:ea typeface="Times New Roman" panose="02020603050405020304" pitchFamily="18" charset="0"/>
                        </a:rPr>
                        <a:t>28</a:t>
                      </a:r>
                      <a:endParaRPr lang="nb-NO" sz="1200" dirty="0">
                        <a:solidFill>
                          <a:srgbClr val="000000"/>
                        </a:solidFill>
                        <a:effectLst/>
                        <a:latin typeface="+mn-lt"/>
                        <a:ea typeface="Times New Roman" panose="02020603050405020304" pitchFamily="18" charset="0"/>
                      </a:endParaRPr>
                    </a:p>
                  </a:txBody>
                  <a:tcPr marL="44450" marR="44450" marT="0" marB="0">
                    <a:lnL w="12700" cap="flat" cmpd="sng" algn="ctr">
                      <a:solidFill>
                        <a:srgbClr val="5B9BD5"/>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tc>
                  <a:txBody>
                    <a:bodyPr/>
                    <a:lstStyle/>
                    <a:p>
                      <a:r>
                        <a:rPr lang="nb-NO" sz="1200" b="1" dirty="0">
                          <a:solidFill>
                            <a:srgbClr val="000000"/>
                          </a:solidFill>
                          <a:effectLst/>
                          <a:latin typeface="+mn-lt"/>
                          <a:ea typeface="Times New Roman" panose="02020603050405020304" pitchFamily="18" charset="0"/>
                        </a:rPr>
                        <a:t>29</a:t>
                      </a:r>
                      <a:endParaRPr lang="nb-NO" sz="1200" dirty="0">
                        <a:solidFill>
                          <a:srgbClr val="000000"/>
                        </a:solidFill>
                        <a:effectLst/>
                        <a:latin typeface="+mn-lt"/>
                        <a:ea typeface="Times New Roman" panose="02020603050405020304" pitchFamily="18" charset="0"/>
                      </a:endParaRPr>
                    </a:p>
                  </a:txBody>
                  <a:tcPr marL="44450" marR="44450" marT="0" marB="0">
                    <a:lnL w="12700" cap="flat" cmpd="sng" algn="ctr">
                      <a:solidFill>
                        <a:schemeClr val="accent1"/>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tc>
                  <a:txBody>
                    <a:bodyPr/>
                    <a:lstStyle/>
                    <a:p>
                      <a:r>
                        <a:rPr lang="nb-NO" sz="1200" b="1" dirty="0">
                          <a:solidFill>
                            <a:srgbClr val="000000"/>
                          </a:solidFill>
                          <a:effectLst/>
                          <a:latin typeface="+mn-lt"/>
                          <a:ea typeface="Times New Roman" panose="02020603050405020304" pitchFamily="18" charset="0"/>
                        </a:rPr>
                        <a:t>30</a:t>
                      </a:r>
                      <a:endParaRPr lang="nb-NO" sz="1200" dirty="0">
                        <a:effectLst/>
                        <a:latin typeface="+mn-lt"/>
                        <a:ea typeface="Times New Roman" panose="02020603050405020304" pitchFamily="18" charset="0"/>
                      </a:endParaRPr>
                    </a:p>
                  </a:txBody>
                  <a:tcPr marL="44450" marR="44450" marT="0" marB="0">
                    <a:lnL w="12700" cap="flat" cmpd="sng" algn="ctr">
                      <a:solidFill>
                        <a:srgbClr val="5B9BD5"/>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tc>
                  <a:txBody>
                    <a:bodyPr/>
                    <a:lstStyle/>
                    <a:p>
                      <a:r>
                        <a:rPr lang="nb-NO" sz="1200" b="1" dirty="0">
                          <a:solidFill>
                            <a:srgbClr val="000000"/>
                          </a:solidFill>
                          <a:effectLst/>
                          <a:latin typeface="+mn-lt"/>
                          <a:ea typeface="Times New Roman" panose="02020603050405020304" pitchFamily="18" charset="0"/>
                        </a:rPr>
                        <a:t>31</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err="1">
                          <a:solidFill>
                            <a:srgbClr val="000000"/>
                          </a:solidFill>
                          <a:effectLst/>
                          <a:latin typeface="+mn-lt"/>
                          <a:ea typeface="Times New Roman" panose="02020603050405020304" pitchFamily="18" charset="0"/>
                        </a:rPr>
                        <a:t>Halloween</a:t>
                      </a:r>
                      <a:endParaRPr lang="nb-NO" sz="1200" dirty="0">
                        <a:solidFill>
                          <a:srgbClr val="000000"/>
                        </a:solidFill>
                        <a:effectLst/>
                        <a:latin typeface="+mn-lt"/>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200" b="0" i="0" dirty="0">
                        <a:solidFill>
                          <a:srgbClr val="000000"/>
                        </a:solidFill>
                        <a:effectLst/>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b="0" i="0" dirty="0">
                          <a:solidFill>
                            <a:srgbClr val="000000"/>
                          </a:solidFill>
                          <a:effectLst/>
                          <a:latin typeface="+mn-lt"/>
                        </a:rPr>
                        <a:t>Ostens dag – vi smaker på forskjellig ost</a:t>
                      </a:r>
                      <a:endParaRPr lang="nb-NO" sz="1200" dirty="0">
                        <a:solidFill>
                          <a:srgbClr val="000000"/>
                        </a:solidFill>
                        <a:effectLst/>
                        <a:latin typeface="+mn-lt"/>
                        <a:ea typeface="Times New Roman" panose="02020603050405020304" pitchFamily="18" charset="0"/>
                      </a:endParaRPr>
                    </a:p>
                    <a:p>
                      <a:endParaRPr lang="nb-NO" sz="1200" dirty="0">
                        <a:effectLst/>
                        <a:latin typeface="+mn-lt"/>
                        <a:ea typeface="Times New Roman" panose="02020603050405020304" pitchFamily="18" charset="0"/>
                      </a:endParaRPr>
                    </a:p>
                  </a:txBody>
                  <a:tcPr marL="44450" marR="44450" marT="0" marB="0">
                    <a:lnL w="12700" cap="flat" cmpd="sng" algn="ctr">
                      <a:solidFill>
                        <a:schemeClr val="accent1"/>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tc>
                  <a:txBody>
                    <a:bodyPr/>
                    <a:lstStyle/>
                    <a:p>
                      <a:endParaRPr lang="nb-NO" sz="1200" dirty="0">
                        <a:solidFill>
                          <a:srgbClr val="000000"/>
                        </a:solidFill>
                        <a:effectLst/>
                        <a:latin typeface="+mn-lt"/>
                        <a:ea typeface="Times New Roman" panose="02020603050405020304" pitchFamily="18" charset="0"/>
                      </a:endParaRPr>
                    </a:p>
                  </a:txBody>
                  <a:tcPr marL="44450" marR="44450"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accent1">
                        <a:lumMod val="20000"/>
                        <a:lumOff val="80000"/>
                      </a:schemeClr>
                    </a:solidFill>
                  </a:tcPr>
                </a:tc>
                <a:tc>
                  <a:txBody>
                    <a:bodyPr/>
                    <a:lstStyle/>
                    <a:p>
                      <a:endParaRPr lang="nb-NO" sz="1200" dirty="0">
                        <a:solidFill>
                          <a:srgbClr val="000000"/>
                        </a:solidFill>
                        <a:effectLst/>
                        <a:latin typeface="+mn-lt"/>
                        <a:ea typeface="Times New Roman" panose="02020603050405020304" pitchFamily="18" charset="0"/>
                      </a:endParaRPr>
                    </a:p>
                  </a:txBody>
                  <a:tcPr marL="44450" marR="44450"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86301531"/>
                  </a:ext>
                </a:extLst>
              </a:tr>
            </a:tbl>
          </a:graphicData>
        </a:graphic>
      </p:graphicFrame>
      <p:pic>
        <p:nvPicPr>
          <p:cNvPr id="4" name="Bilde 3">
            <a:extLst>
              <a:ext uri="{FF2B5EF4-FFF2-40B4-BE49-F238E27FC236}">
                <a16:creationId xmlns:a16="http://schemas.microsoft.com/office/drawing/2014/main" id="{54C437C4-392F-6F68-BBC9-573C1317032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28409" y="4331772"/>
            <a:ext cx="361950" cy="361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63936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 1"/>
          <p:cNvGraphicFramePr>
            <a:graphicFrameLocks noGrp="1"/>
          </p:cNvGraphicFramePr>
          <p:nvPr>
            <p:extLst>
              <p:ext uri="{D42A27DB-BD31-4B8C-83A1-F6EECF244321}">
                <p14:modId xmlns:p14="http://schemas.microsoft.com/office/powerpoint/2010/main" val="2858510015"/>
              </p:ext>
            </p:extLst>
          </p:nvPr>
        </p:nvGraphicFramePr>
        <p:xfrm>
          <a:off x="3803521" y="167425"/>
          <a:ext cx="8229600" cy="6274557"/>
        </p:xfrm>
        <a:graphic>
          <a:graphicData uri="http://schemas.openxmlformats.org/drawingml/2006/table">
            <a:tbl>
              <a:tblPr firstRow="1" firstCol="1" bandRow="1">
                <a:tableStyleId>{69012ECD-51FC-41F1-AA8D-1B2483CD663E}</a:tableStyleId>
              </a:tblPr>
              <a:tblGrid>
                <a:gridCol w="1132569">
                  <a:extLst>
                    <a:ext uri="{9D8B030D-6E8A-4147-A177-3AD203B41FA5}">
                      <a16:colId xmlns:a16="http://schemas.microsoft.com/office/drawing/2014/main" val="20000"/>
                    </a:ext>
                  </a:extLst>
                </a:gridCol>
                <a:gridCol w="7097031">
                  <a:extLst>
                    <a:ext uri="{9D8B030D-6E8A-4147-A177-3AD203B41FA5}">
                      <a16:colId xmlns:a16="http://schemas.microsoft.com/office/drawing/2014/main" val="20001"/>
                    </a:ext>
                  </a:extLst>
                </a:gridCol>
              </a:tblGrid>
              <a:tr h="329160">
                <a:tc>
                  <a:txBody>
                    <a:bodyPr/>
                    <a:lstStyle/>
                    <a:p>
                      <a:pPr>
                        <a:spcAft>
                          <a:spcPts val="0"/>
                        </a:spcAft>
                      </a:pPr>
                      <a:r>
                        <a:rPr lang="nb-NO" sz="1100" dirty="0">
                          <a:solidFill>
                            <a:schemeClr val="tx1"/>
                          </a:solidFill>
                          <a:effectLst/>
                        </a:rPr>
                        <a:t>FAGOMRÅDE</a:t>
                      </a:r>
                    </a:p>
                    <a:p>
                      <a:pPr>
                        <a:spcAft>
                          <a:spcPts val="0"/>
                        </a:spcAft>
                      </a:pPr>
                      <a:r>
                        <a:rPr lang="nb-NO" sz="1100" dirty="0">
                          <a:solidFill>
                            <a:schemeClr val="tx1"/>
                          </a:solidFill>
                          <a:effectLst/>
                        </a:rPr>
                        <a:t> </a:t>
                      </a:r>
                      <a:endParaRPr lang="nb-NO" sz="1100" dirty="0">
                        <a:solidFill>
                          <a:schemeClr val="tx1"/>
                        </a:solidFill>
                        <a:effectLst/>
                        <a:latin typeface="+mn-lt"/>
                        <a:ea typeface="Times New Roman" panose="02020603050405020304" pitchFamily="18" charset="0"/>
                        <a:cs typeface="Arial" panose="020B0604020202020204" pitchFamily="34" charset="0"/>
                      </a:endParaRPr>
                    </a:p>
                  </a:txBody>
                  <a:tcPr marL="30670" marR="30670" marT="0" marB="0"/>
                </a:tc>
                <a:tc>
                  <a:txBody>
                    <a:bodyPr/>
                    <a:lstStyle/>
                    <a:p>
                      <a:pPr>
                        <a:spcAft>
                          <a:spcPts val="0"/>
                        </a:spcAft>
                      </a:pPr>
                      <a:r>
                        <a:rPr lang="nb-NO" sz="1100" dirty="0">
                          <a:solidFill>
                            <a:schemeClr val="tx1"/>
                          </a:solidFill>
                          <a:effectLst/>
                        </a:rPr>
                        <a:t>HOVEDFOKUS</a:t>
                      </a:r>
                      <a:r>
                        <a:rPr lang="nb-NO" sz="1100" baseline="0" dirty="0">
                          <a:solidFill>
                            <a:schemeClr val="tx1"/>
                          </a:solidFill>
                          <a:effectLst/>
                        </a:rPr>
                        <a:t> I NOVEMBER</a:t>
                      </a:r>
                      <a:endParaRPr lang="nb-NO" sz="1100" dirty="0">
                        <a:solidFill>
                          <a:schemeClr val="tx1"/>
                        </a:solidFill>
                        <a:effectLst/>
                      </a:endParaRPr>
                    </a:p>
                    <a:p>
                      <a:pPr>
                        <a:spcAft>
                          <a:spcPts val="0"/>
                        </a:spcAft>
                      </a:pPr>
                      <a:r>
                        <a:rPr lang="nb-NO" sz="1100" dirty="0">
                          <a:solidFill>
                            <a:schemeClr val="tx1"/>
                          </a:solidFill>
                          <a:effectLst/>
                        </a:rPr>
                        <a:t> </a:t>
                      </a:r>
                      <a:endParaRPr lang="nb-NO" sz="1100" dirty="0">
                        <a:solidFill>
                          <a:schemeClr val="tx1"/>
                        </a:solidFill>
                        <a:effectLst/>
                        <a:latin typeface="+mn-lt"/>
                        <a:ea typeface="Times New Roman" panose="02020603050405020304" pitchFamily="18" charset="0"/>
                        <a:cs typeface="Arial" panose="020B0604020202020204" pitchFamily="34" charset="0"/>
                      </a:endParaRPr>
                    </a:p>
                  </a:txBody>
                  <a:tcPr marL="30670" marR="30670" marT="0" marB="0"/>
                </a:tc>
                <a:extLst>
                  <a:ext uri="{0D108BD9-81ED-4DB2-BD59-A6C34878D82A}">
                    <a16:rowId xmlns:a16="http://schemas.microsoft.com/office/drawing/2014/main" val="10000"/>
                  </a:ext>
                </a:extLst>
              </a:tr>
              <a:tr h="699166">
                <a:tc>
                  <a:txBody>
                    <a:bodyPr/>
                    <a:lstStyle/>
                    <a:p>
                      <a:pPr>
                        <a:lnSpc>
                          <a:spcPct val="150000"/>
                        </a:lnSpc>
                        <a:spcAft>
                          <a:spcPts val="0"/>
                        </a:spcAft>
                      </a:pPr>
                      <a:r>
                        <a:rPr lang="nb-NO" sz="1100" dirty="0">
                          <a:effectLst/>
                        </a:rPr>
                        <a:t>Antall, rom og </a:t>
                      </a:r>
                    </a:p>
                    <a:p>
                      <a:pPr>
                        <a:lnSpc>
                          <a:spcPct val="150000"/>
                        </a:lnSpc>
                        <a:spcAft>
                          <a:spcPts val="0"/>
                        </a:spcAft>
                      </a:pPr>
                      <a:r>
                        <a:rPr lang="nb-NO" sz="1100" dirty="0">
                          <a:effectLst/>
                        </a:rPr>
                        <a:t>form</a:t>
                      </a:r>
                    </a:p>
                    <a:p>
                      <a:pPr>
                        <a:spcAft>
                          <a:spcPts val="0"/>
                        </a:spcAft>
                      </a:pPr>
                      <a:r>
                        <a:rPr lang="nb-NO" sz="1100" dirty="0">
                          <a:effectLst/>
                        </a:rPr>
                        <a:t> </a:t>
                      </a:r>
                      <a:endParaRPr lang="nb-NO" sz="1100" dirty="0">
                        <a:effectLst/>
                        <a:latin typeface="+mn-lt"/>
                        <a:ea typeface="Times New Roman" panose="02020603050405020304" pitchFamily="18" charset="0"/>
                        <a:cs typeface="Arial" panose="020B0604020202020204" pitchFamily="34" charset="0"/>
                      </a:endParaRPr>
                    </a:p>
                  </a:txBody>
                  <a:tcPr marL="30670" marR="30670" marT="0" marB="0"/>
                </a:tc>
                <a:tc>
                  <a:txBody>
                    <a:bodyPr/>
                    <a:lstStyle/>
                    <a:p>
                      <a:pPr>
                        <a:spcAft>
                          <a:spcPts val="0"/>
                        </a:spcAft>
                      </a:pPr>
                      <a:r>
                        <a:rPr lang="nb-NO" sz="1100" dirty="0">
                          <a:effectLst/>
                        </a:rPr>
                        <a:t>Vi</a:t>
                      </a:r>
                      <a:r>
                        <a:rPr lang="nb-NO" sz="1100" baseline="0" dirty="0">
                          <a:effectLst/>
                        </a:rPr>
                        <a:t> lager hytter, kan vi lage hytter i skogen? Kan vi lage hytter inne i barnehage? Vi har kube i barnehagen, kan vi bruke den? Hva med tepper, kan de brukes? Under bordet kanskje? Barna får romfølelse, lite, stort, trangt, romslig?  Hvor mange tepper/granbarkvister må til for å få en kul hytte med plass til alle? Hvor mange kan vi få plass til tro?</a:t>
                      </a:r>
                    </a:p>
                    <a:p>
                      <a:pPr>
                        <a:spcAft>
                          <a:spcPts val="0"/>
                        </a:spcAft>
                      </a:pPr>
                      <a:r>
                        <a:rPr lang="nb-NO" sz="1100" baseline="0" dirty="0">
                          <a:effectLst/>
                        </a:rPr>
                        <a:t>Vi eksperimenterer med farger og lys.</a:t>
                      </a:r>
                      <a:endParaRPr lang="nb-NO" sz="1100" dirty="0">
                        <a:effectLst/>
                        <a:latin typeface="+mn-lt"/>
                        <a:ea typeface="Times New Roman" panose="02020603050405020304" pitchFamily="18" charset="0"/>
                        <a:cs typeface="Arial" panose="020B0604020202020204" pitchFamily="34" charset="0"/>
                      </a:endParaRPr>
                    </a:p>
                  </a:txBody>
                  <a:tcPr marL="30670" marR="30670" marT="0" marB="0"/>
                </a:tc>
                <a:extLst>
                  <a:ext uri="{0D108BD9-81ED-4DB2-BD59-A6C34878D82A}">
                    <a16:rowId xmlns:a16="http://schemas.microsoft.com/office/drawing/2014/main" val="10001"/>
                  </a:ext>
                </a:extLst>
              </a:tr>
              <a:tr h="815692">
                <a:tc>
                  <a:txBody>
                    <a:bodyPr/>
                    <a:lstStyle/>
                    <a:p>
                      <a:pPr>
                        <a:lnSpc>
                          <a:spcPct val="150000"/>
                        </a:lnSpc>
                        <a:spcAft>
                          <a:spcPts val="0"/>
                        </a:spcAft>
                      </a:pPr>
                      <a:r>
                        <a:rPr lang="nb-NO" sz="1100" dirty="0">
                          <a:effectLst/>
                        </a:rPr>
                        <a:t>Etikk, religion og</a:t>
                      </a:r>
                    </a:p>
                    <a:p>
                      <a:pPr>
                        <a:lnSpc>
                          <a:spcPct val="150000"/>
                        </a:lnSpc>
                        <a:spcAft>
                          <a:spcPts val="0"/>
                        </a:spcAft>
                      </a:pPr>
                      <a:r>
                        <a:rPr lang="nb-NO" sz="1100" dirty="0">
                          <a:effectLst/>
                        </a:rPr>
                        <a:t>filosofi</a:t>
                      </a:r>
                    </a:p>
                    <a:p>
                      <a:pPr>
                        <a:spcAft>
                          <a:spcPts val="0"/>
                        </a:spcAft>
                      </a:pPr>
                      <a:r>
                        <a:rPr lang="nb-NO" sz="1100" dirty="0">
                          <a:effectLst/>
                        </a:rPr>
                        <a:t> </a:t>
                      </a:r>
                      <a:endParaRPr lang="nb-NO" sz="1100" dirty="0">
                        <a:effectLst/>
                        <a:latin typeface="+mn-lt"/>
                        <a:ea typeface="Times New Roman" panose="02020603050405020304" pitchFamily="18" charset="0"/>
                        <a:cs typeface="Arial" panose="020B0604020202020204" pitchFamily="34" charset="0"/>
                      </a:endParaRPr>
                    </a:p>
                  </a:txBody>
                  <a:tcPr marL="30670" marR="30670" marT="0" marB="0"/>
                </a:tc>
                <a:tc>
                  <a:txBody>
                    <a:bodyPr/>
                    <a:lstStyle/>
                    <a:p>
                      <a:pPr>
                        <a:spcAft>
                          <a:spcPts val="0"/>
                        </a:spcAft>
                      </a:pPr>
                      <a:r>
                        <a:rPr lang="nb-NO" sz="1100" dirty="0">
                          <a:effectLst/>
                        </a:rPr>
                        <a:t>Hoved</a:t>
                      </a:r>
                      <a:r>
                        <a:rPr lang="nb-NO" sz="1100" baseline="0" dirty="0">
                          <a:effectLst/>
                        </a:rPr>
                        <a:t>fokus på det å ta vare på hverandre og kose oss i mørketiden, vi føler på stemninga/forventningene vi har til jul og snakker om gleden ved å gi. Vi blir kjent med ulike tradisjoner knyttet opp mot julehøytiden</a:t>
                      </a:r>
                      <a:endParaRPr lang="nb-NO" sz="1100" dirty="0">
                        <a:effectLst/>
                      </a:endParaRPr>
                    </a:p>
                    <a:p>
                      <a:pPr>
                        <a:spcAft>
                          <a:spcPts val="0"/>
                        </a:spcAft>
                      </a:pPr>
                      <a:r>
                        <a:rPr lang="nb-NO" sz="1100" dirty="0">
                          <a:effectLst/>
                        </a:rPr>
                        <a:t>Vennekort 4: «Å si stopp»</a:t>
                      </a:r>
                      <a:endParaRPr lang="nb-NO" sz="1100" dirty="0">
                        <a:effectLst/>
                        <a:latin typeface="+mn-lt"/>
                        <a:ea typeface="Times New Roman" panose="02020603050405020304" pitchFamily="18" charset="0"/>
                        <a:cs typeface="Arial" panose="020B0604020202020204" pitchFamily="34" charset="0"/>
                      </a:endParaRPr>
                    </a:p>
                  </a:txBody>
                  <a:tcPr marL="30670" marR="30670" marT="0" marB="0"/>
                </a:tc>
                <a:extLst>
                  <a:ext uri="{0D108BD9-81ED-4DB2-BD59-A6C34878D82A}">
                    <a16:rowId xmlns:a16="http://schemas.microsoft.com/office/drawing/2014/main" val="10002"/>
                  </a:ext>
                </a:extLst>
              </a:tr>
              <a:tr h="551614">
                <a:tc>
                  <a:txBody>
                    <a:bodyPr/>
                    <a:lstStyle/>
                    <a:p>
                      <a:pPr>
                        <a:lnSpc>
                          <a:spcPct val="150000"/>
                        </a:lnSpc>
                        <a:spcAft>
                          <a:spcPts val="0"/>
                        </a:spcAft>
                      </a:pPr>
                      <a:r>
                        <a:rPr lang="nb-NO" sz="1100" dirty="0">
                          <a:effectLst/>
                        </a:rPr>
                        <a:t>Nærmiljø og </a:t>
                      </a:r>
                    </a:p>
                    <a:p>
                      <a:pPr>
                        <a:lnSpc>
                          <a:spcPct val="150000"/>
                        </a:lnSpc>
                        <a:spcAft>
                          <a:spcPts val="0"/>
                        </a:spcAft>
                      </a:pPr>
                      <a:r>
                        <a:rPr lang="nb-NO" sz="1100" dirty="0">
                          <a:effectLst/>
                        </a:rPr>
                        <a:t>samfunn   </a:t>
                      </a:r>
                      <a:endParaRPr lang="nb-NO" sz="1100" dirty="0">
                        <a:effectLst/>
                        <a:latin typeface="+mn-lt"/>
                        <a:ea typeface="Times New Roman" panose="02020603050405020304" pitchFamily="18" charset="0"/>
                        <a:cs typeface="Arial" panose="020B0604020202020204" pitchFamily="34" charset="0"/>
                      </a:endParaRPr>
                    </a:p>
                  </a:txBody>
                  <a:tcPr marL="30670" marR="30670" marT="0" marB="0"/>
                </a:tc>
                <a:tc>
                  <a:txBody>
                    <a:bodyPr/>
                    <a:lstStyle/>
                    <a:p>
                      <a:pPr>
                        <a:spcAft>
                          <a:spcPts val="0"/>
                        </a:spcAft>
                      </a:pPr>
                      <a:r>
                        <a:rPr lang="nb-NO" sz="1100" dirty="0">
                          <a:effectLst/>
                        </a:rPr>
                        <a:t>Vi besøker steder som vi relaterer til tema</a:t>
                      </a:r>
                      <a:endParaRPr lang="nb-NO" sz="1100" dirty="0">
                        <a:effectLst/>
                        <a:latin typeface="+mn-lt"/>
                        <a:ea typeface="Times New Roman" panose="02020603050405020304" pitchFamily="18" charset="0"/>
                        <a:cs typeface="Arial" panose="020B0604020202020204" pitchFamily="34" charset="0"/>
                      </a:endParaRPr>
                    </a:p>
                  </a:txBody>
                  <a:tcPr marL="30670" marR="30670" marT="0" marB="0"/>
                </a:tc>
                <a:extLst>
                  <a:ext uri="{0D108BD9-81ED-4DB2-BD59-A6C34878D82A}">
                    <a16:rowId xmlns:a16="http://schemas.microsoft.com/office/drawing/2014/main" val="10003"/>
                  </a:ext>
                </a:extLst>
              </a:tr>
              <a:tr h="569950">
                <a:tc>
                  <a:txBody>
                    <a:bodyPr/>
                    <a:lstStyle/>
                    <a:p>
                      <a:pPr>
                        <a:lnSpc>
                          <a:spcPct val="150000"/>
                        </a:lnSpc>
                        <a:spcAft>
                          <a:spcPts val="0"/>
                        </a:spcAft>
                      </a:pPr>
                      <a:r>
                        <a:rPr lang="nb-NO" sz="1100" dirty="0">
                          <a:effectLst/>
                        </a:rPr>
                        <a:t>Kropp, bevegelse </a:t>
                      </a:r>
                    </a:p>
                    <a:p>
                      <a:pPr>
                        <a:lnSpc>
                          <a:spcPct val="150000"/>
                        </a:lnSpc>
                        <a:spcAft>
                          <a:spcPts val="0"/>
                        </a:spcAft>
                      </a:pPr>
                      <a:r>
                        <a:rPr lang="nb-NO" sz="1100" dirty="0">
                          <a:effectLst/>
                        </a:rPr>
                        <a:t>og helse</a:t>
                      </a:r>
                      <a:endParaRPr lang="nb-NO" sz="1100" dirty="0">
                        <a:effectLst/>
                        <a:latin typeface="+mn-lt"/>
                        <a:ea typeface="Times New Roman" panose="02020603050405020304" pitchFamily="18" charset="0"/>
                        <a:cs typeface="Arial" panose="020B0604020202020204" pitchFamily="34" charset="0"/>
                      </a:endParaRPr>
                    </a:p>
                  </a:txBody>
                  <a:tcPr marL="30670" marR="30670" marT="0" marB="0"/>
                </a:tc>
                <a:tc>
                  <a:txBody>
                    <a:bodyPr/>
                    <a:lstStyle/>
                    <a:p>
                      <a:pPr>
                        <a:spcAft>
                          <a:spcPts val="0"/>
                        </a:spcAft>
                      </a:pPr>
                      <a:r>
                        <a:rPr lang="nb-NO" sz="1100" dirty="0">
                          <a:effectLst/>
                        </a:rPr>
                        <a:t>Vi jobber,</a:t>
                      </a:r>
                      <a:r>
                        <a:rPr lang="nb-NO" sz="1100" baseline="0" dirty="0">
                          <a:effectLst/>
                        </a:rPr>
                        <a:t> bærer granbærkvister, stokker  og annet vi kan få bruk for til å lage hytte i skogen, vi får god grovmotorisk utvikling av å ferdes i ulendt terreng. I slutten av måneden har vi spadag, der vi får fotbad, ansiktsmaske, smaksprøver og kos, avslapping til rolig musikk. Hvilken mat er bra/dårlig for kroppen vår?</a:t>
                      </a:r>
                      <a:endParaRPr lang="nb-NO" sz="1100" dirty="0">
                        <a:effectLst/>
                        <a:latin typeface="+mn-lt"/>
                        <a:ea typeface="Times New Roman" panose="02020603050405020304" pitchFamily="18" charset="0"/>
                        <a:cs typeface="Arial" panose="020B0604020202020204" pitchFamily="34" charset="0"/>
                      </a:endParaRPr>
                    </a:p>
                  </a:txBody>
                  <a:tcPr marL="30670" marR="30670" marT="0" marB="0"/>
                </a:tc>
                <a:extLst>
                  <a:ext uri="{0D108BD9-81ED-4DB2-BD59-A6C34878D82A}">
                    <a16:rowId xmlns:a16="http://schemas.microsoft.com/office/drawing/2014/main" val="10004"/>
                  </a:ext>
                </a:extLst>
              </a:tr>
              <a:tr h="978831">
                <a:tc>
                  <a:txBody>
                    <a:bodyPr/>
                    <a:lstStyle/>
                    <a:p>
                      <a:pPr>
                        <a:lnSpc>
                          <a:spcPct val="150000"/>
                        </a:lnSpc>
                        <a:spcAft>
                          <a:spcPts val="0"/>
                        </a:spcAft>
                      </a:pPr>
                      <a:r>
                        <a:rPr lang="nb-NO" sz="1100" dirty="0">
                          <a:effectLst/>
                        </a:rPr>
                        <a:t>Natur, miljø og </a:t>
                      </a:r>
                    </a:p>
                    <a:p>
                      <a:pPr>
                        <a:lnSpc>
                          <a:spcPct val="150000"/>
                        </a:lnSpc>
                        <a:spcAft>
                          <a:spcPts val="0"/>
                        </a:spcAft>
                      </a:pPr>
                      <a:r>
                        <a:rPr lang="nb-NO" sz="1100" dirty="0">
                          <a:effectLst/>
                        </a:rPr>
                        <a:t>teknikk</a:t>
                      </a:r>
                    </a:p>
                    <a:p>
                      <a:pPr>
                        <a:spcAft>
                          <a:spcPts val="0"/>
                        </a:spcAft>
                      </a:pPr>
                      <a:r>
                        <a:rPr lang="nb-NO" sz="1100" dirty="0">
                          <a:effectLst/>
                        </a:rPr>
                        <a:t> </a:t>
                      </a:r>
                      <a:endParaRPr lang="nb-NO" sz="1100" dirty="0">
                        <a:effectLst/>
                        <a:latin typeface="+mn-lt"/>
                        <a:ea typeface="Times New Roman" panose="02020603050405020304" pitchFamily="18" charset="0"/>
                        <a:cs typeface="Arial" panose="020B0604020202020204" pitchFamily="34" charset="0"/>
                      </a:endParaRPr>
                    </a:p>
                  </a:txBody>
                  <a:tcPr marL="30670" marR="30670" marT="0" marB="0"/>
                </a:tc>
                <a:tc>
                  <a:txBody>
                    <a:bodyPr/>
                    <a:lstStyle/>
                    <a:p>
                      <a:pPr>
                        <a:spcAft>
                          <a:spcPts val="0"/>
                        </a:spcAft>
                      </a:pPr>
                      <a:r>
                        <a:rPr lang="nb-NO" sz="1100" dirty="0">
                          <a:effectLst/>
                        </a:rPr>
                        <a:t>Hva trenger vi til å lage hytte i skogen?</a:t>
                      </a:r>
                      <a:r>
                        <a:rPr lang="nb-NO" sz="1100" baseline="0" dirty="0">
                          <a:effectLst/>
                        </a:rPr>
                        <a:t> Hva kan vi bruke, hva kan vi ikke bruke. </a:t>
                      </a:r>
                    </a:p>
                    <a:p>
                      <a:pPr>
                        <a:spcAft>
                          <a:spcPts val="0"/>
                        </a:spcAft>
                      </a:pPr>
                      <a:r>
                        <a:rPr lang="nb-NO" sz="1100" baseline="0" dirty="0">
                          <a:effectLst/>
                        </a:rPr>
                        <a:t>Finnes det noe materiell i skogen som vi kan lage farge av? Vi undrer over naturens gaver. Hvordan endrer lyset seg nå vi går inn i skogen? Hvordan endrer lyset seg når vi kryper inn i hytta vår?</a:t>
                      </a:r>
                      <a:endParaRPr lang="nb-NO" sz="1100" dirty="0">
                        <a:effectLst/>
                      </a:endParaRPr>
                    </a:p>
                    <a:p>
                      <a:pPr>
                        <a:spcAft>
                          <a:spcPts val="0"/>
                        </a:spcAft>
                      </a:pPr>
                      <a:r>
                        <a:rPr lang="nb-NO" sz="1100" dirty="0">
                          <a:effectLst/>
                        </a:rPr>
                        <a:t>Hva er snø? Hva er sludd? Hva kan det brukes til, hvordan kjennes</a:t>
                      </a:r>
                      <a:r>
                        <a:rPr lang="nb-NO" sz="1100" baseline="0" dirty="0">
                          <a:effectLst/>
                        </a:rPr>
                        <a:t> det ut?</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100" dirty="0">
                          <a:effectLst/>
                          <a:latin typeface="+mn-lt"/>
                          <a:ea typeface="Times New Roman" panose="02020603050405020304" pitchFamily="18" charset="0"/>
                          <a:cs typeface="Arial" panose="020B0604020202020204" pitchFamily="34" charset="0"/>
                        </a:rPr>
                        <a:t>Vi har</a:t>
                      </a:r>
                      <a:r>
                        <a:rPr lang="nb-NO" sz="1100" baseline="0" dirty="0">
                          <a:effectLst/>
                          <a:latin typeface="+mn-lt"/>
                          <a:ea typeface="Times New Roman" panose="02020603050405020304" pitchFamily="18" charset="0"/>
                          <a:cs typeface="Arial" panose="020B0604020202020204" pitchFamily="34" charset="0"/>
                        </a:rPr>
                        <a:t> flere eksperimenter i forhold til lys.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100" dirty="0">
                        <a:effectLst/>
                        <a:latin typeface="+mn-lt"/>
                        <a:ea typeface="Times New Roman" panose="02020603050405020304" pitchFamily="18" charset="0"/>
                        <a:cs typeface="Arial" panose="020B0604020202020204" pitchFamily="34" charset="0"/>
                      </a:endParaRPr>
                    </a:p>
                  </a:txBody>
                  <a:tcPr marL="30670" marR="30670" marT="0" marB="0"/>
                </a:tc>
                <a:extLst>
                  <a:ext uri="{0D108BD9-81ED-4DB2-BD59-A6C34878D82A}">
                    <a16:rowId xmlns:a16="http://schemas.microsoft.com/office/drawing/2014/main" val="10005"/>
                  </a:ext>
                </a:extLst>
              </a:tr>
              <a:tr h="978831">
                <a:tc>
                  <a:txBody>
                    <a:bodyPr/>
                    <a:lstStyle/>
                    <a:p>
                      <a:pPr>
                        <a:spcAft>
                          <a:spcPts val="0"/>
                        </a:spcAft>
                      </a:pPr>
                      <a:r>
                        <a:rPr lang="nb-NO" sz="1100">
                          <a:effectLst/>
                        </a:rPr>
                        <a:t>Kommunikasjon, </a:t>
                      </a:r>
                    </a:p>
                    <a:p>
                      <a:pPr>
                        <a:spcAft>
                          <a:spcPts val="0"/>
                        </a:spcAft>
                      </a:pPr>
                      <a:r>
                        <a:rPr lang="nb-NO" sz="1100">
                          <a:effectLst/>
                        </a:rPr>
                        <a:t>språk og tekst</a:t>
                      </a:r>
                    </a:p>
                    <a:p>
                      <a:pPr>
                        <a:lnSpc>
                          <a:spcPct val="150000"/>
                        </a:lnSpc>
                        <a:spcAft>
                          <a:spcPts val="0"/>
                        </a:spcAft>
                      </a:pPr>
                      <a:r>
                        <a:rPr lang="nb-NO" sz="1100">
                          <a:effectLst/>
                        </a:rPr>
                        <a:t> </a:t>
                      </a:r>
                      <a:endParaRPr lang="nb-NO" sz="1100">
                        <a:effectLst/>
                        <a:latin typeface="+mn-lt"/>
                        <a:ea typeface="Times New Roman" panose="02020603050405020304" pitchFamily="18" charset="0"/>
                        <a:cs typeface="Arial" panose="020B0604020202020204" pitchFamily="34" charset="0"/>
                      </a:endParaRPr>
                    </a:p>
                  </a:txBody>
                  <a:tcPr marL="30670" marR="3067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sz="1100" dirty="0">
                          <a:effectLst/>
                        </a:rPr>
                        <a:t>Vi bruker</a:t>
                      </a:r>
                      <a:r>
                        <a:rPr lang="nb-NO" sz="1100" baseline="0" dirty="0">
                          <a:effectLst/>
                        </a:rPr>
                        <a:t> aktuell litteratur i forhold til ventetiden opp mot julehøytiden, og vi synger sanger, bruker rim og regler og ulike fortellinger knyttet til dette temaet.</a:t>
                      </a:r>
                    </a:p>
                    <a:p>
                      <a:pPr marL="0" marR="0" indent="0" algn="l" defTabSz="914400" rtl="0" eaLnBrk="1" fontAlgn="auto" latinLnBrk="0" hangingPunct="1">
                        <a:lnSpc>
                          <a:spcPct val="100000"/>
                        </a:lnSpc>
                        <a:spcBef>
                          <a:spcPts val="0"/>
                        </a:spcBef>
                        <a:spcAft>
                          <a:spcPts val="0"/>
                        </a:spcAft>
                        <a:buClrTx/>
                        <a:buSzTx/>
                        <a:buFontTx/>
                        <a:buNone/>
                        <a:tabLst/>
                        <a:defRPr/>
                      </a:pPr>
                      <a:r>
                        <a:rPr lang="nb-NO" sz="1100" baseline="0" dirty="0">
                          <a:effectLst/>
                        </a:rPr>
                        <a:t>Vi samtaler og bruker aktuell litteratur i forholdt til værfenomenet snø/sludd</a:t>
                      </a:r>
                    </a:p>
                    <a:p>
                      <a:pPr marL="0" marR="0" indent="0" algn="l" defTabSz="914400" rtl="0" eaLnBrk="1" fontAlgn="auto" latinLnBrk="0" hangingPunct="1">
                        <a:lnSpc>
                          <a:spcPct val="100000"/>
                        </a:lnSpc>
                        <a:spcBef>
                          <a:spcPts val="0"/>
                        </a:spcBef>
                        <a:spcAft>
                          <a:spcPts val="0"/>
                        </a:spcAft>
                        <a:buClrTx/>
                        <a:buSzTx/>
                        <a:buFontTx/>
                        <a:buNone/>
                        <a:tabLst/>
                        <a:defRPr/>
                      </a:pPr>
                      <a:r>
                        <a:rPr lang="nb-NO" sz="1100" baseline="0" dirty="0">
                          <a:effectLst/>
                        </a:rPr>
                        <a:t>Vi snakker om og planlegger hva vi har lyst til å lage av julepynt og eventuelt flere julegaver</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100" baseline="0" dirty="0">
                          <a:effectLst/>
                        </a:rPr>
                        <a:t>Tegn til tale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100" dirty="0">
                        <a:solidFill>
                          <a:srgbClr val="FF0000"/>
                        </a:solidFill>
                        <a:effectLst/>
                        <a:latin typeface="+mn-lt"/>
                        <a:ea typeface="Times New Roman" panose="02020603050405020304" pitchFamily="18" charset="0"/>
                        <a:cs typeface="Arial" panose="020B0604020202020204" pitchFamily="34" charset="0"/>
                      </a:endParaRPr>
                    </a:p>
                  </a:txBody>
                  <a:tcPr marL="30670" marR="30670" marT="0" marB="0"/>
                </a:tc>
                <a:extLst>
                  <a:ext uri="{0D108BD9-81ED-4DB2-BD59-A6C34878D82A}">
                    <a16:rowId xmlns:a16="http://schemas.microsoft.com/office/drawing/2014/main" val="10006"/>
                  </a:ext>
                </a:extLst>
              </a:tr>
              <a:tr h="1291175">
                <a:tc>
                  <a:txBody>
                    <a:bodyPr/>
                    <a:lstStyle/>
                    <a:p>
                      <a:pPr>
                        <a:spcAft>
                          <a:spcPts val="0"/>
                        </a:spcAft>
                      </a:pPr>
                      <a:r>
                        <a:rPr lang="nb-NO" sz="1100" dirty="0">
                          <a:effectLst/>
                        </a:rPr>
                        <a:t>Kunst, kultur og kreativitet</a:t>
                      </a:r>
                    </a:p>
                    <a:p>
                      <a:pPr>
                        <a:spcAft>
                          <a:spcPts val="0"/>
                        </a:spcAft>
                      </a:pPr>
                      <a:r>
                        <a:rPr lang="nb-NO" sz="1100" dirty="0">
                          <a:effectLst/>
                        </a:rPr>
                        <a:t> </a:t>
                      </a:r>
                    </a:p>
                    <a:p>
                      <a:pPr>
                        <a:spcAft>
                          <a:spcPts val="0"/>
                        </a:spcAft>
                      </a:pPr>
                      <a:r>
                        <a:rPr lang="nb-NO" sz="1100" dirty="0">
                          <a:effectLst/>
                        </a:rPr>
                        <a:t> </a:t>
                      </a:r>
                    </a:p>
                    <a:p>
                      <a:pPr>
                        <a:spcAft>
                          <a:spcPts val="0"/>
                        </a:spcAft>
                      </a:pPr>
                      <a:r>
                        <a:rPr lang="nb-NO" sz="1100" dirty="0">
                          <a:effectLst/>
                        </a:rPr>
                        <a:t> </a:t>
                      </a:r>
                      <a:endParaRPr lang="nb-NO" sz="1100" dirty="0">
                        <a:effectLst/>
                        <a:latin typeface="+mn-lt"/>
                        <a:ea typeface="Times New Roman" panose="02020603050405020304" pitchFamily="18" charset="0"/>
                        <a:cs typeface="Arial" panose="020B0604020202020204" pitchFamily="34" charset="0"/>
                      </a:endParaRPr>
                    </a:p>
                  </a:txBody>
                  <a:tcPr marL="30670" marR="30670" marT="0" marB="0"/>
                </a:tc>
                <a:tc>
                  <a:txBody>
                    <a:bodyPr/>
                    <a:lstStyle/>
                    <a:p>
                      <a:pPr>
                        <a:lnSpc>
                          <a:spcPct val="115000"/>
                        </a:lnSpc>
                        <a:spcAft>
                          <a:spcPts val="0"/>
                        </a:spcAft>
                      </a:pPr>
                      <a:r>
                        <a:rPr lang="nb-NO" sz="1100" dirty="0">
                          <a:effectLst/>
                        </a:rPr>
                        <a:t>Hvordan</a:t>
                      </a:r>
                      <a:r>
                        <a:rPr lang="nb-NO" sz="1100" baseline="0" dirty="0">
                          <a:effectLst/>
                        </a:rPr>
                        <a:t> tar hytta vår form, hva kan vi gjøre med det estetiske? Er det vanlig å bruke slike hytter andre steder i andre kulturer?</a:t>
                      </a:r>
                      <a:endParaRPr lang="nb-NO" sz="1100" dirty="0">
                        <a:effectLst/>
                      </a:endParaRPr>
                    </a:p>
                    <a:p>
                      <a:pPr>
                        <a:lnSpc>
                          <a:spcPct val="115000"/>
                        </a:lnSpc>
                        <a:spcAft>
                          <a:spcPts val="0"/>
                        </a:spcAft>
                      </a:pPr>
                      <a:r>
                        <a:rPr lang="nb-NO" sz="1100" dirty="0">
                          <a:effectLst/>
                        </a:rPr>
                        <a:t>Vi lager lys</a:t>
                      </a:r>
                      <a:r>
                        <a:rPr lang="nb-NO" sz="1100" baseline="0" dirty="0">
                          <a:effectLst/>
                        </a:rPr>
                        <a:t>lykter med forskjellige farger – kanskje vi kan ta de med i hytta vår </a:t>
                      </a:r>
                    </a:p>
                    <a:p>
                      <a:pPr>
                        <a:lnSpc>
                          <a:spcPct val="115000"/>
                        </a:lnSpc>
                        <a:spcAft>
                          <a:spcPts val="0"/>
                        </a:spcAft>
                      </a:pPr>
                      <a:r>
                        <a:rPr lang="nb-NO" sz="1100" baseline="0" dirty="0">
                          <a:effectLst/>
                        </a:rPr>
                        <a:t>Vi blander farger</a:t>
                      </a:r>
                    </a:p>
                    <a:p>
                      <a:pPr>
                        <a:lnSpc>
                          <a:spcPct val="115000"/>
                        </a:lnSpc>
                        <a:spcAft>
                          <a:spcPts val="0"/>
                        </a:spcAft>
                      </a:pPr>
                      <a:r>
                        <a:rPr lang="nb-NO" sz="1100" dirty="0">
                          <a:effectLst/>
                        </a:rPr>
                        <a:t>Vi</a:t>
                      </a:r>
                      <a:r>
                        <a:rPr lang="nb-NO" sz="1100" baseline="0" dirty="0">
                          <a:effectLst/>
                        </a:rPr>
                        <a:t> begynner også å lage julegaver og julepynt</a:t>
                      </a:r>
                      <a:endParaRPr lang="nb-NO" sz="1100" dirty="0">
                        <a:effectLst/>
                        <a:latin typeface="+mn-lt"/>
                        <a:ea typeface="Times New Roman" panose="02020603050405020304" pitchFamily="18" charset="0"/>
                        <a:cs typeface="Arial" panose="020B0604020202020204" pitchFamily="34" charset="0"/>
                      </a:endParaRPr>
                    </a:p>
                  </a:txBody>
                  <a:tcPr marL="30670" marR="30670" marT="0" marB="0"/>
                </a:tc>
                <a:extLst>
                  <a:ext uri="{0D108BD9-81ED-4DB2-BD59-A6C34878D82A}">
                    <a16:rowId xmlns:a16="http://schemas.microsoft.com/office/drawing/2014/main" val="10007"/>
                  </a:ext>
                </a:extLst>
              </a:tr>
            </a:tbl>
          </a:graphicData>
        </a:graphic>
      </p:graphicFrame>
      <p:sp>
        <p:nvSpPr>
          <p:cNvPr id="3" name="Tekstboks 32"/>
          <p:cNvSpPr txBox="1"/>
          <p:nvPr/>
        </p:nvSpPr>
        <p:spPr>
          <a:xfrm>
            <a:off x="161663" y="167425"/>
            <a:ext cx="3566275" cy="5585305"/>
          </a:xfrm>
          <a:prstGeom prst="rect">
            <a:avLst/>
          </a:prstGeom>
          <a:solidFill>
            <a:sysClr val="window" lastClr="FFFFFF"/>
          </a:solidFill>
          <a:ln w="6350">
            <a:solidFill>
              <a:prstClr val="black"/>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spcBef>
                <a:spcPts val="200"/>
              </a:spcBef>
              <a:spcAft>
                <a:spcPts val="200"/>
              </a:spcAft>
            </a:pPr>
            <a:r>
              <a:rPr lang="nb-NO" sz="1400" b="1" kern="800" dirty="0">
                <a:solidFill>
                  <a:srgbClr val="5B9BD5"/>
                </a:solidFill>
                <a:effectLst/>
                <a:ea typeface="Calibri" panose="020F0502020204030204" pitchFamily="34" charset="0"/>
                <a:cs typeface="Times New Roman" panose="02020603050405020304" pitchFamily="18" charset="0"/>
              </a:rPr>
              <a:t>NOVEMBER</a:t>
            </a:r>
            <a:endParaRPr lang="nb-NO" sz="1400" kern="800" dirty="0">
              <a:solidFill>
                <a:srgbClr val="595959"/>
              </a:solidFill>
              <a:effectLst/>
              <a:ea typeface="Calibri" panose="020F0502020204030204" pitchFamily="34" charset="0"/>
              <a:cs typeface="Times New Roman" panose="02020603050405020304" pitchFamily="18" charset="0"/>
            </a:endParaRPr>
          </a:p>
          <a:p>
            <a:pPr>
              <a:spcBef>
                <a:spcPts val="200"/>
              </a:spcBef>
              <a:spcAft>
                <a:spcPts val="0"/>
              </a:spcAft>
            </a:pPr>
            <a:r>
              <a:rPr lang="nb-NO" sz="1400" b="1" u="sng" kern="800" dirty="0">
                <a:effectLst/>
                <a:ea typeface="Calibri" panose="020F0502020204030204" pitchFamily="34" charset="0"/>
                <a:cs typeface="Arial" panose="020B0604020202020204" pitchFamily="34" charset="0"/>
              </a:rPr>
              <a:t>Farger, lys, mat som er bra/mindre bra for kroppen og jul </a:t>
            </a:r>
            <a:endParaRPr lang="nb-NO" sz="1400" kern="800" dirty="0">
              <a:effectLst/>
              <a:ea typeface="Calibri" panose="020F0502020204030204" pitchFamily="34" charset="0"/>
              <a:cs typeface="Arial" panose="020B0604020202020204" pitchFamily="34" charset="0"/>
            </a:endParaRPr>
          </a:p>
          <a:p>
            <a:pPr>
              <a:spcBef>
                <a:spcPts val="200"/>
              </a:spcBef>
              <a:spcAft>
                <a:spcPts val="0"/>
              </a:spcAft>
            </a:pPr>
            <a:r>
              <a:rPr lang="nb-NO" sz="1400" kern="800" dirty="0">
                <a:effectLst/>
                <a:ea typeface="Calibri" panose="020F0502020204030204" pitchFamily="34" charset="0"/>
                <a:cs typeface="Arial" panose="020B0604020202020204" pitchFamily="34" charset="0"/>
              </a:rPr>
              <a:t>Eksperimenterer med farger og lys. Vi forbereder oss til jul, øver på julesanger og begynner å lage julepynt/julegaver. </a:t>
            </a:r>
          </a:p>
          <a:p>
            <a:pPr>
              <a:spcBef>
                <a:spcPts val="200"/>
              </a:spcBef>
              <a:spcAft>
                <a:spcPts val="0"/>
              </a:spcAft>
            </a:pPr>
            <a:r>
              <a:rPr lang="nb-NO" sz="1400" kern="800" dirty="0">
                <a:effectLst/>
                <a:ea typeface="Calibri" panose="020F0502020204030204" pitchFamily="34" charset="0"/>
                <a:cs typeface="Arial" panose="020B0604020202020204" pitchFamily="34" charset="0"/>
              </a:rPr>
              <a:t>Vi ser nærmere på værfenomenet snø/sludd. </a:t>
            </a:r>
          </a:p>
          <a:p>
            <a:pPr marL="1348740" indent="-1348740">
              <a:spcBef>
                <a:spcPts val="200"/>
              </a:spcBef>
              <a:spcAft>
                <a:spcPts val="0"/>
              </a:spcAft>
            </a:pPr>
            <a:r>
              <a:rPr lang="nb-NO" sz="1400" kern="800" dirty="0">
                <a:effectLst/>
                <a:ea typeface="Calibri" panose="020F0502020204030204" pitchFamily="34" charset="0"/>
                <a:cs typeface="Arial" panose="020B0604020202020204" pitchFamily="34" charset="0"/>
              </a:rPr>
              <a:t>Vi snakker om å ta vare på hverandre og vi</a:t>
            </a:r>
          </a:p>
          <a:p>
            <a:pPr marL="1348740" indent="-1348740">
              <a:spcBef>
                <a:spcPts val="200"/>
              </a:spcBef>
              <a:spcAft>
                <a:spcPts val="0"/>
              </a:spcAft>
            </a:pPr>
            <a:r>
              <a:rPr lang="nb-NO" sz="1400" kern="800" dirty="0">
                <a:effectLst/>
                <a:ea typeface="Calibri" panose="020F0502020204030204" pitchFamily="34" charset="0"/>
                <a:cs typeface="Arial" panose="020B0604020202020204" pitchFamily="34" charset="0"/>
              </a:rPr>
              <a:t>koser oss i mørketiden, føler på stemninga/</a:t>
            </a:r>
          </a:p>
          <a:p>
            <a:pPr marL="1348740" indent="-1348740">
              <a:spcBef>
                <a:spcPts val="200"/>
              </a:spcBef>
              <a:spcAft>
                <a:spcPts val="0"/>
              </a:spcAft>
            </a:pPr>
            <a:r>
              <a:rPr lang="nb-NO" sz="1400" kern="800" dirty="0">
                <a:effectLst/>
                <a:ea typeface="Calibri" panose="020F0502020204030204" pitchFamily="34" charset="0"/>
                <a:cs typeface="Arial" panose="020B0604020202020204" pitchFamily="34" charset="0"/>
              </a:rPr>
              <a:t>forventingene vi har til jul og snakker om</a:t>
            </a:r>
          </a:p>
          <a:p>
            <a:pPr marL="1348740" indent="-1348740">
              <a:spcBef>
                <a:spcPts val="200"/>
              </a:spcBef>
              <a:spcAft>
                <a:spcPts val="0"/>
              </a:spcAft>
            </a:pPr>
            <a:r>
              <a:rPr lang="nb-NO" sz="1400" kern="800" dirty="0">
                <a:effectLst/>
                <a:ea typeface="Calibri" panose="020F0502020204030204" pitchFamily="34" charset="0"/>
                <a:cs typeface="Arial" panose="020B0604020202020204" pitchFamily="34" charset="0"/>
              </a:rPr>
              <a:t>gleden ved å gi.  Vi blir også kjent med</a:t>
            </a:r>
          </a:p>
          <a:p>
            <a:pPr marL="1348740" indent="-1348740">
              <a:spcBef>
                <a:spcPts val="200"/>
              </a:spcBef>
              <a:spcAft>
                <a:spcPts val="0"/>
              </a:spcAft>
            </a:pPr>
            <a:r>
              <a:rPr lang="nb-NO" sz="1400" kern="800" dirty="0">
                <a:effectLst/>
                <a:ea typeface="Calibri" panose="020F0502020204030204" pitchFamily="34" charset="0"/>
                <a:cs typeface="Arial" panose="020B0604020202020204" pitchFamily="34" charset="0"/>
              </a:rPr>
              <a:t>tradisjoner, sanger og fortellinger. </a:t>
            </a:r>
          </a:p>
          <a:p>
            <a:pPr marL="1348740" indent="-1348740">
              <a:lnSpc>
                <a:spcPct val="115000"/>
              </a:lnSpc>
              <a:spcBef>
                <a:spcPts val="200"/>
              </a:spcBef>
              <a:spcAft>
                <a:spcPts val="0"/>
              </a:spcAft>
            </a:pPr>
            <a:r>
              <a:rPr lang="nb-NO" sz="1400" u="sng" kern="800" dirty="0">
                <a:effectLst/>
                <a:ea typeface="Calibri" panose="020F0502020204030204" pitchFamily="34" charset="0"/>
                <a:cs typeface="Arial" panose="020B0604020202020204" pitchFamily="34" charset="0"/>
              </a:rPr>
              <a:t>Ting som skjer i november</a:t>
            </a:r>
            <a:r>
              <a:rPr lang="nb-NO" sz="1400" kern="800" dirty="0">
                <a:effectLst/>
                <a:ea typeface="Calibri" panose="020F0502020204030204" pitchFamily="34" charset="0"/>
                <a:cs typeface="Arial" panose="020B0604020202020204" pitchFamily="34" charset="0"/>
              </a:rPr>
              <a:t> </a:t>
            </a:r>
            <a:r>
              <a:rPr lang="nb-NO" sz="1400" dirty="0"/>
              <a:t>.</a:t>
            </a:r>
            <a:endParaRPr lang="nb-NO" sz="1400" dirty="0">
              <a:effectLst/>
              <a:ea typeface="Times New Roman" panose="02020603050405020304" pitchFamily="18" charset="0"/>
              <a:cs typeface="Arial" panose="020B0604020202020204" pitchFamily="34" charset="0"/>
            </a:endParaRPr>
          </a:p>
          <a:p>
            <a:pPr marL="285750" indent="-285750">
              <a:buFont typeface="Wingdings" panose="05000000000000000000" pitchFamily="2" charset="2"/>
              <a:buChar char="ü"/>
            </a:pPr>
            <a:r>
              <a:rPr lang="nb-NO" sz="1400" kern="800" dirty="0">
                <a:ea typeface="Calibri" panose="020F0502020204030204" pitchFamily="34" charset="0"/>
                <a:cs typeface="Arial" panose="020B0604020202020204" pitchFamily="34" charset="0"/>
              </a:rPr>
              <a:t>Svar på innlegg på facebook eller send SMS om barnet kommer eller tar fri i romjula og husk å svare på innlegg på facebook eller send SMS om dere kommer på juleavslutning og hvor mange som kommer innen fredag 21. november </a:t>
            </a:r>
            <a:r>
              <a:rPr lang="nb-NO" sz="1400" kern="800" dirty="0">
                <a:ea typeface="Calibri" panose="020F0502020204030204" pitchFamily="34" charset="0"/>
                <a:cs typeface="Arial" panose="020B0604020202020204" pitchFamily="34" charset="0"/>
                <a:sym typeface="Wingdings" panose="05000000000000000000" pitchFamily="2" charset="2"/>
              </a:rPr>
              <a:t></a:t>
            </a:r>
            <a:endParaRPr lang="nb-NO" sz="1400" kern="800" dirty="0">
              <a:ea typeface="Calibri" panose="020F0502020204030204" pitchFamily="34" charset="0"/>
              <a:cs typeface="Arial" panose="020B0604020202020204" pitchFamily="34" charset="0"/>
            </a:endParaRPr>
          </a:p>
          <a:p>
            <a:r>
              <a:rPr lang="nb-NO" sz="1400" kern="800" dirty="0">
                <a:ea typeface="Calibri" panose="020F0502020204030204" pitchFamily="34" charset="0"/>
                <a:cs typeface="Arial" panose="020B0604020202020204" pitchFamily="34" charset="0"/>
              </a:rPr>
              <a:t>       Vi kjøper grøt i forhold til hvor mange som</a:t>
            </a:r>
          </a:p>
          <a:p>
            <a:r>
              <a:rPr lang="nb-NO" sz="1400" kern="800" dirty="0">
                <a:ea typeface="Calibri" panose="020F0502020204030204" pitchFamily="34" charset="0"/>
                <a:cs typeface="Arial" panose="020B0604020202020204" pitchFamily="34" charset="0"/>
              </a:rPr>
              <a:t>       melder seg på! Vi viser film </a:t>
            </a:r>
            <a:r>
              <a:rPr lang="nb-NO" sz="1400" kern="800" dirty="0">
                <a:ea typeface="Calibri" panose="020F0502020204030204" pitchFamily="34" charset="0"/>
                <a:cs typeface="Arial" panose="020B0604020202020204" pitchFamily="34" charset="0"/>
                <a:sym typeface="Wingdings" panose="05000000000000000000" pitchFamily="2" charset="2"/>
              </a:rPr>
              <a:t></a:t>
            </a:r>
            <a:r>
              <a:rPr lang="nb-NO" sz="1400" kern="800" dirty="0">
                <a:ea typeface="Calibri" panose="020F0502020204030204" pitchFamily="34" charset="0"/>
                <a:cs typeface="Arial" panose="020B0604020202020204" pitchFamily="34" charset="0"/>
              </a:rPr>
              <a:t>  </a:t>
            </a:r>
          </a:p>
          <a:p>
            <a:r>
              <a:rPr lang="nb-NO" sz="1400" kern="800" dirty="0">
                <a:ea typeface="Calibri" panose="020F0502020204030204" pitchFamily="34" charset="0"/>
                <a:cs typeface="Arial" panose="020B0604020202020204" pitchFamily="34" charset="0"/>
              </a:rPr>
              <a:t>      </a:t>
            </a:r>
          </a:p>
          <a:p>
            <a:pPr marL="342900" lvl="0" indent="-342900">
              <a:lnSpc>
                <a:spcPct val="115000"/>
              </a:lnSpc>
              <a:spcAft>
                <a:spcPts val="0"/>
              </a:spcAft>
              <a:buFont typeface="Wingdings" panose="05000000000000000000" pitchFamily="2" charset="2"/>
              <a:buChar char=""/>
            </a:pPr>
            <a:endParaRPr lang="nb-NO" sz="1400" dirty="0">
              <a:effectLst/>
              <a:ea typeface="Times New Roman" panose="02020603050405020304" pitchFamily="18" charset="0"/>
              <a:cs typeface="Arial" panose="020B0604020202020204" pitchFamily="34" charset="0"/>
            </a:endParaRPr>
          </a:p>
          <a:p>
            <a:pPr>
              <a:spcBef>
                <a:spcPts val="200"/>
              </a:spcBef>
              <a:spcAft>
                <a:spcPts val="200"/>
              </a:spcAft>
            </a:pPr>
            <a:r>
              <a:rPr lang="nb-NO" sz="1400" kern="800" dirty="0">
                <a:solidFill>
                  <a:srgbClr val="595959"/>
                </a:solidFill>
                <a:effectLst/>
                <a:ea typeface="Calibri" panose="020F0502020204030204" pitchFamily="34" charset="0"/>
                <a:cs typeface="Times New Roman" panose="02020603050405020304" pitchFamily="18" charset="0"/>
              </a:rPr>
              <a:t> </a:t>
            </a:r>
          </a:p>
          <a:p>
            <a:pPr>
              <a:lnSpc>
                <a:spcPct val="150000"/>
              </a:lnSpc>
              <a:spcBef>
                <a:spcPts val="200"/>
              </a:spcBef>
              <a:spcAft>
                <a:spcPts val="200"/>
              </a:spcAft>
            </a:pPr>
            <a:r>
              <a:rPr lang="nb-NO" sz="1400" kern="800" dirty="0">
                <a:solidFill>
                  <a:srgbClr val="595959"/>
                </a:solidFill>
                <a:effectLst/>
                <a:ea typeface="Calibri" panose="020F0502020204030204" pitchFamily="34" charset="0"/>
                <a:cs typeface="Times New Roman" panose="02020603050405020304" pitchFamily="18" charset="0"/>
              </a:rPr>
              <a:t> </a:t>
            </a:r>
          </a:p>
        </p:txBody>
      </p:sp>
      <p:sp>
        <p:nvSpPr>
          <p:cNvPr id="4" name="Tekstboks 35"/>
          <p:cNvSpPr txBox="1"/>
          <p:nvPr/>
        </p:nvSpPr>
        <p:spPr>
          <a:xfrm>
            <a:off x="161663" y="5856065"/>
            <a:ext cx="3566275" cy="525780"/>
          </a:xfrm>
          <a:prstGeom prst="rect">
            <a:avLst/>
          </a:prstGeom>
          <a:solidFill>
            <a:sysClr val="window" lastClr="FFFFFF"/>
          </a:solidFill>
          <a:ln w="6350">
            <a:solidFill>
              <a:prstClr val="black"/>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00000"/>
              </a:lnSpc>
              <a:spcBef>
                <a:spcPts val="200"/>
              </a:spcBef>
              <a:spcAft>
                <a:spcPts val="200"/>
              </a:spcAft>
              <a:buClrTx/>
              <a:buSzTx/>
              <a:buFontTx/>
              <a:buNone/>
              <a:tabLst/>
              <a:defRPr/>
            </a:pPr>
            <a:r>
              <a:rPr kumimoji="0" lang="nb-NO" sz="1600" b="1" i="0" u="none" strike="noStrike" kern="800" cap="none" spc="0" normalizeH="0" baseline="0" noProof="0" dirty="0">
                <a:ln>
                  <a:noFill/>
                </a:ln>
                <a:solidFill>
                  <a:schemeClr val="accent1"/>
                </a:solidFill>
                <a:effectLst/>
                <a:uLnTx/>
                <a:uFillTx/>
                <a:ea typeface="Calibri" panose="020F0502020204030204" pitchFamily="34" charset="0"/>
                <a:cs typeface="Arial" panose="020B0604020202020204" pitchFamily="34" charset="0"/>
              </a:rPr>
              <a:t>Fagområder: «</a:t>
            </a:r>
            <a:r>
              <a:rPr kumimoji="0" lang="nb-NO" sz="1600" b="0" i="1" u="none" strike="noStrike" kern="800" cap="none" spc="0" normalizeH="0" baseline="0" noProof="0" dirty="0">
                <a:ln>
                  <a:noFill/>
                </a:ln>
                <a:solidFill>
                  <a:schemeClr val="accent1"/>
                </a:solidFill>
                <a:effectLst/>
                <a:uLnTx/>
                <a:uFillTx/>
                <a:ea typeface="Calibri" panose="020F0502020204030204" pitchFamily="34" charset="0"/>
                <a:cs typeface="Arial" panose="020B0604020202020204" pitchFamily="34" charset="0"/>
              </a:rPr>
              <a:t>Etikk, religion og filosofi»</a:t>
            </a:r>
            <a:endParaRPr kumimoji="0" lang="nb-NO" sz="1600" b="0" i="0" u="none" strike="noStrike" kern="800" cap="none" spc="0" normalizeH="0" baseline="0" noProof="0" dirty="0">
              <a:ln>
                <a:noFill/>
              </a:ln>
              <a:solidFill>
                <a:schemeClr val="accent1"/>
              </a:solidFill>
              <a:effectLst/>
              <a:uLnTx/>
              <a:uFillTx/>
              <a:ea typeface="Calibri" panose="020F0502020204030204" pitchFamily="34" charset="0"/>
              <a:cs typeface="Arial" panose="020B0604020202020204" pitchFamily="34" charset="0"/>
            </a:endParaRPr>
          </a:p>
          <a:p>
            <a:pPr marL="0" marR="0" lvl="0" indent="0" defTabSz="914400" eaLnBrk="1" fontAlgn="auto" latinLnBrk="0" hangingPunct="1">
              <a:lnSpc>
                <a:spcPct val="100000"/>
              </a:lnSpc>
              <a:spcBef>
                <a:spcPts val="200"/>
              </a:spcBef>
              <a:spcAft>
                <a:spcPts val="200"/>
              </a:spcAft>
              <a:buClrTx/>
              <a:buSzTx/>
              <a:buFontTx/>
              <a:buNone/>
              <a:tabLst/>
              <a:defRPr/>
            </a:pPr>
            <a:r>
              <a:rPr kumimoji="0" lang="nb-NO" sz="1600" b="0" i="0" u="none" strike="noStrike" kern="800" cap="none" spc="0" normalizeH="0" baseline="0" noProof="0" dirty="0">
                <a:ln>
                  <a:noFill/>
                </a:ln>
                <a:solidFill>
                  <a:srgbClr val="595959"/>
                </a:solidFill>
                <a:effectLst/>
                <a:uLnTx/>
                <a:uFillTx/>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578073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additive="base">
                                        <p:cTn id="3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 calcmode="lin" valueType="num">
                                      <p:cBhvr additive="base">
                                        <p:cTn id="4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 calcmode="lin" valueType="num">
                                      <p:cBhvr additive="base">
                                        <p:cTn id="4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3">
                                            <p:txEl>
                                              <p:pRg st="10" end="10"/>
                                            </p:txEl>
                                          </p:spTgt>
                                        </p:tgtEl>
                                        <p:attrNameLst>
                                          <p:attrName>style.visibility</p:attrName>
                                        </p:attrNameLst>
                                      </p:cBhvr>
                                      <p:to>
                                        <p:strVal val="visible"/>
                                      </p:to>
                                    </p:set>
                                    <p:anim calcmode="lin" valueType="num">
                                      <p:cBhvr additive="base">
                                        <p:cTn id="53"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3">
                                            <p:txEl>
                                              <p:pRg st="11" end="11"/>
                                            </p:txEl>
                                          </p:spTgt>
                                        </p:tgtEl>
                                        <p:attrNameLst>
                                          <p:attrName>style.visibility</p:attrName>
                                        </p:attrNameLst>
                                      </p:cBhvr>
                                      <p:to>
                                        <p:strVal val="visible"/>
                                      </p:to>
                                    </p:set>
                                    <p:anim calcmode="lin" valueType="num">
                                      <p:cBhvr additive="base">
                                        <p:cTn id="57"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3">
                                            <p:txEl>
                                              <p:pRg st="11" end="11"/>
                                            </p:txEl>
                                          </p:spTgt>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3">
                                            <p:txEl>
                                              <p:pRg st="12" end="12"/>
                                            </p:txEl>
                                          </p:spTgt>
                                        </p:tgtEl>
                                        <p:attrNameLst>
                                          <p:attrName>style.visibility</p:attrName>
                                        </p:attrNameLst>
                                      </p:cBhvr>
                                      <p:to>
                                        <p:strVal val="visible"/>
                                      </p:to>
                                    </p:set>
                                    <p:anim calcmode="lin" valueType="num">
                                      <p:cBhvr additive="base">
                                        <p:cTn id="61"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12" end="12"/>
                                            </p:txEl>
                                          </p:spTgt>
                                        </p:tgtEl>
                                        <p:attrNameLst>
                                          <p:attrName>ppt_y</p:attrName>
                                        </p:attrNameLst>
                                      </p:cBhvr>
                                      <p:tavLst>
                                        <p:tav tm="0">
                                          <p:val>
                                            <p:strVal val="1+#ppt_h/2"/>
                                          </p:val>
                                        </p:tav>
                                        <p:tav tm="100000">
                                          <p:val>
                                            <p:strVal val="#ppt_y"/>
                                          </p:val>
                                        </p:tav>
                                      </p:tavLst>
                                    </p:anim>
                                  </p:childTnLst>
                                </p:cTn>
                              </p:par>
                              <p:par>
                                <p:cTn id="63" presetID="2" presetClass="entr" presetSubtype="4" fill="hold" nodeType="withEffect">
                                  <p:stCondLst>
                                    <p:cond delay="0"/>
                                  </p:stCondLst>
                                  <p:childTnLst>
                                    <p:set>
                                      <p:cBhvr>
                                        <p:cTn id="64" dur="1" fill="hold">
                                          <p:stCondLst>
                                            <p:cond delay="0"/>
                                          </p:stCondLst>
                                        </p:cTn>
                                        <p:tgtEl>
                                          <p:spTgt spid="3">
                                            <p:txEl>
                                              <p:pRg st="13" end="13"/>
                                            </p:txEl>
                                          </p:spTgt>
                                        </p:tgtEl>
                                        <p:attrNameLst>
                                          <p:attrName>style.visibility</p:attrName>
                                        </p:attrNameLst>
                                      </p:cBhvr>
                                      <p:to>
                                        <p:strVal val="visible"/>
                                      </p:to>
                                    </p:set>
                                    <p:anim calcmode="lin" valueType="num">
                                      <p:cBhvr additive="base">
                                        <p:cTn id="65"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3">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grpId="0" nodeType="clickEffect">
                                  <p:stCondLst>
                                    <p:cond delay="0"/>
                                  </p:stCondLst>
                                  <p:childTnLst>
                                    <p:set>
                                      <p:cBhvr>
                                        <p:cTn id="70" dur="1" fill="hold">
                                          <p:stCondLst>
                                            <p:cond delay="0"/>
                                          </p:stCondLst>
                                        </p:cTn>
                                        <p:tgtEl>
                                          <p:spTgt spid="4"/>
                                        </p:tgtEl>
                                        <p:attrNameLst>
                                          <p:attrName>style.visibility</p:attrName>
                                        </p:attrNameLst>
                                      </p:cBhvr>
                                      <p:to>
                                        <p:strVal val="visible"/>
                                      </p:to>
                                    </p:set>
                                    <p:anim calcmode="lin" valueType="num">
                                      <p:cBhvr additive="base">
                                        <p:cTn id="71" dur="500" fill="hold"/>
                                        <p:tgtEl>
                                          <p:spTgt spid="4"/>
                                        </p:tgtEl>
                                        <p:attrNameLst>
                                          <p:attrName>ppt_x</p:attrName>
                                        </p:attrNameLst>
                                      </p:cBhvr>
                                      <p:tavLst>
                                        <p:tav tm="0">
                                          <p:val>
                                            <p:strVal val="#ppt_x"/>
                                          </p:val>
                                        </p:tav>
                                        <p:tav tm="100000">
                                          <p:val>
                                            <p:strVal val="#ppt_x"/>
                                          </p:val>
                                        </p:tav>
                                      </p:tavLst>
                                    </p:anim>
                                    <p:anim calcmode="lin" valueType="num">
                                      <p:cBhvr additive="base">
                                        <p:cTn id="7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nodeType="clickEffect">
                                  <p:stCondLst>
                                    <p:cond delay="0"/>
                                  </p:stCondLst>
                                  <p:childTnLst>
                                    <p:set>
                                      <p:cBhvr>
                                        <p:cTn id="76" dur="1" fill="hold">
                                          <p:stCondLst>
                                            <p:cond delay="0"/>
                                          </p:stCondLst>
                                        </p:cTn>
                                        <p:tgtEl>
                                          <p:spTgt spid="2"/>
                                        </p:tgtEl>
                                        <p:attrNameLst>
                                          <p:attrName>style.visibility</p:attrName>
                                        </p:attrNameLst>
                                      </p:cBhvr>
                                      <p:to>
                                        <p:strVal val="visible"/>
                                      </p:to>
                                    </p:set>
                                    <p:anim calcmode="lin" valueType="num">
                                      <p:cBhvr additive="base">
                                        <p:cTn id="77" dur="500" fill="hold"/>
                                        <p:tgtEl>
                                          <p:spTgt spid="2"/>
                                        </p:tgtEl>
                                        <p:attrNameLst>
                                          <p:attrName>ppt_x</p:attrName>
                                        </p:attrNameLst>
                                      </p:cBhvr>
                                      <p:tavLst>
                                        <p:tav tm="0">
                                          <p:val>
                                            <p:strVal val="#ppt_x"/>
                                          </p:val>
                                        </p:tav>
                                        <p:tav tm="100000">
                                          <p:val>
                                            <p:strVal val="#ppt_x"/>
                                          </p:val>
                                        </p:tav>
                                      </p:tavLst>
                                    </p:anim>
                                    <p:anim calcmode="lin" valueType="num">
                                      <p:cBhvr additive="base">
                                        <p:cTn id="7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ell 5">
            <a:extLst>
              <a:ext uri="{FF2B5EF4-FFF2-40B4-BE49-F238E27FC236}">
                <a16:creationId xmlns:a16="http://schemas.microsoft.com/office/drawing/2014/main" id="{A0418FD6-00E0-292F-8425-293F63468875}"/>
              </a:ext>
            </a:extLst>
          </p:cNvPr>
          <p:cNvGraphicFramePr>
            <a:graphicFrameLocks noGrp="1"/>
          </p:cNvGraphicFramePr>
          <p:nvPr>
            <p:extLst>
              <p:ext uri="{D42A27DB-BD31-4B8C-83A1-F6EECF244321}">
                <p14:modId xmlns:p14="http://schemas.microsoft.com/office/powerpoint/2010/main" val="1191460056"/>
              </p:ext>
            </p:extLst>
          </p:nvPr>
        </p:nvGraphicFramePr>
        <p:xfrm>
          <a:off x="173348" y="109947"/>
          <a:ext cx="11845303" cy="6479113"/>
        </p:xfrm>
        <a:graphic>
          <a:graphicData uri="http://schemas.openxmlformats.org/drawingml/2006/table">
            <a:tbl>
              <a:tblPr firstRow="1" firstCol="1" lastRow="1" lastCol="1" bandRow="1" bandCol="1"/>
              <a:tblGrid>
                <a:gridCol w="959373">
                  <a:extLst>
                    <a:ext uri="{9D8B030D-6E8A-4147-A177-3AD203B41FA5}">
                      <a16:colId xmlns:a16="http://schemas.microsoft.com/office/drawing/2014/main" val="20000"/>
                    </a:ext>
                  </a:extLst>
                </a:gridCol>
                <a:gridCol w="1651777">
                  <a:extLst>
                    <a:ext uri="{9D8B030D-6E8A-4147-A177-3AD203B41FA5}">
                      <a16:colId xmlns:a16="http://schemas.microsoft.com/office/drawing/2014/main" val="20001"/>
                    </a:ext>
                  </a:extLst>
                </a:gridCol>
                <a:gridCol w="1777284">
                  <a:extLst>
                    <a:ext uri="{9D8B030D-6E8A-4147-A177-3AD203B41FA5}">
                      <a16:colId xmlns:a16="http://schemas.microsoft.com/office/drawing/2014/main" val="20002"/>
                    </a:ext>
                  </a:extLst>
                </a:gridCol>
                <a:gridCol w="1790164">
                  <a:extLst>
                    <a:ext uri="{9D8B030D-6E8A-4147-A177-3AD203B41FA5}">
                      <a16:colId xmlns:a16="http://schemas.microsoft.com/office/drawing/2014/main" val="20003"/>
                    </a:ext>
                  </a:extLst>
                </a:gridCol>
                <a:gridCol w="1828800">
                  <a:extLst>
                    <a:ext uri="{9D8B030D-6E8A-4147-A177-3AD203B41FA5}">
                      <a16:colId xmlns:a16="http://schemas.microsoft.com/office/drawing/2014/main" val="20004"/>
                    </a:ext>
                  </a:extLst>
                </a:gridCol>
                <a:gridCol w="1788875">
                  <a:extLst>
                    <a:ext uri="{9D8B030D-6E8A-4147-A177-3AD203B41FA5}">
                      <a16:colId xmlns:a16="http://schemas.microsoft.com/office/drawing/2014/main" val="20005"/>
                    </a:ext>
                  </a:extLst>
                </a:gridCol>
                <a:gridCol w="1046480">
                  <a:extLst>
                    <a:ext uri="{9D8B030D-6E8A-4147-A177-3AD203B41FA5}">
                      <a16:colId xmlns:a16="http://schemas.microsoft.com/office/drawing/2014/main" val="20006"/>
                    </a:ext>
                  </a:extLst>
                </a:gridCol>
                <a:gridCol w="1002550">
                  <a:extLst>
                    <a:ext uri="{9D8B030D-6E8A-4147-A177-3AD203B41FA5}">
                      <a16:colId xmlns:a16="http://schemas.microsoft.com/office/drawing/2014/main" val="20007"/>
                    </a:ext>
                  </a:extLst>
                </a:gridCol>
              </a:tblGrid>
              <a:tr h="634124">
                <a:tc>
                  <a:txBody>
                    <a:bodyPr/>
                    <a:lstStyle/>
                    <a:p>
                      <a:pPr algn="ctr">
                        <a:lnSpc>
                          <a:spcPct val="115000"/>
                        </a:lnSpc>
                        <a:spcBef>
                          <a:spcPts val="200"/>
                        </a:spcBef>
                        <a:spcAft>
                          <a:spcPts val="200"/>
                        </a:spcAft>
                      </a:pPr>
                      <a:r>
                        <a:rPr lang="nb-NO" sz="1400" b="1" kern="800" dirty="0">
                          <a:solidFill>
                            <a:schemeClr val="tx1"/>
                          </a:solidFill>
                          <a:effectLst/>
                          <a:latin typeface="+mn-lt"/>
                          <a:ea typeface="Calibri" panose="020F0502020204030204" pitchFamily="34" charset="0"/>
                          <a:cs typeface="Arial" panose="020B0604020202020204" pitchFamily="34" charset="0"/>
                        </a:rPr>
                        <a:t>November</a:t>
                      </a:r>
                    </a:p>
                    <a:p>
                      <a:pPr algn="ctr">
                        <a:lnSpc>
                          <a:spcPct val="115000"/>
                        </a:lnSpc>
                        <a:spcBef>
                          <a:spcPts val="200"/>
                        </a:spcBef>
                        <a:spcAft>
                          <a:spcPts val="200"/>
                        </a:spcAft>
                      </a:pPr>
                      <a:r>
                        <a:rPr lang="nb-NO" sz="1100" b="1" kern="800" dirty="0">
                          <a:solidFill>
                            <a:schemeClr val="tx1"/>
                          </a:solidFill>
                          <a:effectLst/>
                          <a:latin typeface="+mn-lt"/>
                          <a:ea typeface="Calibri" panose="020F0502020204030204" pitchFamily="34" charset="0"/>
                          <a:cs typeface="Arial" panose="020B0604020202020204" pitchFamily="34" charset="0"/>
                        </a:rPr>
                        <a:t>Uke/Tema</a:t>
                      </a:r>
                      <a:endParaRPr lang="nb-NO" sz="1100" kern="800" dirty="0">
                        <a:solidFill>
                          <a:schemeClr val="tx1"/>
                        </a:solidFill>
                        <a:effectLst/>
                        <a:latin typeface="+mn-lt"/>
                        <a:ea typeface="Calibri" panose="020F0502020204030204" pitchFamily="34" charset="0"/>
                        <a:cs typeface="Arial" panose="020B0604020202020204" pitchFamily="34" charset="0"/>
                      </a:endParaRPr>
                    </a:p>
                  </a:txBody>
                  <a:tcPr marL="67171" marR="67171"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9CC2E5"/>
                    </a:solidFill>
                  </a:tcPr>
                </a:tc>
                <a:tc>
                  <a:txBody>
                    <a:bodyPr/>
                    <a:lstStyle/>
                    <a:p>
                      <a:pPr algn="l">
                        <a:lnSpc>
                          <a:spcPct val="115000"/>
                        </a:lnSpc>
                        <a:spcBef>
                          <a:spcPts val="200"/>
                        </a:spcBef>
                        <a:spcAft>
                          <a:spcPts val="0"/>
                        </a:spcAft>
                      </a:pPr>
                      <a:r>
                        <a:rPr lang="nb-NO" sz="1600" b="1" kern="800" dirty="0">
                          <a:solidFill>
                            <a:srgbClr val="000000"/>
                          </a:solidFill>
                          <a:effectLst/>
                          <a:latin typeface="+mn-lt"/>
                          <a:ea typeface="Calibri" panose="020F0502020204030204" pitchFamily="34" charset="0"/>
                          <a:cs typeface="Arial" panose="020B0604020202020204" pitchFamily="34" charset="0"/>
                        </a:rPr>
                        <a:t>Mandag</a:t>
                      </a:r>
                    </a:p>
                  </a:txBody>
                  <a:tcPr marL="56511" marR="56511"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9CC2E5"/>
                    </a:solidFill>
                  </a:tcPr>
                </a:tc>
                <a:tc>
                  <a:txBody>
                    <a:bodyPr/>
                    <a:lstStyle/>
                    <a:p>
                      <a:pPr algn="l">
                        <a:lnSpc>
                          <a:spcPct val="115000"/>
                        </a:lnSpc>
                        <a:spcBef>
                          <a:spcPts val="200"/>
                        </a:spcBef>
                        <a:spcAft>
                          <a:spcPts val="0"/>
                        </a:spcAft>
                      </a:pPr>
                      <a:r>
                        <a:rPr lang="nb-NO" sz="1600" b="1" kern="800" dirty="0">
                          <a:solidFill>
                            <a:srgbClr val="000000"/>
                          </a:solidFill>
                          <a:effectLst/>
                          <a:latin typeface="+mn-lt"/>
                          <a:ea typeface="Calibri" panose="020F0502020204030204" pitchFamily="34" charset="0"/>
                          <a:cs typeface="Arial" panose="020B0604020202020204" pitchFamily="34" charset="0"/>
                        </a:rPr>
                        <a:t> Tirsdag</a:t>
                      </a:r>
                    </a:p>
                  </a:txBody>
                  <a:tcPr marL="56511" marR="56511"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9CC2E5"/>
                    </a:solidFill>
                  </a:tcPr>
                </a:tc>
                <a:tc>
                  <a:txBody>
                    <a:bodyPr/>
                    <a:lstStyle/>
                    <a:p>
                      <a:pPr algn="l">
                        <a:lnSpc>
                          <a:spcPct val="115000"/>
                        </a:lnSpc>
                        <a:spcBef>
                          <a:spcPts val="200"/>
                        </a:spcBef>
                        <a:spcAft>
                          <a:spcPts val="0"/>
                        </a:spcAft>
                      </a:pPr>
                      <a:r>
                        <a:rPr lang="nb-NO" sz="1600" b="1" kern="800" dirty="0">
                          <a:solidFill>
                            <a:srgbClr val="000000"/>
                          </a:solidFill>
                          <a:effectLst/>
                          <a:latin typeface="+mn-lt"/>
                          <a:ea typeface="Calibri" panose="020F0502020204030204" pitchFamily="34" charset="0"/>
                          <a:cs typeface="Arial" panose="020B0604020202020204" pitchFamily="34" charset="0"/>
                        </a:rPr>
                        <a:t>Onsdag</a:t>
                      </a:r>
                    </a:p>
                  </a:txBody>
                  <a:tcPr marL="56511" marR="56511"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9CC2E5"/>
                    </a:solidFill>
                  </a:tcPr>
                </a:tc>
                <a:tc>
                  <a:txBody>
                    <a:bodyPr/>
                    <a:lstStyle/>
                    <a:p>
                      <a:pPr marL="236855" indent="-236855" algn="l">
                        <a:lnSpc>
                          <a:spcPct val="115000"/>
                        </a:lnSpc>
                        <a:spcBef>
                          <a:spcPts val="200"/>
                        </a:spcBef>
                        <a:spcAft>
                          <a:spcPts val="0"/>
                        </a:spcAft>
                      </a:pPr>
                      <a:r>
                        <a:rPr lang="nb-NO" sz="1600" b="1" kern="800" dirty="0">
                          <a:solidFill>
                            <a:srgbClr val="000000"/>
                          </a:solidFill>
                          <a:effectLst/>
                          <a:latin typeface="+mn-lt"/>
                          <a:ea typeface="Calibri" panose="020F0502020204030204" pitchFamily="34" charset="0"/>
                          <a:cs typeface="Arial" panose="020B0604020202020204" pitchFamily="34" charset="0"/>
                        </a:rPr>
                        <a:t>Torsdag</a:t>
                      </a:r>
                    </a:p>
                  </a:txBody>
                  <a:tcPr marL="56511" marR="56511"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9CC2E5"/>
                    </a:solidFill>
                  </a:tcPr>
                </a:tc>
                <a:tc>
                  <a:txBody>
                    <a:bodyPr/>
                    <a:lstStyle/>
                    <a:p>
                      <a:pPr algn="l">
                        <a:lnSpc>
                          <a:spcPct val="115000"/>
                        </a:lnSpc>
                        <a:spcBef>
                          <a:spcPts val="200"/>
                        </a:spcBef>
                        <a:spcAft>
                          <a:spcPts val="0"/>
                        </a:spcAft>
                      </a:pPr>
                      <a:r>
                        <a:rPr lang="nb-NO" sz="1600" b="1" kern="800" dirty="0">
                          <a:solidFill>
                            <a:srgbClr val="000000"/>
                          </a:solidFill>
                          <a:effectLst/>
                          <a:latin typeface="+mn-lt"/>
                          <a:ea typeface="Calibri" panose="020F0502020204030204" pitchFamily="34" charset="0"/>
                          <a:cs typeface="Arial" panose="020B0604020202020204" pitchFamily="34" charset="0"/>
                        </a:rPr>
                        <a:t>Fredag</a:t>
                      </a:r>
                    </a:p>
                  </a:txBody>
                  <a:tcPr marL="56511" marR="56511"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9CC2E5"/>
                    </a:solidFill>
                  </a:tcPr>
                </a:tc>
                <a:tc>
                  <a:txBody>
                    <a:bodyPr/>
                    <a:lstStyle/>
                    <a:p>
                      <a:pPr algn="l">
                        <a:lnSpc>
                          <a:spcPct val="115000"/>
                        </a:lnSpc>
                        <a:spcBef>
                          <a:spcPts val="200"/>
                        </a:spcBef>
                        <a:spcAft>
                          <a:spcPts val="0"/>
                        </a:spcAft>
                      </a:pPr>
                      <a:r>
                        <a:rPr lang="nb-NO" sz="1600" b="1" kern="800" dirty="0">
                          <a:solidFill>
                            <a:srgbClr val="000000"/>
                          </a:solidFill>
                          <a:effectLst/>
                          <a:latin typeface="+mn-lt"/>
                          <a:ea typeface="Calibri" panose="020F0502020204030204" pitchFamily="34" charset="0"/>
                          <a:cs typeface="Arial" panose="020B0604020202020204" pitchFamily="34" charset="0"/>
                        </a:rPr>
                        <a:t>Lørdag</a:t>
                      </a:r>
                      <a:endParaRPr lang="nb-NO" sz="1600" kern="800" dirty="0">
                        <a:solidFill>
                          <a:srgbClr val="595959"/>
                        </a:solidFill>
                        <a:effectLst/>
                        <a:latin typeface="+mn-lt"/>
                        <a:ea typeface="Calibri" panose="020F0502020204030204" pitchFamily="34" charset="0"/>
                        <a:cs typeface="Arial" panose="020B0604020202020204" pitchFamily="34" charset="0"/>
                      </a:endParaRPr>
                    </a:p>
                  </a:txBody>
                  <a:tcPr marL="56511" marR="56511"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9CC2E5"/>
                    </a:solidFill>
                  </a:tcPr>
                </a:tc>
                <a:tc>
                  <a:txBody>
                    <a:bodyPr/>
                    <a:lstStyle/>
                    <a:p>
                      <a:pPr algn="l">
                        <a:lnSpc>
                          <a:spcPct val="115000"/>
                        </a:lnSpc>
                        <a:spcBef>
                          <a:spcPts val="200"/>
                        </a:spcBef>
                        <a:spcAft>
                          <a:spcPts val="0"/>
                        </a:spcAft>
                        <a:tabLst>
                          <a:tab pos="922020" algn="l"/>
                        </a:tabLst>
                      </a:pPr>
                      <a:r>
                        <a:rPr lang="nb-NO" sz="1600" b="1" kern="800" dirty="0">
                          <a:solidFill>
                            <a:srgbClr val="000000"/>
                          </a:solidFill>
                          <a:effectLst/>
                          <a:latin typeface="+mn-lt"/>
                          <a:ea typeface="Calibri" panose="020F0502020204030204" pitchFamily="34" charset="0"/>
                          <a:cs typeface="Arial" panose="020B0604020202020204" pitchFamily="34" charset="0"/>
                        </a:rPr>
                        <a:t>Søndag</a:t>
                      </a:r>
                      <a:endParaRPr lang="nb-NO" sz="1600" kern="800" dirty="0">
                        <a:solidFill>
                          <a:srgbClr val="595959"/>
                        </a:solidFill>
                        <a:effectLst/>
                        <a:latin typeface="+mn-lt"/>
                        <a:ea typeface="Calibri" panose="020F0502020204030204" pitchFamily="34" charset="0"/>
                        <a:cs typeface="Arial" panose="020B0604020202020204" pitchFamily="34" charset="0"/>
                      </a:endParaRPr>
                    </a:p>
                  </a:txBody>
                  <a:tcPr marL="56511" marR="56511"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9CC2E5"/>
                    </a:solidFill>
                  </a:tcPr>
                </a:tc>
                <a:extLst>
                  <a:ext uri="{0D108BD9-81ED-4DB2-BD59-A6C34878D82A}">
                    <a16:rowId xmlns:a16="http://schemas.microsoft.com/office/drawing/2014/main" val="10000"/>
                  </a:ext>
                </a:extLst>
              </a:tr>
              <a:tr h="1165411">
                <a:tc>
                  <a:txBody>
                    <a:bodyPr/>
                    <a:lstStyle/>
                    <a:p>
                      <a:pPr algn="ctr"/>
                      <a:r>
                        <a:rPr lang="nb-NO" sz="1200" b="1" dirty="0">
                          <a:solidFill>
                            <a:schemeClr val="tx1"/>
                          </a:solidFill>
                          <a:effectLst/>
                          <a:latin typeface="+mn-lt"/>
                          <a:ea typeface="Times New Roman" panose="02020603050405020304" pitchFamily="18" charset="0"/>
                          <a:cs typeface="Arial" panose="020B0604020202020204" pitchFamily="34" charset="0"/>
                        </a:rPr>
                        <a:t>44</a:t>
                      </a:r>
                    </a:p>
                    <a:p>
                      <a:pPr algn="ctr"/>
                      <a:r>
                        <a:rPr lang="nb-NO" sz="1200" b="0" dirty="0">
                          <a:solidFill>
                            <a:schemeClr val="tx1"/>
                          </a:solidFill>
                          <a:effectLst/>
                          <a:latin typeface="+mn-lt"/>
                          <a:ea typeface="Times New Roman" panose="02020603050405020304" pitchFamily="18" charset="0"/>
                          <a:cs typeface="Arial" panose="020B0604020202020204" pitchFamily="34" charset="0"/>
                        </a:rPr>
                        <a:t>Farger</a:t>
                      </a:r>
                    </a:p>
                    <a:p>
                      <a:pPr algn="ctr"/>
                      <a:r>
                        <a:rPr lang="nb-NO" sz="1200" b="0" dirty="0">
                          <a:solidFill>
                            <a:schemeClr val="tx1"/>
                          </a:solidFill>
                          <a:effectLst/>
                          <a:latin typeface="+mn-lt"/>
                          <a:ea typeface="Times New Roman" panose="02020603050405020304" pitchFamily="18" charset="0"/>
                          <a:cs typeface="Arial" panose="020B0604020202020204" pitchFamily="34" charset="0"/>
                        </a:rPr>
                        <a:t>Lys</a:t>
                      </a:r>
                    </a:p>
                  </a:txBody>
                  <a:tcPr marL="44450" marR="44450" marT="0"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tc>
                  <a:txBody>
                    <a:bodyPr/>
                    <a:lstStyle/>
                    <a:p>
                      <a:r>
                        <a:rPr lang="nb-NO" sz="1200" b="1" dirty="0">
                          <a:solidFill>
                            <a:srgbClr val="000000"/>
                          </a:solidFill>
                          <a:effectLst/>
                          <a:latin typeface="+mn-lt"/>
                          <a:ea typeface="Times New Roman" panose="02020603050405020304" pitchFamily="18" charset="0"/>
                        </a:rPr>
                        <a:t> </a:t>
                      </a:r>
                      <a:endParaRPr lang="nb-NO" sz="1200" dirty="0">
                        <a:effectLst/>
                        <a:latin typeface="+mn-lt"/>
                        <a:ea typeface="Times New Roman" panose="02020603050405020304" pitchFamily="18" charset="0"/>
                      </a:endParaRPr>
                    </a:p>
                  </a:txBody>
                  <a:tcPr marL="44450" marR="44450"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accent1">
                        <a:lumMod val="20000"/>
                        <a:lumOff val="80000"/>
                      </a:schemeClr>
                    </a:solidFill>
                  </a:tcPr>
                </a:tc>
                <a:tc>
                  <a:txBody>
                    <a:bodyPr/>
                    <a:lstStyle/>
                    <a:p>
                      <a:r>
                        <a:rPr lang="nb-NO" sz="1200" b="1" dirty="0">
                          <a:solidFill>
                            <a:srgbClr val="000000"/>
                          </a:solidFill>
                          <a:effectLst/>
                          <a:latin typeface="+mn-lt"/>
                          <a:ea typeface="Times New Roman" panose="02020603050405020304" pitchFamily="18" charset="0"/>
                        </a:rPr>
                        <a:t> </a:t>
                      </a:r>
                      <a:endParaRPr lang="nb-NO" sz="1200" dirty="0">
                        <a:effectLst/>
                        <a:latin typeface="+mn-lt"/>
                        <a:ea typeface="Times New Roman" panose="02020603050405020304" pitchFamily="18" charset="0"/>
                      </a:endParaRPr>
                    </a:p>
                    <a:p>
                      <a:r>
                        <a:rPr lang="nb-NO" sz="1200" dirty="0">
                          <a:solidFill>
                            <a:srgbClr val="000000"/>
                          </a:solidFill>
                          <a:effectLst/>
                          <a:latin typeface="+mn-lt"/>
                          <a:ea typeface="Times New Roman" panose="02020603050405020304" pitchFamily="18" charset="0"/>
                        </a:rPr>
                        <a:t> </a:t>
                      </a:r>
                    </a:p>
                  </a:txBody>
                  <a:tcPr marL="44450" marR="44450"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accent1">
                        <a:lumMod val="20000"/>
                        <a:lumOff val="80000"/>
                      </a:schemeClr>
                    </a:solidFill>
                  </a:tcPr>
                </a:tc>
                <a:tc>
                  <a:txBody>
                    <a:bodyPr/>
                    <a:lstStyle/>
                    <a:p>
                      <a:r>
                        <a:rPr lang="nb-NO" sz="1200" b="1" dirty="0">
                          <a:solidFill>
                            <a:srgbClr val="000000"/>
                          </a:solidFill>
                          <a:effectLst/>
                          <a:latin typeface="+mn-lt"/>
                          <a:ea typeface="Times New Roman" panose="02020603050405020304" pitchFamily="18" charset="0"/>
                        </a:rPr>
                        <a:t> </a:t>
                      </a:r>
                    </a:p>
                    <a:p>
                      <a:r>
                        <a:rPr lang="nb-NO" sz="1200" dirty="0">
                          <a:solidFill>
                            <a:srgbClr val="000000"/>
                          </a:solidFill>
                          <a:effectLst/>
                          <a:latin typeface="+mn-lt"/>
                          <a:ea typeface="Times New Roman" panose="02020603050405020304" pitchFamily="18" charset="0"/>
                        </a:rPr>
                        <a:t> </a:t>
                      </a:r>
                    </a:p>
                  </a:txBody>
                  <a:tcPr marL="44450" marR="44450"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accent1">
                        <a:lumMod val="20000"/>
                        <a:lumOff val="80000"/>
                      </a:schemeClr>
                    </a:solidFill>
                  </a:tcPr>
                </a:tc>
                <a:tc>
                  <a:txBody>
                    <a:bodyPr/>
                    <a:lstStyle/>
                    <a:p>
                      <a:r>
                        <a:rPr lang="nb-NO" sz="1200" b="1" dirty="0">
                          <a:solidFill>
                            <a:srgbClr val="000000"/>
                          </a:solidFill>
                          <a:effectLst/>
                          <a:latin typeface="+mn-lt"/>
                          <a:ea typeface="Times New Roman" panose="02020603050405020304" pitchFamily="18" charset="0"/>
                        </a:rPr>
                        <a:t> </a:t>
                      </a:r>
                    </a:p>
                    <a:p>
                      <a:r>
                        <a:rPr lang="nb-NO" sz="1200" dirty="0">
                          <a:solidFill>
                            <a:srgbClr val="000000"/>
                          </a:solidFill>
                          <a:effectLst/>
                          <a:latin typeface="+mn-lt"/>
                          <a:ea typeface="Times New Roman" panose="02020603050405020304" pitchFamily="18" charset="0"/>
                        </a:rPr>
                        <a:t> </a:t>
                      </a:r>
                    </a:p>
                  </a:txBody>
                  <a:tcPr marL="44450" marR="44450"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accent1">
                        <a:lumMod val="20000"/>
                        <a:lumOff val="80000"/>
                      </a:schemeClr>
                    </a:solidFill>
                  </a:tcPr>
                </a:tc>
                <a:tc>
                  <a:txBody>
                    <a:bodyPr/>
                    <a:lstStyle/>
                    <a:p>
                      <a:endParaRPr lang="nb-NO" sz="1200" b="1" dirty="0">
                        <a:solidFill>
                          <a:srgbClr val="000000"/>
                        </a:solidFill>
                        <a:effectLst/>
                        <a:latin typeface="+mn-lt"/>
                        <a:ea typeface="Times New Roman" panose="02020603050405020304" pitchFamily="18" charset="0"/>
                      </a:endParaRPr>
                    </a:p>
                    <a:p>
                      <a:r>
                        <a:rPr lang="nb-NO" sz="1200" dirty="0">
                          <a:solidFill>
                            <a:srgbClr val="000000"/>
                          </a:solidFill>
                          <a:effectLst/>
                          <a:latin typeface="+mn-lt"/>
                          <a:ea typeface="Times New Roman" panose="02020603050405020304" pitchFamily="18" charset="0"/>
                        </a:rPr>
                        <a:t> </a:t>
                      </a:r>
                    </a:p>
                  </a:txBody>
                  <a:tcPr marL="44450" marR="44450"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accent1">
                        <a:lumMod val="20000"/>
                        <a:lumOff val="80000"/>
                      </a:schemeClr>
                    </a:solidFill>
                  </a:tcPr>
                </a:tc>
                <a:tc>
                  <a:txBody>
                    <a:bodyPr/>
                    <a:lstStyle/>
                    <a:p>
                      <a:r>
                        <a:rPr lang="nb-NO" sz="1200" b="1" dirty="0">
                          <a:solidFill>
                            <a:srgbClr val="000000"/>
                          </a:solidFill>
                          <a:effectLst/>
                          <a:latin typeface="+mn-lt"/>
                          <a:ea typeface="Times New Roman" panose="02020603050405020304" pitchFamily="18" charset="0"/>
                        </a:rPr>
                        <a:t>1</a:t>
                      </a:r>
                    </a:p>
                    <a:p>
                      <a:r>
                        <a:rPr lang="nb-NO" sz="1200" dirty="0">
                          <a:solidFill>
                            <a:srgbClr val="000000"/>
                          </a:solidFill>
                          <a:effectLst/>
                          <a:latin typeface="+mn-lt"/>
                          <a:ea typeface="Times New Roman" panose="02020603050405020304" pitchFamily="18" charset="0"/>
                        </a:rPr>
                        <a:t> </a:t>
                      </a:r>
                    </a:p>
                  </a:txBody>
                  <a:tcPr marL="44450" marR="44450"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tc>
                  <a:txBody>
                    <a:bodyPr/>
                    <a:lstStyle/>
                    <a:p>
                      <a:r>
                        <a:rPr lang="nb-NO" sz="1200" b="1" dirty="0">
                          <a:solidFill>
                            <a:srgbClr val="FF0000"/>
                          </a:solidFill>
                          <a:effectLst/>
                          <a:latin typeface="+mn-lt"/>
                          <a:ea typeface="Times New Roman" panose="02020603050405020304" pitchFamily="18" charset="0"/>
                          <a:cs typeface="Times New Roman" panose="02020603050405020304" pitchFamily="18" charset="0"/>
                        </a:rPr>
                        <a:t>2</a:t>
                      </a:r>
                    </a:p>
                    <a:p>
                      <a:r>
                        <a:rPr lang="en-US" sz="1200" dirty="0">
                          <a:solidFill>
                            <a:srgbClr val="000000"/>
                          </a:solidFill>
                          <a:effectLst/>
                          <a:latin typeface="+mn-lt"/>
                          <a:ea typeface="Times New Roman" panose="02020603050405020304" pitchFamily="18" charset="0"/>
                        </a:rPr>
                        <a:t>Allehelgens-dag</a:t>
                      </a:r>
                      <a:endParaRPr lang="nb-NO" sz="1200" dirty="0">
                        <a:solidFill>
                          <a:srgbClr val="000000"/>
                        </a:solidFill>
                        <a:effectLst/>
                        <a:latin typeface="+mn-lt"/>
                        <a:ea typeface="Times New Roman" panose="02020603050405020304" pitchFamily="18" charset="0"/>
                      </a:endParaRPr>
                    </a:p>
                    <a:p>
                      <a:r>
                        <a:rPr lang="nb-NO" sz="1200" dirty="0">
                          <a:solidFill>
                            <a:srgbClr val="FF0000"/>
                          </a:solidFill>
                          <a:effectLst/>
                          <a:latin typeface="+mn-lt"/>
                          <a:ea typeface="Times New Roman" panose="02020603050405020304" pitchFamily="18" charset="0"/>
                        </a:rPr>
                        <a:t> </a:t>
                      </a:r>
                    </a:p>
                  </a:txBody>
                  <a:tcPr marL="44450" marR="44450"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174377">
                <a:tc>
                  <a:txBody>
                    <a:bodyPr/>
                    <a:lstStyle/>
                    <a:p>
                      <a:pPr algn="ctr"/>
                      <a:r>
                        <a:rPr lang="nb-NO" sz="1200" b="1" dirty="0">
                          <a:solidFill>
                            <a:schemeClr val="tx1"/>
                          </a:solidFill>
                          <a:effectLst/>
                          <a:latin typeface="+mn-lt"/>
                          <a:ea typeface="Times New Roman" panose="02020603050405020304" pitchFamily="18" charset="0"/>
                          <a:cs typeface="Arial" panose="020B0604020202020204" pitchFamily="34" charset="0"/>
                        </a:rPr>
                        <a:t>45</a:t>
                      </a:r>
                    </a:p>
                    <a:p>
                      <a:pPr algn="ctr"/>
                      <a:r>
                        <a:rPr lang="nb-NO" sz="1200" b="0" dirty="0">
                          <a:solidFill>
                            <a:schemeClr val="tx1"/>
                          </a:solidFill>
                          <a:effectLst/>
                          <a:latin typeface="+mn-lt"/>
                          <a:ea typeface="Times New Roman" panose="02020603050405020304" pitchFamily="18" charset="0"/>
                          <a:cs typeface="Arial" panose="020B0604020202020204" pitchFamily="34" charset="0"/>
                        </a:rPr>
                        <a:t>Bra/mindre bra mat</a:t>
                      </a:r>
                    </a:p>
                    <a:p>
                      <a:pPr algn="ctr"/>
                      <a:r>
                        <a:rPr lang="nb-NO" sz="1200" b="0" dirty="0">
                          <a:solidFill>
                            <a:schemeClr val="tx1"/>
                          </a:solidFill>
                          <a:effectLst/>
                          <a:latin typeface="+mn-lt"/>
                          <a:ea typeface="Times New Roman" panose="02020603050405020304" pitchFamily="18" charset="0"/>
                          <a:cs typeface="Arial" panose="020B0604020202020204" pitchFamily="34" charset="0"/>
                        </a:rPr>
                        <a:t>Julegaver</a:t>
                      </a:r>
                    </a:p>
                  </a:txBody>
                  <a:tcPr marL="44450" marR="44450" marT="0"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tc>
                  <a:txBody>
                    <a:bodyPr/>
                    <a:lstStyle/>
                    <a:p>
                      <a:r>
                        <a:rPr lang="nb-NO" sz="1200" b="1" dirty="0">
                          <a:solidFill>
                            <a:srgbClr val="000000"/>
                          </a:solidFill>
                          <a:effectLst/>
                          <a:latin typeface="+mn-lt"/>
                          <a:ea typeface="Times New Roman" panose="02020603050405020304" pitchFamily="18" charset="0"/>
                        </a:rPr>
                        <a:t>3</a:t>
                      </a:r>
                      <a:endParaRPr lang="nb-NO" sz="1200" dirty="0">
                        <a:solidFill>
                          <a:srgbClr val="000000"/>
                        </a:solidFill>
                        <a:effectLst/>
                        <a:latin typeface="+mn-lt"/>
                        <a:ea typeface="Times New Roman" panose="02020603050405020304" pitchFamily="18" charset="0"/>
                      </a:endParaRPr>
                    </a:p>
                  </a:txBody>
                  <a:tcPr marL="44450" marR="44450"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tc>
                  <a:txBody>
                    <a:bodyPr/>
                    <a:lstStyle/>
                    <a:p>
                      <a:r>
                        <a:rPr lang="nb-NO" sz="1200" b="1" dirty="0">
                          <a:solidFill>
                            <a:srgbClr val="000000"/>
                          </a:solidFill>
                          <a:effectLst/>
                          <a:latin typeface="+mn-lt"/>
                          <a:ea typeface="Times New Roman" panose="02020603050405020304" pitchFamily="18" charset="0"/>
                        </a:rPr>
                        <a:t>4</a:t>
                      </a:r>
                      <a:endParaRPr lang="nb-NO" sz="1200" dirty="0">
                        <a:solidFill>
                          <a:srgbClr val="000000"/>
                        </a:solidFill>
                        <a:effectLst/>
                        <a:latin typeface="+mn-lt"/>
                        <a:ea typeface="Times New Roman" panose="02020603050405020304" pitchFamily="18" charset="0"/>
                      </a:endParaRPr>
                    </a:p>
                  </a:txBody>
                  <a:tcPr marL="44450" marR="44450"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tc>
                  <a:txBody>
                    <a:bodyPr/>
                    <a:lstStyle/>
                    <a:p>
                      <a:r>
                        <a:rPr lang="nb-NO" sz="1200" b="1" dirty="0">
                          <a:solidFill>
                            <a:srgbClr val="000000"/>
                          </a:solidFill>
                          <a:effectLst/>
                          <a:latin typeface="+mn-lt"/>
                          <a:ea typeface="Times New Roman" panose="02020603050405020304" pitchFamily="18" charset="0"/>
                        </a:rPr>
                        <a:t>5</a:t>
                      </a:r>
                      <a:endParaRPr lang="nb-NO" sz="1200" dirty="0">
                        <a:solidFill>
                          <a:srgbClr val="000000"/>
                        </a:solidFill>
                        <a:effectLst/>
                        <a:latin typeface="+mn-lt"/>
                        <a:ea typeface="Times New Roman" panose="02020603050405020304" pitchFamily="18" charset="0"/>
                      </a:endParaRPr>
                    </a:p>
                  </a:txBody>
                  <a:tcPr marL="44450" marR="44450"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tc>
                  <a:txBody>
                    <a:bodyPr/>
                    <a:lstStyle/>
                    <a:p>
                      <a:r>
                        <a:rPr lang="nb-NO" sz="1200" b="1" dirty="0">
                          <a:solidFill>
                            <a:srgbClr val="000000"/>
                          </a:solidFill>
                          <a:effectLst/>
                          <a:latin typeface="+mn-lt"/>
                          <a:ea typeface="Times New Roman" panose="02020603050405020304" pitchFamily="18" charset="0"/>
                        </a:rPr>
                        <a:t>6</a:t>
                      </a:r>
                      <a:endParaRPr lang="nb-NO" sz="1200" dirty="0">
                        <a:solidFill>
                          <a:srgbClr val="000000"/>
                        </a:solidFill>
                        <a:effectLst/>
                        <a:latin typeface="+mn-lt"/>
                        <a:ea typeface="Times New Roman" panose="02020603050405020304" pitchFamily="18" charset="0"/>
                      </a:endParaRPr>
                    </a:p>
                  </a:txBody>
                  <a:tcPr marL="44450" marR="44450"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tc>
                  <a:txBody>
                    <a:bodyPr/>
                    <a:lstStyle/>
                    <a:p>
                      <a:r>
                        <a:rPr lang="nb-NO" sz="1200" b="1" dirty="0">
                          <a:solidFill>
                            <a:srgbClr val="000000"/>
                          </a:solidFill>
                          <a:effectLst/>
                          <a:latin typeface="+mn-lt"/>
                          <a:ea typeface="Times New Roman" panose="02020603050405020304" pitchFamily="18" charset="0"/>
                        </a:rPr>
                        <a:t>7</a:t>
                      </a:r>
                      <a:endParaRPr lang="nb-NO" sz="1200" dirty="0">
                        <a:solidFill>
                          <a:srgbClr val="000000"/>
                        </a:solidFill>
                        <a:effectLst/>
                        <a:latin typeface="+mn-lt"/>
                        <a:ea typeface="Times New Roman" panose="02020603050405020304" pitchFamily="18" charset="0"/>
                      </a:endParaRPr>
                    </a:p>
                  </a:txBody>
                  <a:tcPr marL="44450" marR="44450"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tc>
                  <a:txBody>
                    <a:bodyPr/>
                    <a:lstStyle/>
                    <a:p>
                      <a:r>
                        <a:rPr lang="nb-NO" sz="1200" b="1" dirty="0">
                          <a:solidFill>
                            <a:srgbClr val="000000"/>
                          </a:solidFill>
                          <a:effectLst/>
                          <a:latin typeface="+mn-lt"/>
                          <a:ea typeface="Times New Roman" panose="02020603050405020304" pitchFamily="18" charset="0"/>
                        </a:rPr>
                        <a:t>8</a:t>
                      </a:r>
                      <a:endParaRPr lang="nb-NO" sz="1200" dirty="0">
                        <a:solidFill>
                          <a:srgbClr val="000000"/>
                        </a:solidFill>
                        <a:effectLst/>
                        <a:latin typeface="+mn-lt"/>
                        <a:ea typeface="Times New Roman" panose="02020603050405020304" pitchFamily="18" charset="0"/>
                      </a:endParaRPr>
                    </a:p>
                  </a:txBody>
                  <a:tcPr marL="44450" marR="44450"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tc>
                  <a:txBody>
                    <a:bodyPr/>
                    <a:lstStyle/>
                    <a:p>
                      <a:r>
                        <a:rPr lang="nb-NO" sz="1200" b="1" dirty="0">
                          <a:solidFill>
                            <a:srgbClr val="FF0000"/>
                          </a:solidFill>
                          <a:effectLst/>
                          <a:latin typeface="+mn-lt"/>
                          <a:ea typeface="Times New Roman" panose="02020603050405020304" pitchFamily="18" charset="0"/>
                          <a:cs typeface="Times New Roman" panose="02020603050405020304" pitchFamily="18" charset="0"/>
                        </a:rPr>
                        <a:t>9</a:t>
                      </a:r>
                    </a:p>
                    <a:p>
                      <a:r>
                        <a:rPr lang="nb-NO" sz="1200" dirty="0">
                          <a:solidFill>
                            <a:srgbClr val="000000"/>
                          </a:solidFill>
                          <a:effectLst/>
                          <a:latin typeface="+mn-lt"/>
                          <a:ea typeface="Times New Roman" panose="02020603050405020304" pitchFamily="18" charset="0"/>
                        </a:rPr>
                        <a:t>Farsdag</a:t>
                      </a:r>
                    </a:p>
                  </a:txBody>
                  <a:tcPr marL="44450" marR="44450"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1129553">
                <a:tc>
                  <a:txBody>
                    <a:bodyPr/>
                    <a:lstStyle/>
                    <a:p>
                      <a:pPr algn="ctr"/>
                      <a:r>
                        <a:rPr lang="nb-NO" sz="1200" b="1" dirty="0">
                          <a:solidFill>
                            <a:schemeClr val="tx1"/>
                          </a:solidFill>
                          <a:effectLst/>
                          <a:latin typeface="+mn-lt"/>
                          <a:ea typeface="Times New Roman" panose="02020603050405020304" pitchFamily="18" charset="0"/>
                          <a:cs typeface="Arial" panose="020B0604020202020204" pitchFamily="34" charset="0"/>
                        </a:rPr>
                        <a:t>46</a:t>
                      </a:r>
                    </a:p>
                    <a:p>
                      <a:pPr algn="ctr"/>
                      <a:r>
                        <a:rPr lang="nb-NO" sz="1200" b="0" dirty="0">
                          <a:solidFill>
                            <a:schemeClr val="tx1"/>
                          </a:solidFill>
                          <a:effectLst/>
                          <a:latin typeface="+mn-lt"/>
                          <a:ea typeface="Times New Roman" panose="02020603050405020304" pitchFamily="18" charset="0"/>
                          <a:cs typeface="Arial" panose="020B0604020202020204" pitchFamily="34" charset="0"/>
                        </a:rPr>
                        <a:t>Bra/mindre bra mat</a:t>
                      </a:r>
                    </a:p>
                    <a:p>
                      <a:pPr algn="ctr"/>
                      <a:r>
                        <a:rPr lang="nb-NO" sz="1200" b="0" dirty="0">
                          <a:solidFill>
                            <a:schemeClr val="tx1"/>
                          </a:solidFill>
                          <a:effectLst/>
                          <a:latin typeface="+mn-lt"/>
                          <a:ea typeface="Times New Roman" panose="02020603050405020304" pitchFamily="18" charset="0"/>
                          <a:cs typeface="Arial" panose="020B0604020202020204" pitchFamily="34" charset="0"/>
                        </a:rPr>
                        <a:t>Julegaver</a:t>
                      </a:r>
                    </a:p>
                  </a:txBody>
                  <a:tcPr marL="44450" marR="44450" marT="0"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tc>
                  <a:txBody>
                    <a:bodyPr/>
                    <a:lstStyle/>
                    <a:p>
                      <a:r>
                        <a:rPr lang="nb-NO" sz="1200" b="1" dirty="0">
                          <a:solidFill>
                            <a:srgbClr val="000000"/>
                          </a:solidFill>
                          <a:effectLst/>
                          <a:latin typeface="+mn-lt"/>
                          <a:ea typeface="Times New Roman" panose="02020603050405020304" pitchFamily="18" charset="0"/>
                        </a:rPr>
                        <a:t>10</a:t>
                      </a:r>
                      <a:endParaRPr lang="nb-NO" sz="1200" dirty="0">
                        <a:solidFill>
                          <a:srgbClr val="000000"/>
                        </a:solidFill>
                        <a:effectLst/>
                        <a:latin typeface="+mn-lt"/>
                        <a:ea typeface="Times New Roman" panose="02020603050405020304" pitchFamily="18" charset="0"/>
                      </a:endParaRPr>
                    </a:p>
                  </a:txBody>
                  <a:tcPr marL="44450" marR="44450"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tc>
                  <a:txBody>
                    <a:bodyPr/>
                    <a:lstStyle/>
                    <a:p>
                      <a:r>
                        <a:rPr lang="nb-NO" sz="1200" b="1" dirty="0">
                          <a:solidFill>
                            <a:srgbClr val="000000"/>
                          </a:solidFill>
                          <a:effectLst/>
                          <a:latin typeface="+mn-lt"/>
                          <a:ea typeface="Times New Roman" panose="02020603050405020304" pitchFamily="18" charset="0"/>
                        </a:rPr>
                        <a:t>11</a:t>
                      </a:r>
                      <a:endParaRPr lang="nb-NO" sz="1200" dirty="0">
                        <a:solidFill>
                          <a:srgbClr val="000000"/>
                        </a:solidFill>
                        <a:effectLst/>
                        <a:latin typeface="+mn-lt"/>
                        <a:ea typeface="Times New Roman" panose="02020603050405020304" pitchFamily="18" charset="0"/>
                      </a:endParaRPr>
                    </a:p>
                  </a:txBody>
                  <a:tcPr marL="44450" marR="44450"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tc>
                  <a:txBody>
                    <a:bodyPr/>
                    <a:lstStyle/>
                    <a:p>
                      <a:r>
                        <a:rPr lang="nb-NO" sz="1200" b="1" dirty="0">
                          <a:solidFill>
                            <a:srgbClr val="000000"/>
                          </a:solidFill>
                          <a:effectLst/>
                          <a:latin typeface="+mn-lt"/>
                          <a:ea typeface="Times New Roman" panose="02020603050405020304" pitchFamily="18" charset="0"/>
                        </a:rPr>
                        <a:t>12</a:t>
                      </a:r>
                      <a:endParaRPr lang="nb-NO" sz="1200" dirty="0">
                        <a:solidFill>
                          <a:srgbClr val="000000"/>
                        </a:solidFill>
                        <a:effectLst/>
                        <a:latin typeface="+mn-lt"/>
                        <a:ea typeface="Times New Roman" panose="02020603050405020304" pitchFamily="18" charset="0"/>
                      </a:endParaRPr>
                    </a:p>
                  </a:txBody>
                  <a:tcPr marL="44450" marR="44450"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tc>
                  <a:txBody>
                    <a:bodyPr/>
                    <a:lstStyle/>
                    <a:p>
                      <a:r>
                        <a:rPr lang="nb-NO" sz="1200" b="1" dirty="0">
                          <a:solidFill>
                            <a:srgbClr val="000000"/>
                          </a:solidFill>
                          <a:effectLst/>
                          <a:latin typeface="+mn-lt"/>
                          <a:ea typeface="Times New Roman" panose="02020603050405020304" pitchFamily="18" charset="0"/>
                        </a:rPr>
                        <a:t>13</a:t>
                      </a:r>
                      <a:endParaRPr lang="nb-NO" sz="1200" dirty="0">
                        <a:solidFill>
                          <a:srgbClr val="000000"/>
                        </a:solidFill>
                        <a:effectLst/>
                        <a:latin typeface="+mn-lt"/>
                        <a:ea typeface="Times New Roman" panose="02020603050405020304" pitchFamily="18" charset="0"/>
                      </a:endParaRPr>
                    </a:p>
                  </a:txBody>
                  <a:tcPr marL="44450" marR="44450"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tc>
                  <a:txBody>
                    <a:bodyPr/>
                    <a:lstStyle/>
                    <a:p>
                      <a:r>
                        <a:rPr lang="nb-NO" sz="1200" b="1" dirty="0">
                          <a:solidFill>
                            <a:srgbClr val="000000"/>
                          </a:solidFill>
                          <a:effectLst/>
                          <a:latin typeface="+mn-lt"/>
                          <a:ea typeface="Times New Roman" panose="02020603050405020304" pitchFamily="18" charset="0"/>
                        </a:rPr>
                        <a:t>14</a:t>
                      </a:r>
                      <a:endParaRPr lang="nb-NO" sz="1200" dirty="0">
                        <a:solidFill>
                          <a:srgbClr val="000000"/>
                        </a:solidFill>
                        <a:effectLst/>
                        <a:latin typeface="+mn-lt"/>
                        <a:ea typeface="Times New Roman" panose="02020603050405020304" pitchFamily="18" charset="0"/>
                      </a:endParaRPr>
                    </a:p>
                  </a:txBody>
                  <a:tcPr marL="44450" marR="44450"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tc>
                  <a:txBody>
                    <a:bodyPr/>
                    <a:lstStyle/>
                    <a:p>
                      <a:r>
                        <a:rPr lang="nb-NO" sz="1200" b="1" dirty="0">
                          <a:solidFill>
                            <a:srgbClr val="000000"/>
                          </a:solidFill>
                          <a:effectLst/>
                          <a:latin typeface="+mn-lt"/>
                          <a:ea typeface="Times New Roman" panose="02020603050405020304" pitchFamily="18" charset="0"/>
                        </a:rPr>
                        <a:t>15</a:t>
                      </a:r>
                      <a:endParaRPr lang="nb-NO" sz="1200" dirty="0">
                        <a:effectLst/>
                        <a:latin typeface="+mn-lt"/>
                        <a:ea typeface="Times New Roman" panose="02020603050405020304" pitchFamily="18" charset="0"/>
                      </a:endParaRPr>
                    </a:p>
                  </a:txBody>
                  <a:tcPr marL="44450" marR="44450"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b="1" dirty="0">
                          <a:solidFill>
                            <a:srgbClr val="FF0000"/>
                          </a:solidFill>
                          <a:effectLst/>
                          <a:latin typeface="+mn-lt"/>
                          <a:ea typeface="Times New Roman" panose="02020603050405020304" pitchFamily="18" charset="0"/>
                          <a:cs typeface="Times New Roman" panose="02020603050405020304" pitchFamily="18" charset="0"/>
                        </a:rPr>
                        <a:t>16</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b="0" kern="800" dirty="0">
                          <a:solidFill>
                            <a:schemeClr val="tx1"/>
                          </a:solidFill>
                          <a:effectLst/>
                          <a:latin typeface="+mn-lt"/>
                          <a:ea typeface="Calibri" panose="020F0502020204030204" pitchFamily="34" charset="0"/>
                          <a:cs typeface="Arial" panose="020B0604020202020204" pitchFamily="34" charset="0"/>
                        </a:rPr>
                        <a:t>Internasjonal toleransedag</a:t>
                      </a:r>
                    </a:p>
                    <a:p>
                      <a:endParaRPr lang="nb-NO" sz="1200" dirty="0">
                        <a:solidFill>
                          <a:srgbClr val="000000"/>
                        </a:solidFill>
                        <a:effectLst/>
                        <a:latin typeface="+mn-lt"/>
                        <a:ea typeface="Times New Roman" panose="02020603050405020304" pitchFamily="18" charset="0"/>
                      </a:endParaRPr>
                    </a:p>
                  </a:txBody>
                  <a:tcPr marL="44450" marR="44450"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1201271">
                <a:tc>
                  <a:txBody>
                    <a:bodyPr/>
                    <a:lstStyle/>
                    <a:p>
                      <a:pPr algn="ctr"/>
                      <a:r>
                        <a:rPr lang="nb-NO" sz="1200" b="1" dirty="0">
                          <a:solidFill>
                            <a:schemeClr val="tx1"/>
                          </a:solidFill>
                          <a:effectLst/>
                          <a:latin typeface="+mn-lt"/>
                          <a:ea typeface="Times New Roman" panose="02020603050405020304" pitchFamily="18" charset="0"/>
                          <a:cs typeface="Arial" panose="020B0604020202020204" pitchFamily="34" charset="0"/>
                        </a:rPr>
                        <a:t>47</a:t>
                      </a:r>
                    </a:p>
                    <a:p>
                      <a:pPr algn="ctr"/>
                      <a:r>
                        <a:rPr lang="nb-NO" sz="1200" b="0" dirty="0">
                          <a:solidFill>
                            <a:schemeClr val="tx1"/>
                          </a:solidFill>
                          <a:effectLst/>
                          <a:latin typeface="+mn-lt"/>
                          <a:ea typeface="Times New Roman" panose="02020603050405020304" pitchFamily="18" charset="0"/>
                          <a:cs typeface="Arial" panose="020B0604020202020204" pitchFamily="34" charset="0"/>
                        </a:rPr>
                        <a:t>Jul</a:t>
                      </a:r>
                    </a:p>
                    <a:p>
                      <a:pPr algn="ctr"/>
                      <a:r>
                        <a:rPr lang="nb-NO" sz="1200" b="0" dirty="0">
                          <a:solidFill>
                            <a:schemeClr val="tx1"/>
                          </a:solidFill>
                          <a:effectLst/>
                          <a:latin typeface="+mn-lt"/>
                          <a:ea typeface="Times New Roman" panose="02020603050405020304" pitchFamily="18" charset="0"/>
                          <a:cs typeface="Arial" panose="020B0604020202020204" pitchFamily="34" charset="0"/>
                        </a:rPr>
                        <a:t>Julegaver/</a:t>
                      </a:r>
                    </a:p>
                    <a:p>
                      <a:pPr algn="ctr"/>
                      <a:r>
                        <a:rPr lang="nb-NO" sz="1200" b="0" dirty="0">
                          <a:solidFill>
                            <a:schemeClr val="tx1"/>
                          </a:solidFill>
                          <a:effectLst/>
                          <a:latin typeface="+mn-lt"/>
                          <a:ea typeface="Times New Roman" panose="02020603050405020304" pitchFamily="18" charset="0"/>
                          <a:cs typeface="Arial" panose="020B0604020202020204" pitchFamily="34" charset="0"/>
                        </a:rPr>
                        <a:t>julepynt</a:t>
                      </a:r>
                    </a:p>
                  </a:txBody>
                  <a:tcPr marL="44450" marR="44450" marT="0"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tc>
                  <a:txBody>
                    <a:bodyPr/>
                    <a:lstStyle/>
                    <a:p>
                      <a:r>
                        <a:rPr lang="nb-NO" sz="1200" b="1" dirty="0">
                          <a:solidFill>
                            <a:srgbClr val="000000"/>
                          </a:solidFill>
                          <a:effectLst/>
                          <a:latin typeface="+mn-lt"/>
                          <a:ea typeface="Times New Roman" panose="02020603050405020304" pitchFamily="18" charset="0"/>
                        </a:rPr>
                        <a:t>17</a:t>
                      </a:r>
                      <a:endParaRPr lang="nb-NO" sz="1200" dirty="0">
                        <a:solidFill>
                          <a:srgbClr val="000000"/>
                        </a:solidFill>
                        <a:effectLst/>
                        <a:latin typeface="+mn-lt"/>
                        <a:ea typeface="Times New Roman" panose="02020603050405020304" pitchFamily="18" charset="0"/>
                      </a:endParaRPr>
                    </a:p>
                  </a:txBody>
                  <a:tcPr marL="44450" marR="44450"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tc>
                  <a:txBody>
                    <a:bodyPr/>
                    <a:lstStyle/>
                    <a:p>
                      <a:r>
                        <a:rPr lang="nb-NO" sz="1200" b="1" dirty="0">
                          <a:solidFill>
                            <a:srgbClr val="000000"/>
                          </a:solidFill>
                          <a:effectLst/>
                          <a:latin typeface="+mn-lt"/>
                          <a:ea typeface="Times New Roman" panose="02020603050405020304" pitchFamily="18" charset="0"/>
                        </a:rPr>
                        <a:t>18</a:t>
                      </a:r>
                      <a:endParaRPr lang="nb-NO" sz="1200" dirty="0">
                        <a:solidFill>
                          <a:srgbClr val="000000"/>
                        </a:solidFill>
                        <a:effectLst/>
                        <a:latin typeface="+mn-lt"/>
                        <a:ea typeface="Times New Roman" panose="02020603050405020304" pitchFamily="18" charset="0"/>
                      </a:endParaRPr>
                    </a:p>
                  </a:txBody>
                  <a:tcPr marL="44450" marR="44450"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tc>
                  <a:txBody>
                    <a:bodyPr/>
                    <a:lstStyle/>
                    <a:p>
                      <a:r>
                        <a:rPr lang="nb-NO" sz="1200" b="1" dirty="0">
                          <a:solidFill>
                            <a:srgbClr val="000000"/>
                          </a:solidFill>
                          <a:effectLst/>
                          <a:latin typeface="+mn-lt"/>
                          <a:ea typeface="Times New Roman" panose="02020603050405020304" pitchFamily="18" charset="0"/>
                        </a:rPr>
                        <a:t>19</a:t>
                      </a:r>
                      <a:endParaRPr lang="nb-NO" sz="1200" dirty="0">
                        <a:effectLst/>
                        <a:latin typeface="+mn-lt"/>
                        <a:ea typeface="Times New Roman" panose="02020603050405020304" pitchFamily="18" charset="0"/>
                      </a:endParaRPr>
                    </a:p>
                  </a:txBody>
                  <a:tcPr marL="44450" marR="44450"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b="1" dirty="0">
                          <a:solidFill>
                            <a:srgbClr val="000000"/>
                          </a:solidFill>
                          <a:effectLst/>
                          <a:latin typeface="+mn-lt"/>
                          <a:ea typeface="Times New Roman" panose="02020603050405020304" pitchFamily="18" charset="0"/>
                        </a:rPr>
                        <a:t>20</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a:solidFill>
                            <a:srgbClr val="000000"/>
                          </a:solidFill>
                          <a:effectLst/>
                          <a:latin typeface="+mn-lt"/>
                          <a:ea typeface="Times New Roman" panose="02020603050405020304" pitchFamily="18" charset="0"/>
                        </a:rPr>
                        <a:t>FNs internasjonale barnedag</a:t>
                      </a:r>
                    </a:p>
                    <a:p>
                      <a:endParaRPr lang="nb-NO" sz="1200" dirty="0">
                        <a:solidFill>
                          <a:srgbClr val="000000"/>
                        </a:solidFill>
                        <a:effectLst/>
                        <a:latin typeface="+mn-lt"/>
                        <a:ea typeface="Times New Roman" panose="02020603050405020304" pitchFamily="18" charset="0"/>
                      </a:endParaRPr>
                    </a:p>
                  </a:txBody>
                  <a:tcPr marL="44450" marR="44450"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tc>
                  <a:txBody>
                    <a:bodyPr/>
                    <a:lstStyle/>
                    <a:p>
                      <a:r>
                        <a:rPr lang="nb-NO" sz="1200" b="1" dirty="0">
                          <a:solidFill>
                            <a:srgbClr val="000000"/>
                          </a:solidFill>
                          <a:effectLst/>
                          <a:latin typeface="+mn-lt"/>
                          <a:ea typeface="Times New Roman" panose="02020603050405020304" pitchFamily="18" charset="0"/>
                        </a:rPr>
                        <a:t>21</a:t>
                      </a:r>
                      <a:endParaRPr lang="nb-NO" sz="1200" dirty="0">
                        <a:effectLst/>
                        <a:latin typeface="+mn-lt"/>
                        <a:ea typeface="Times New Roman" panose="02020603050405020304" pitchFamily="18" charset="0"/>
                      </a:endParaRPr>
                    </a:p>
                    <a:p>
                      <a:r>
                        <a:rPr lang="nb-NO" sz="1200" b="1" kern="800" dirty="0">
                          <a:solidFill>
                            <a:srgbClr val="FF0000"/>
                          </a:solidFill>
                          <a:effectLst/>
                          <a:latin typeface="+mn-lt"/>
                          <a:ea typeface="Calibri" panose="020F0502020204030204" pitchFamily="34" charset="0"/>
                          <a:cs typeface="Arial" panose="020B0604020202020204" pitchFamily="34" charset="0"/>
                          <a:sym typeface="Wingdings" panose="05000000000000000000" pitchFamily="2" charset="2"/>
                        </a:rPr>
                        <a:t>Husk svar</a:t>
                      </a:r>
                      <a:r>
                        <a:rPr lang="nb-NO" sz="1200" b="1" kern="800" baseline="0" dirty="0">
                          <a:solidFill>
                            <a:srgbClr val="FF0000"/>
                          </a:solidFill>
                          <a:effectLst/>
                          <a:latin typeface="+mn-lt"/>
                          <a:ea typeface="Calibri" panose="020F0502020204030204" pitchFamily="34" charset="0"/>
                          <a:cs typeface="Arial" panose="020B0604020202020204" pitchFamily="34" charset="0"/>
                          <a:sym typeface="Wingdings" panose="05000000000000000000" pitchFamily="2" charset="2"/>
                        </a:rPr>
                        <a:t> om romjula og juleavslutning</a:t>
                      </a:r>
                      <a:endParaRPr lang="nb-NO" sz="1200" dirty="0">
                        <a:solidFill>
                          <a:srgbClr val="000000"/>
                        </a:solidFill>
                        <a:effectLst/>
                        <a:latin typeface="+mn-lt"/>
                        <a:ea typeface="Times New Roman" panose="02020603050405020304" pitchFamily="18" charset="0"/>
                      </a:endParaRPr>
                    </a:p>
                  </a:txBody>
                  <a:tcPr marL="44450" marR="44450"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tc>
                  <a:txBody>
                    <a:bodyPr/>
                    <a:lstStyle/>
                    <a:p>
                      <a:r>
                        <a:rPr lang="nb-NO" sz="1200" b="1" dirty="0">
                          <a:solidFill>
                            <a:srgbClr val="000000"/>
                          </a:solidFill>
                          <a:effectLst/>
                          <a:latin typeface="+mn-lt"/>
                          <a:ea typeface="Times New Roman" panose="02020603050405020304" pitchFamily="18" charset="0"/>
                        </a:rPr>
                        <a:t>22</a:t>
                      </a:r>
                      <a:endParaRPr lang="nb-NO" sz="1200" dirty="0">
                        <a:solidFill>
                          <a:srgbClr val="000000"/>
                        </a:solidFill>
                        <a:effectLst/>
                        <a:latin typeface="+mn-lt"/>
                        <a:ea typeface="Times New Roman" panose="02020603050405020304" pitchFamily="18" charset="0"/>
                      </a:endParaRPr>
                    </a:p>
                  </a:txBody>
                  <a:tcPr marL="44450" marR="44450"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tc>
                  <a:txBody>
                    <a:bodyPr/>
                    <a:lstStyle/>
                    <a:p>
                      <a:r>
                        <a:rPr lang="nb-NO" sz="1200" b="1" dirty="0">
                          <a:solidFill>
                            <a:srgbClr val="FF0000"/>
                          </a:solidFill>
                          <a:effectLst/>
                          <a:latin typeface="+mn-lt"/>
                          <a:ea typeface="Times New Roman" panose="02020603050405020304" pitchFamily="18" charset="0"/>
                          <a:cs typeface="Times New Roman" panose="02020603050405020304" pitchFamily="18" charset="0"/>
                        </a:rPr>
                        <a:t>23</a:t>
                      </a:r>
                      <a:endParaRPr lang="nb-NO" sz="1200" dirty="0">
                        <a:solidFill>
                          <a:srgbClr val="FF0000"/>
                        </a:solidFill>
                        <a:effectLst/>
                        <a:latin typeface="+mn-lt"/>
                        <a:ea typeface="Times New Roman" panose="02020603050405020304" pitchFamily="18" charset="0"/>
                      </a:endParaRPr>
                    </a:p>
                  </a:txBody>
                  <a:tcPr marL="44450" marR="44450"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1174377">
                <a:tc>
                  <a:txBody>
                    <a:bodyPr/>
                    <a:lstStyle/>
                    <a:p>
                      <a:pPr algn="ctr"/>
                      <a:r>
                        <a:rPr lang="nb-NO" sz="1200" b="1" dirty="0">
                          <a:solidFill>
                            <a:schemeClr val="tx1"/>
                          </a:solidFill>
                          <a:effectLst/>
                          <a:latin typeface="+mn-lt"/>
                          <a:ea typeface="Times New Roman" panose="02020603050405020304" pitchFamily="18" charset="0"/>
                          <a:cs typeface="Arial" panose="020B0604020202020204" pitchFamily="34" charset="0"/>
                        </a:rPr>
                        <a:t>48</a:t>
                      </a:r>
                    </a:p>
                    <a:p>
                      <a:pPr algn="ctr"/>
                      <a:r>
                        <a:rPr lang="nb-NO" sz="1200" b="0" dirty="0">
                          <a:solidFill>
                            <a:schemeClr val="tx1"/>
                          </a:solidFill>
                          <a:effectLst/>
                          <a:latin typeface="+mn-lt"/>
                          <a:ea typeface="Times New Roman" panose="02020603050405020304" pitchFamily="18" charset="0"/>
                          <a:cs typeface="Arial" panose="020B0604020202020204" pitchFamily="34" charset="0"/>
                        </a:rPr>
                        <a:t>Jul</a:t>
                      </a:r>
                    </a:p>
                    <a:p>
                      <a:pPr algn="ctr"/>
                      <a:r>
                        <a:rPr lang="nb-NO" sz="1200" b="0" dirty="0">
                          <a:solidFill>
                            <a:schemeClr val="tx1"/>
                          </a:solidFill>
                          <a:effectLst/>
                          <a:latin typeface="+mn-lt"/>
                          <a:ea typeface="Times New Roman" panose="02020603050405020304" pitchFamily="18" charset="0"/>
                          <a:cs typeface="Arial" panose="020B0604020202020204" pitchFamily="34" charset="0"/>
                        </a:rPr>
                        <a:t>Julegaver/</a:t>
                      </a:r>
                    </a:p>
                    <a:p>
                      <a:pPr algn="ctr"/>
                      <a:r>
                        <a:rPr lang="nb-NO" sz="1200" b="0" dirty="0">
                          <a:solidFill>
                            <a:schemeClr val="tx1"/>
                          </a:solidFill>
                          <a:effectLst/>
                          <a:latin typeface="+mn-lt"/>
                          <a:ea typeface="Times New Roman" panose="02020603050405020304" pitchFamily="18" charset="0"/>
                          <a:cs typeface="Arial" panose="020B0604020202020204" pitchFamily="34" charset="0"/>
                        </a:rPr>
                        <a:t>julepynt</a:t>
                      </a:r>
                    </a:p>
                    <a:p>
                      <a:pPr algn="ctr"/>
                      <a:endParaRPr lang="nb-NO" sz="1200" b="1" dirty="0">
                        <a:solidFill>
                          <a:schemeClr val="tx1"/>
                        </a:solidFill>
                        <a:effectLst/>
                        <a:latin typeface="+mn-lt"/>
                        <a:ea typeface="Times New Roman" panose="02020603050405020304" pitchFamily="18" charset="0"/>
                        <a:cs typeface="Arial" panose="020B0604020202020204" pitchFamily="34" charset="0"/>
                      </a:endParaRPr>
                    </a:p>
                  </a:txBody>
                  <a:tcPr marL="44450" marR="44450" marT="0"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tc>
                  <a:txBody>
                    <a:bodyPr/>
                    <a:lstStyle/>
                    <a:p>
                      <a:r>
                        <a:rPr lang="nb-NO" sz="1200" b="1" dirty="0">
                          <a:solidFill>
                            <a:srgbClr val="000000"/>
                          </a:solidFill>
                          <a:effectLst/>
                          <a:latin typeface="+mn-lt"/>
                          <a:ea typeface="Times New Roman" panose="02020603050405020304" pitchFamily="18" charset="0"/>
                        </a:rPr>
                        <a:t>24</a:t>
                      </a:r>
                      <a:endParaRPr lang="nb-NO" sz="1200" dirty="0">
                        <a:solidFill>
                          <a:srgbClr val="000000"/>
                        </a:solidFill>
                        <a:effectLst/>
                        <a:latin typeface="+mn-lt"/>
                        <a:ea typeface="Times New Roman" panose="02020603050405020304" pitchFamily="18" charset="0"/>
                      </a:endParaRPr>
                    </a:p>
                  </a:txBody>
                  <a:tcPr marL="44450" marR="44450"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tc>
                  <a:txBody>
                    <a:bodyPr/>
                    <a:lstStyle/>
                    <a:p>
                      <a:r>
                        <a:rPr lang="nb-NO" sz="1200" b="1" dirty="0">
                          <a:solidFill>
                            <a:srgbClr val="000000"/>
                          </a:solidFill>
                          <a:effectLst/>
                          <a:latin typeface="+mn-lt"/>
                          <a:ea typeface="Times New Roman" panose="02020603050405020304" pitchFamily="18" charset="0"/>
                        </a:rPr>
                        <a:t>25</a:t>
                      </a:r>
                      <a:endParaRPr lang="nb-NO" sz="1200" dirty="0">
                        <a:solidFill>
                          <a:srgbClr val="000000"/>
                        </a:solidFill>
                        <a:effectLst/>
                        <a:latin typeface="+mn-lt"/>
                        <a:ea typeface="Times New Roman" panose="02020603050405020304" pitchFamily="18" charset="0"/>
                      </a:endParaRPr>
                    </a:p>
                  </a:txBody>
                  <a:tcPr marL="44450" marR="44450" marT="0" marB="0">
                    <a:lnL w="12700" cap="flat" cmpd="sng" algn="ctr">
                      <a:solidFill>
                        <a:srgbClr val="5B9BD5"/>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tc>
                  <a:txBody>
                    <a:bodyPr/>
                    <a:lstStyle/>
                    <a:p>
                      <a:r>
                        <a:rPr lang="nb-NO" sz="1200" b="1" dirty="0">
                          <a:solidFill>
                            <a:srgbClr val="000000"/>
                          </a:solidFill>
                          <a:effectLst/>
                          <a:latin typeface="+mn-lt"/>
                          <a:ea typeface="Times New Roman" panose="02020603050405020304" pitchFamily="18" charset="0"/>
                        </a:rPr>
                        <a:t>26</a:t>
                      </a:r>
                    </a:p>
                    <a:p>
                      <a:r>
                        <a:rPr lang="nb-NO" sz="1200" b="0" i="0" dirty="0">
                          <a:solidFill>
                            <a:srgbClr val="000000"/>
                          </a:solidFill>
                          <a:effectLst/>
                          <a:latin typeface="+mn-lt"/>
                          <a:ea typeface="Times New Roman" panose="02020603050405020304" pitchFamily="18" charset="0"/>
                        </a:rPr>
                        <a:t>Juleavslutning?</a:t>
                      </a:r>
                    </a:p>
                    <a:p>
                      <a:r>
                        <a:rPr lang="nb-NO" sz="1200" b="0" i="0" dirty="0">
                          <a:solidFill>
                            <a:srgbClr val="000000"/>
                          </a:solidFill>
                          <a:effectLst/>
                          <a:latin typeface="+mn-lt"/>
                          <a:ea typeface="Times New Roman" panose="02020603050405020304" pitchFamily="18" charset="0"/>
                        </a:rPr>
                        <a:t>Mer info kommer </a:t>
                      </a:r>
                      <a:r>
                        <a:rPr lang="nb-NO" sz="1200" b="0" i="0" dirty="0">
                          <a:solidFill>
                            <a:srgbClr val="000000"/>
                          </a:solidFill>
                          <a:effectLst/>
                          <a:latin typeface="+mn-lt"/>
                          <a:ea typeface="Times New Roman" panose="02020603050405020304" pitchFamily="18" charset="0"/>
                          <a:sym typeface="Wingdings" panose="05000000000000000000" pitchFamily="2" charset="2"/>
                        </a:rPr>
                        <a:t></a:t>
                      </a:r>
                      <a:endParaRPr lang="nb-NO" sz="1200" dirty="0">
                        <a:solidFill>
                          <a:srgbClr val="000000"/>
                        </a:solidFill>
                        <a:effectLst/>
                        <a:latin typeface="+mn-lt"/>
                        <a:ea typeface="Times New Roman" panose="02020603050405020304" pitchFamily="18" charset="0"/>
                      </a:endParaRPr>
                    </a:p>
                    <a:p>
                      <a:endParaRPr lang="nb-NO" sz="1200" dirty="0">
                        <a:solidFill>
                          <a:srgbClr val="000000"/>
                        </a:solidFill>
                        <a:effectLst/>
                        <a:latin typeface="+mn-lt"/>
                        <a:ea typeface="Times New Roman" panose="02020603050405020304" pitchFamily="18" charset="0"/>
                      </a:endParaRPr>
                    </a:p>
                  </a:txBody>
                  <a:tcPr marL="44450" marR="44450" marT="0" marB="0">
                    <a:lnL w="12700" cap="flat" cmpd="sng" algn="ctr">
                      <a:solidFill>
                        <a:schemeClr val="accent1"/>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accent2">
                        <a:lumMod val="40000"/>
                        <a:lumOff val="60000"/>
                      </a:schemeClr>
                    </a:solidFill>
                  </a:tcPr>
                </a:tc>
                <a:tc>
                  <a:txBody>
                    <a:bodyPr/>
                    <a:lstStyle/>
                    <a:p>
                      <a:r>
                        <a:rPr lang="nb-NO" sz="1200" b="1" dirty="0">
                          <a:solidFill>
                            <a:srgbClr val="000000"/>
                          </a:solidFill>
                          <a:effectLst/>
                          <a:latin typeface="+mn-lt"/>
                          <a:ea typeface="Times New Roman" panose="02020603050405020304" pitchFamily="18" charset="0"/>
                        </a:rPr>
                        <a:t>27</a:t>
                      </a:r>
                    </a:p>
                    <a:p>
                      <a:r>
                        <a:rPr lang="nb-NO" sz="1200" b="0" i="0" dirty="0" err="1">
                          <a:solidFill>
                            <a:srgbClr val="000000"/>
                          </a:solidFill>
                          <a:effectLst/>
                          <a:latin typeface="+mn-lt"/>
                        </a:rPr>
                        <a:t>Thanksgiving</a:t>
                      </a:r>
                      <a:endParaRPr lang="nb-NO" sz="1200" b="0" i="0" dirty="0">
                        <a:solidFill>
                          <a:srgbClr val="000000"/>
                        </a:solidFill>
                        <a:effectLst/>
                        <a:latin typeface="+mn-lt"/>
                      </a:endParaRPr>
                    </a:p>
                    <a:p>
                      <a:endParaRPr lang="nb-NO" sz="1200" b="0" i="0" dirty="0">
                        <a:solidFill>
                          <a:srgbClr val="000000"/>
                        </a:solidFill>
                        <a:effectLst/>
                        <a:latin typeface="+mn-lt"/>
                        <a:ea typeface="Times New Roman" panose="02020603050405020304" pitchFamily="18" charset="0"/>
                      </a:endParaRPr>
                    </a:p>
                  </a:txBody>
                  <a:tcPr marL="44450" marR="44450" marT="0" marB="0">
                    <a:lnL w="12700" cap="flat" cmpd="sng" algn="ctr">
                      <a:solidFill>
                        <a:srgbClr val="5B9BD5"/>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tc>
                  <a:txBody>
                    <a:bodyPr/>
                    <a:lstStyle/>
                    <a:p>
                      <a:r>
                        <a:rPr lang="nb-NO" sz="1200" b="1" dirty="0">
                          <a:solidFill>
                            <a:srgbClr val="000000"/>
                          </a:solidFill>
                          <a:effectLst/>
                          <a:latin typeface="+mn-lt"/>
                          <a:ea typeface="Times New Roman" panose="02020603050405020304" pitchFamily="18" charset="0"/>
                        </a:rPr>
                        <a:t>28</a:t>
                      </a:r>
                    </a:p>
                    <a:p>
                      <a:r>
                        <a:rPr lang="nb-NO" sz="1200" b="0" dirty="0" err="1">
                          <a:solidFill>
                            <a:srgbClr val="000000"/>
                          </a:solidFill>
                          <a:effectLst/>
                          <a:latin typeface="+mn-lt"/>
                          <a:ea typeface="Times New Roman" panose="02020603050405020304" pitchFamily="18" charset="0"/>
                        </a:rPr>
                        <a:t>Spadag</a:t>
                      </a:r>
                      <a:r>
                        <a:rPr lang="nb-NO" sz="1200" b="0" dirty="0">
                          <a:solidFill>
                            <a:srgbClr val="000000"/>
                          </a:solidFill>
                          <a:effectLst/>
                          <a:latin typeface="+mn-lt"/>
                          <a:ea typeface="Times New Roman" panose="02020603050405020304" pitchFamily="18" charset="0"/>
                        </a:rPr>
                        <a:t> – behold gjerne pyjamasen på </a:t>
                      </a:r>
                      <a:r>
                        <a:rPr lang="nb-NO" sz="1200" b="0" dirty="0">
                          <a:solidFill>
                            <a:srgbClr val="000000"/>
                          </a:solidFill>
                          <a:effectLst/>
                          <a:latin typeface="+mn-lt"/>
                          <a:ea typeface="Times New Roman" panose="02020603050405020304" pitchFamily="18" charset="0"/>
                          <a:sym typeface="Wingdings" panose="05000000000000000000" pitchFamily="2" charset="2"/>
                        </a:rPr>
                        <a:t></a:t>
                      </a:r>
                      <a:endParaRPr lang="nb-NO" sz="1200" b="0" dirty="0">
                        <a:solidFill>
                          <a:srgbClr val="000000"/>
                        </a:solidFill>
                        <a:effectLst/>
                        <a:latin typeface="+mn-lt"/>
                        <a:ea typeface="Times New Roman" panose="02020603050405020304" pitchFamily="18" charset="0"/>
                      </a:endParaRPr>
                    </a:p>
                  </a:txBody>
                  <a:tcPr marL="44450" marR="44450" marT="0" marB="0">
                    <a:lnL w="12700" cap="flat" cmpd="sng" algn="ctr">
                      <a:solidFill>
                        <a:schemeClr val="accent1"/>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accent1">
                        <a:lumMod val="60000"/>
                        <a:lumOff val="40000"/>
                      </a:schemeClr>
                    </a:solidFill>
                  </a:tcPr>
                </a:tc>
                <a:tc>
                  <a:txBody>
                    <a:bodyPr/>
                    <a:lstStyle/>
                    <a:p>
                      <a:r>
                        <a:rPr lang="nb-NO" sz="1200" b="1" dirty="0">
                          <a:solidFill>
                            <a:srgbClr val="000000"/>
                          </a:solidFill>
                          <a:effectLst/>
                          <a:latin typeface="+mn-lt"/>
                          <a:ea typeface="Times New Roman" panose="02020603050405020304" pitchFamily="18" charset="0"/>
                        </a:rPr>
                        <a:t>29</a:t>
                      </a:r>
                      <a:endParaRPr lang="nb-NO" sz="1200" dirty="0">
                        <a:effectLst/>
                        <a:latin typeface="+mn-lt"/>
                        <a:ea typeface="Times New Roman" panose="02020603050405020304" pitchFamily="18" charset="0"/>
                      </a:endParaRPr>
                    </a:p>
                  </a:txBody>
                  <a:tcPr marL="44450" marR="44450"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tc>
                  <a:txBody>
                    <a:bodyPr/>
                    <a:lstStyle/>
                    <a:p>
                      <a:r>
                        <a:rPr lang="nb-NO" sz="1200" b="1" dirty="0">
                          <a:solidFill>
                            <a:srgbClr val="FF0000"/>
                          </a:solidFill>
                          <a:effectLst/>
                          <a:latin typeface="+mn-lt"/>
                          <a:ea typeface="Times New Roman" panose="02020603050405020304" pitchFamily="18" charset="0"/>
                          <a:cs typeface="Times New Roman" panose="02020603050405020304" pitchFamily="18" charset="0"/>
                        </a:rPr>
                        <a:t>30</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a:solidFill>
                            <a:srgbClr val="FF0000"/>
                          </a:solidFill>
                          <a:effectLst/>
                          <a:latin typeface="+mn-lt"/>
                          <a:ea typeface="Times New Roman" panose="02020603050405020304" pitchFamily="18" charset="0"/>
                        </a:rPr>
                        <a:t>1</a:t>
                      </a:r>
                      <a:r>
                        <a:rPr lang="en-US" sz="1200" dirty="0">
                          <a:solidFill>
                            <a:srgbClr val="FF0000"/>
                          </a:solidFill>
                          <a:effectLst/>
                          <a:latin typeface="+mn-lt"/>
                          <a:ea typeface="Times New Roman" panose="02020603050405020304" pitchFamily="18" charset="0"/>
                        </a:rPr>
                        <a:t>. </a:t>
                      </a:r>
                      <a:r>
                        <a:rPr lang="en-US" sz="1200" dirty="0" err="1">
                          <a:solidFill>
                            <a:srgbClr val="FF0000"/>
                          </a:solidFill>
                          <a:effectLst/>
                          <a:latin typeface="+mn-lt"/>
                          <a:ea typeface="Times New Roman" panose="02020603050405020304" pitchFamily="18" charset="0"/>
                        </a:rPr>
                        <a:t>søndag</a:t>
                      </a:r>
                      <a:r>
                        <a:rPr lang="en-US" sz="1200" dirty="0">
                          <a:solidFill>
                            <a:srgbClr val="FF0000"/>
                          </a:solidFill>
                          <a:effectLst/>
                          <a:latin typeface="+mn-lt"/>
                          <a:ea typeface="Times New Roman" panose="02020603050405020304" pitchFamily="18" charset="0"/>
                        </a:rPr>
                        <a:t> </a:t>
                      </a:r>
                      <a:r>
                        <a:rPr lang="en-US" sz="1200" dirty="0" err="1">
                          <a:solidFill>
                            <a:srgbClr val="FF0000"/>
                          </a:solidFill>
                          <a:effectLst/>
                          <a:latin typeface="+mn-lt"/>
                          <a:ea typeface="Times New Roman" panose="02020603050405020304" pitchFamily="18" charset="0"/>
                        </a:rPr>
                        <a:t>i</a:t>
                      </a:r>
                      <a:r>
                        <a:rPr lang="en-US" sz="1200" dirty="0">
                          <a:solidFill>
                            <a:srgbClr val="FF0000"/>
                          </a:solidFill>
                          <a:effectLst/>
                          <a:latin typeface="+mn-lt"/>
                          <a:ea typeface="Times New Roman" panose="02020603050405020304" pitchFamily="18" charset="0"/>
                        </a:rPr>
                        <a:t> advent</a:t>
                      </a:r>
                      <a:endParaRPr lang="nb-NO" sz="1200" dirty="0">
                        <a:solidFill>
                          <a:srgbClr val="FF0000"/>
                        </a:solidFill>
                        <a:effectLst/>
                        <a:latin typeface="+mn-lt"/>
                        <a:ea typeface="Times New Roman" panose="02020603050405020304" pitchFamily="18" charset="0"/>
                      </a:endParaRPr>
                    </a:p>
                    <a:p>
                      <a:endParaRPr lang="nb-NO" sz="1200" b="1" dirty="0">
                        <a:solidFill>
                          <a:srgbClr val="FF0000"/>
                        </a:solidFill>
                        <a:effectLst/>
                        <a:latin typeface="+mn-lt"/>
                        <a:ea typeface="Times New Roman" panose="02020603050405020304" pitchFamily="18" charset="0"/>
                        <a:cs typeface="Times New Roman" panose="02020603050405020304" pitchFamily="18" charset="0"/>
                      </a:endParaRPr>
                    </a:p>
                  </a:txBody>
                  <a:tcPr marL="44450" marR="44450"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extLst>
                  <a:ext uri="{0D108BD9-81ED-4DB2-BD59-A6C34878D82A}">
                    <a16:rowId xmlns:a16="http://schemas.microsoft.com/office/drawing/2014/main" val="186301531"/>
                  </a:ext>
                </a:extLst>
              </a:tr>
            </a:tbl>
          </a:graphicData>
        </a:graphic>
      </p:graphicFrame>
    </p:spTree>
    <p:extLst>
      <p:ext uri="{BB962C8B-B14F-4D97-AF65-F5344CB8AC3E}">
        <p14:creationId xmlns:p14="http://schemas.microsoft.com/office/powerpoint/2010/main" val="17844651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 1"/>
          <p:cNvGraphicFramePr>
            <a:graphicFrameLocks noGrp="1"/>
          </p:cNvGraphicFramePr>
          <p:nvPr>
            <p:extLst>
              <p:ext uri="{D42A27DB-BD31-4B8C-83A1-F6EECF244321}">
                <p14:modId xmlns:p14="http://schemas.microsoft.com/office/powerpoint/2010/main" val="123913877"/>
              </p:ext>
            </p:extLst>
          </p:nvPr>
        </p:nvGraphicFramePr>
        <p:xfrm>
          <a:off x="4150465" y="115912"/>
          <a:ext cx="7843234" cy="6292017"/>
        </p:xfrm>
        <a:graphic>
          <a:graphicData uri="http://schemas.openxmlformats.org/drawingml/2006/table">
            <a:tbl>
              <a:tblPr firstRow="1" firstCol="1" bandRow="1">
                <a:tableStyleId>{69012ECD-51FC-41F1-AA8D-1B2483CD663E}</a:tableStyleId>
              </a:tblPr>
              <a:tblGrid>
                <a:gridCol w="1120462">
                  <a:extLst>
                    <a:ext uri="{9D8B030D-6E8A-4147-A177-3AD203B41FA5}">
                      <a16:colId xmlns:a16="http://schemas.microsoft.com/office/drawing/2014/main" val="20000"/>
                    </a:ext>
                  </a:extLst>
                </a:gridCol>
                <a:gridCol w="6722772">
                  <a:extLst>
                    <a:ext uri="{9D8B030D-6E8A-4147-A177-3AD203B41FA5}">
                      <a16:colId xmlns:a16="http://schemas.microsoft.com/office/drawing/2014/main" val="20001"/>
                    </a:ext>
                  </a:extLst>
                </a:gridCol>
              </a:tblGrid>
              <a:tr h="332577">
                <a:tc>
                  <a:txBody>
                    <a:bodyPr/>
                    <a:lstStyle/>
                    <a:p>
                      <a:pPr>
                        <a:spcAft>
                          <a:spcPts val="0"/>
                        </a:spcAft>
                      </a:pPr>
                      <a:r>
                        <a:rPr lang="nb-NO" sz="1100" dirty="0">
                          <a:solidFill>
                            <a:schemeClr val="tx1"/>
                          </a:solidFill>
                          <a:effectLst/>
                        </a:rPr>
                        <a:t>FAGOMRÅDE</a:t>
                      </a:r>
                    </a:p>
                    <a:p>
                      <a:pPr>
                        <a:spcAft>
                          <a:spcPts val="0"/>
                        </a:spcAft>
                      </a:pPr>
                      <a:r>
                        <a:rPr lang="nb-NO" sz="1100" dirty="0">
                          <a:solidFill>
                            <a:schemeClr val="tx1"/>
                          </a:solidFill>
                          <a:effectLst/>
                        </a:rPr>
                        <a:t> </a:t>
                      </a:r>
                      <a:endParaRPr lang="nb-NO" sz="1100" dirty="0">
                        <a:solidFill>
                          <a:schemeClr val="tx1"/>
                        </a:solidFill>
                        <a:effectLst/>
                        <a:latin typeface="+mn-lt"/>
                        <a:ea typeface="Times New Roman" panose="02020603050405020304" pitchFamily="18" charset="0"/>
                        <a:cs typeface="Arial" panose="020B0604020202020204" pitchFamily="34" charset="0"/>
                      </a:endParaRPr>
                    </a:p>
                  </a:txBody>
                  <a:tcPr marL="30670" marR="30670" marT="0" marB="0"/>
                </a:tc>
                <a:tc>
                  <a:txBody>
                    <a:bodyPr/>
                    <a:lstStyle/>
                    <a:p>
                      <a:pPr>
                        <a:spcAft>
                          <a:spcPts val="0"/>
                        </a:spcAft>
                      </a:pPr>
                      <a:r>
                        <a:rPr lang="nb-NO" sz="1100" dirty="0">
                          <a:solidFill>
                            <a:schemeClr val="tx1"/>
                          </a:solidFill>
                          <a:effectLst/>
                        </a:rPr>
                        <a:t>HOVEDFOKUS</a:t>
                      </a:r>
                      <a:r>
                        <a:rPr lang="nb-NO" sz="1100" baseline="0" dirty="0">
                          <a:solidFill>
                            <a:schemeClr val="tx1"/>
                          </a:solidFill>
                          <a:effectLst/>
                        </a:rPr>
                        <a:t> I DESEMBER</a:t>
                      </a:r>
                      <a:endParaRPr lang="nb-NO" sz="1100" dirty="0">
                        <a:solidFill>
                          <a:schemeClr val="tx1"/>
                        </a:solidFill>
                        <a:effectLst/>
                      </a:endParaRPr>
                    </a:p>
                    <a:p>
                      <a:pPr>
                        <a:spcAft>
                          <a:spcPts val="0"/>
                        </a:spcAft>
                      </a:pPr>
                      <a:r>
                        <a:rPr lang="nb-NO" sz="1100" dirty="0">
                          <a:solidFill>
                            <a:schemeClr val="tx1"/>
                          </a:solidFill>
                          <a:effectLst/>
                        </a:rPr>
                        <a:t> </a:t>
                      </a:r>
                      <a:endParaRPr lang="nb-NO" sz="1100" dirty="0">
                        <a:solidFill>
                          <a:schemeClr val="tx1"/>
                        </a:solidFill>
                        <a:effectLst/>
                        <a:latin typeface="+mn-lt"/>
                        <a:ea typeface="Times New Roman" panose="02020603050405020304" pitchFamily="18" charset="0"/>
                        <a:cs typeface="Arial" panose="020B0604020202020204" pitchFamily="34" charset="0"/>
                      </a:endParaRPr>
                    </a:p>
                  </a:txBody>
                  <a:tcPr marL="30670" marR="30670" marT="0" marB="0"/>
                </a:tc>
                <a:extLst>
                  <a:ext uri="{0D108BD9-81ED-4DB2-BD59-A6C34878D82A}">
                    <a16:rowId xmlns:a16="http://schemas.microsoft.com/office/drawing/2014/main" val="10000"/>
                  </a:ext>
                </a:extLst>
              </a:tr>
              <a:tr h="745067">
                <a:tc>
                  <a:txBody>
                    <a:bodyPr/>
                    <a:lstStyle/>
                    <a:p>
                      <a:pPr>
                        <a:lnSpc>
                          <a:spcPct val="150000"/>
                        </a:lnSpc>
                        <a:spcAft>
                          <a:spcPts val="0"/>
                        </a:spcAft>
                      </a:pPr>
                      <a:r>
                        <a:rPr lang="nb-NO" sz="1100" dirty="0">
                          <a:effectLst/>
                        </a:rPr>
                        <a:t>Antall, rom og </a:t>
                      </a:r>
                    </a:p>
                    <a:p>
                      <a:pPr>
                        <a:lnSpc>
                          <a:spcPct val="150000"/>
                        </a:lnSpc>
                        <a:spcAft>
                          <a:spcPts val="0"/>
                        </a:spcAft>
                      </a:pPr>
                      <a:r>
                        <a:rPr lang="nb-NO" sz="1100" dirty="0">
                          <a:effectLst/>
                        </a:rPr>
                        <a:t>form</a:t>
                      </a:r>
                    </a:p>
                    <a:p>
                      <a:pPr>
                        <a:spcAft>
                          <a:spcPts val="0"/>
                        </a:spcAft>
                      </a:pPr>
                      <a:r>
                        <a:rPr lang="nb-NO" sz="1100" dirty="0">
                          <a:effectLst/>
                        </a:rPr>
                        <a:t> </a:t>
                      </a:r>
                      <a:endParaRPr lang="nb-NO" sz="1100" dirty="0">
                        <a:effectLst/>
                        <a:latin typeface="+mn-lt"/>
                        <a:ea typeface="Times New Roman" panose="02020603050405020304" pitchFamily="18" charset="0"/>
                        <a:cs typeface="Arial" panose="020B0604020202020204" pitchFamily="34" charset="0"/>
                      </a:endParaRPr>
                    </a:p>
                  </a:txBody>
                  <a:tcPr marL="30670" marR="30670" marT="0" marB="0"/>
                </a:tc>
                <a:tc>
                  <a:txBody>
                    <a:bodyPr/>
                    <a:lstStyle/>
                    <a:p>
                      <a:pPr>
                        <a:spcAft>
                          <a:spcPts val="0"/>
                        </a:spcAft>
                      </a:pPr>
                      <a:r>
                        <a:rPr lang="nb-NO" sz="1100" dirty="0">
                          <a:effectLst/>
                        </a:rPr>
                        <a:t>Nedtelling</a:t>
                      </a:r>
                      <a:r>
                        <a:rPr lang="nb-NO" sz="1100" baseline="0" dirty="0">
                          <a:effectLst/>
                        </a:rPr>
                        <a:t> til jul. Fokus på antall dager i en måned. Vi har pakkekalender med tall, vi har appelsin med nelliker i. </a:t>
                      </a:r>
                    </a:p>
                    <a:p>
                      <a:pPr>
                        <a:spcAft>
                          <a:spcPts val="0"/>
                        </a:spcAft>
                      </a:pPr>
                      <a:r>
                        <a:rPr lang="nb-NO" sz="1100" baseline="0" dirty="0">
                          <a:effectLst/>
                        </a:rPr>
                        <a:t>Vi lager julegaver, hvor mange er det i familien din? Hvor mange besteforeldre har barna?</a:t>
                      </a:r>
                      <a:endParaRPr lang="nb-NO" sz="1100" dirty="0">
                        <a:effectLst/>
                      </a:endParaRPr>
                    </a:p>
                    <a:p>
                      <a:pPr>
                        <a:spcAft>
                          <a:spcPts val="0"/>
                        </a:spcAft>
                      </a:pPr>
                      <a:r>
                        <a:rPr lang="nb-NO" sz="1100" dirty="0">
                          <a:effectLst/>
                        </a:rPr>
                        <a:t>Vi baker </a:t>
                      </a:r>
                      <a:r>
                        <a:rPr lang="nb-NO" sz="1100" baseline="0" dirty="0">
                          <a:effectLst/>
                        </a:rPr>
                        <a:t>luciaboller</a:t>
                      </a:r>
                      <a:r>
                        <a:rPr lang="nb-NO" sz="1100" dirty="0">
                          <a:effectLst/>
                        </a:rPr>
                        <a:t> vi måler,</a:t>
                      </a:r>
                      <a:r>
                        <a:rPr lang="nb-NO" sz="1100" baseline="0" dirty="0">
                          <a:effectLst/>
                        </a:rPr>
                        <a:t> veier og teller</a:t>
                      </a:r>
                      <a:endParaRPr lang="nb-NO" sz="1100" dirty="0">
                        <a:effectLst/>
                      </a:endParaRPr>
                    </a:p>
                    <a:p>
                      <a:pPr>
                        <a:spcAft>
                          <a:spcPts val="0"/>
                        </a:spcAft>
                      </a:pPr>
                      <a:endParaRPr lang="nb-NO" sz="1100" dirty="0">
                        <a:effectLst/>
                        <a:latin typeface="+mn-lt"/>
                        <a:ea typeface="Times New Roman" panose="02020603050405020304" pitchFamily="18" charset="0"/>
                        <a:cs typeface="Arial" panose="020B0604020202020204" pitchFamily="34" charset="0"/>
                      </a:endParaRPr>
                    </a:p>
                  </a:txBody>
                  <a:tcPr marL="30670" marR="30670" marT="0" marB="0"/>
                </a:tc>
                <a:extLst>
                  <a:ext uri="{0D108BD9-81ED-4DB2-BD59-A6C34878D82A}">
                    <a16:rowId xmlns:a16="http://schemas.microsoft.com/office/drawing/2014/main" val="10001"/>
                  </a:ext>
                </a:extLst>
              </a:tr>
              <a:tr h="1043093">
                <a:tc>
                  <a:txBody>
                    <a:bodyPr/>
                    <a:lstStyle/>
                    <a:p>
                      <a:pPr>
                        <a:lnSpc>
                          <a:spcPct val="150000"/>
                        </a:lnSpc>
                        <a:spcAft>
                          <a:spcPts val="0"/>
                        </a:spcAft>
                      </a:pPr>
                      <a:r>
                        <a:rPr lang="nb-NO" sz="1100" dirty="0">
                          <a:effectLst/>
                        </a:rPr>
                        <a:t>Etikk, religion og</a:t>
                      </a:r>
                    </a:p>
                    <a:p>
                      <a:pPr>
                        <a:lnSpc>
                          <a:spcPct val="150000"/>
                        </a:lnSpc>
                        <a:spcAft>
                          <a:spcPts val="0"/>
                        </a:spcAft>
                      </a:pPr>
                      <a:r>
                        <a:rPr lang="nb-NO" sz="1100" dirty="0">
                          <a:effectLst/>
                        </a:rPr>
                        <a:t>filosofi</a:t>
                      </a:r>
                    </a:p>
                    <a:p>
                      <a:pPr>
                        <a:spcAft>
                          <a:spcPts val="0"/>
                        </a:spcAft>
                      </a:pPr>
                      <a:r>
                        <a:rPr lang="nb-NO" sz="1100" dirty="0">
                          <a:effectLst/>
                        </a:rPr>
                        <a:t> </a:t>
                      </a:r>
                      <a:endParaRPr lang="nb-NO" sz="1100" dirty="0">
                        <a:effectLst/>
                        <a:latin typeface="+mn-lt"/>
                        <a:ea typeface="Times New Roman" panose="02020603050405020304" pitchFamily="18" charset="0"/>
                        <a:cs typeface="Arial" panose="020B0604020202020204" pitchFamily="34" charset="0"/>
                      </a:endParaRPr>
                    </a:p>
                  </a:txBody>
                  <a:tcPr marL="30670" marR="30670" marT="0" marB="0"/>
                </a:tc>
                <a:tc>
                  <a:txBody>
                    <a:bodyPr/>
                    <a:lstStyle/>
                    <a:p>
                      <a:pPr>
                        <a:spcAft>
                          <a:spcPts val="0"/>
                        </a:spcAft>
                      </a:pPr>
                      <a:r>
                        <a:rPr lang="nb-NO" sz="1100" dirty="0">
                          <a:effectLst/>
                        </a:rPr>
                        <a:t>Vi feirer</a:t>
                      </a:r>
                      <a:r>
                        <a:rPr lang="nb-NO" sz="1100" baseline="0" dirty="0">
                          <a:effectLst/>
                        </a:rPr>
                        <a:t> Lucia, vi har lyst til å ta turen til et gamlehjem hvis det lar seg gjennomføre, hvis ikke baker vi boller og besøker noen andre, kanskje noen besteforeldre eller oldeforeldre. Vi har juleavslutning, en koselig sammenkomst med barna, foreldre/søsken og ansatte.</a:t>
                      </a:r>
                    </a:p>
                    <a:p>
                      <a:pPr>
                        <a:spcAft>
                          <a:spcPts val="0"/>
                        </a:spcAft>
                      </a:pPr>
                      <a:r>
                        <a:rPr lang="nb-NO" sz="1100" dirty="0">
                          <a:effectLst/>
                        </a:rPr>
                        <a:t>Vi formidler julebudskapet til barna </a:t>
                      </a:r>
                    </a:p>
                    <a:p>
                      <a:pPr>
                        <a:spcAft>
                          <a:spcPts val="0"/>
                        </a:spcAft>
                      </a:pPr>
                      <a:r>
                        <a:rPr lang="nb-NO" sz="1100" dirty="0">
                          <a:effectLst/>
                        </a:rPr>
                        <a:t>Bruker</a:t>
                      </a:r>
                      <a:r>
                        <a:rPr lang="nb-NO" sz="1100" baseline="0" dirty="0">
                          <a:effectLst/>
                        </a:rPr>
                        <a:t> fagområdekorta</a:t>
                      </a:r>
                      <a:endParaRPr lang="nb-NO" sz="1100" dirty="0">
                        <a:effectLst/>
                      </a:endParaRPr>
                    </a:p>
                    <a:p>
                      <a:pPr>
                        <a:spcAft>
                          <a:spcPts val="0"/>
                        </a:spcAft>
                      </a:pPr>
                      <a:r>
                        <a:rPr lang="nb-NO" sz="1100" dirty="0">
                          <a:effectLst/>
                        </a:rPr>
                        <a:t>Vennekort 5: «Å vente på tur»</a:t>
                      </a:r>
                      <a:endParaRPr lang="nb-NO" sz="1100" dirty="0">
                        <a:effectLst/>
                        <a:latin typeface="+mn-lt"/>
                        <a:ea typeface="Times New Roman" panose="02020603050405020304" pitchFamily="18" charset="0"/>
                        <a:cs typeface="Arial" panose="020B0604020202020204" pitchFamily="34" charset="0"/>
                      </a:endParaRPr>
                    </a:p>
                  </a:txBody>
                  <a:tcPr marL="30670" marR="30670" marT="0" marB="0"/>
                </a:tc>
                <a:extLst>
                  <a:ext uri="{0D108BD9-81ED-4DB2-BD59-A6C34878D82A}">
                    <a16:rowId xmlns:a16="http://schemas.microsoft.com/office/drawing/2014/main" val="10002"/>
                  </a:ext>
                </a:extLst>
              </a:tr>
              <a:tr h="894080">
                <a:tc>
                  <a:txBody>
                    <a:bodyPr/>
                    <a:lstStyle/>
                    <a:p>
                      <a:pPr>
                        <a:lnSpc>
                          <a:spcPct val="150000"/>
                        </a:lnSpc>
                        <a:spcAft>
                          <a:spcPts val="0"/>
                        </a:spcAft>
                      </a:pPr>
                      <a:r>
                        <a:rPr lang="nb-NO" sz="1100">
                          <a:effectLst/>
                        </a:rPr>
                        <a:t>Nærmiljø og </a:t>
                      </a:r>
                    </a:p>
                    <a:p>
                      <a:pPr>
                        <a:lnSpc>
                          <a:spcPct val="150000"/>
                        </a:lnSpc>
                        <a:spcAft>
                          <a:spcPts val="0"/>
                        </a:spcAft>
                      </a:pPr>
                      <a:r>
                        <a:rPr lang="nb-NO" sz="1100">
                          <a:effectLst/>
                        </a:rPr>
                        <a:t>samfunn   </a:t>
                      </a:r>
                    </a:p>
                    <a:p>
                      <a:pPr>
                        <a:spcAft>
                          <a:spcPts val="0"/>
                        </a:spcAft>
                      </a:pPr>
                      <a:r>
                        <a:rPr lang="nb-NO" sz="1100">
                          <a:effectLst/>
                        </a:rPr>
                        <a:t> </a:t>
                      </a:r>
                      <a:endParaRPr lang="nb-NO" sz="1100">
                        <a:effectLst/>
                        <a:latin typeface="+mn-lt"/>
                        <a:ea typeface="Times New Roman" panose="02020603050405020304" pitchFamily="18" charset="0"/>
                        <a:cs typeface="Arial" panose="020B0604020202020204" pitchFamily="34" charset="0"/>
                      </a:endParaRPr>
                    </a:p>
                  </a:txBody>
                  <a:tcPr marL="30670" marR="30670" marT="0" marB="0"/>
                </a:tc>
                <a:tc>
                  <a:txBody>
                    <a:bodyPr/>
                    <a:lstStyle/>
                    <a:p>
                      <a:pPr>
                        <a:spcAft>
                          <a:spcPts val="0"/>
                        </a:spcAft>
                      </a:pPr>
                      <a:r>
                        <a:rPr lang="nb-NO" sz="1100" dirty="0">
                          <a:effectLst/>
                        </a:rPr>
                        <a:t>Vi prøver å få til å gå på julegudstjeneste.</a:t>
                      </a:r>
                    </a:p>
                    <a:p>
                      <a:pPr>
                        <a:spcAft>
                          <a:spcPts val="0"/>
                        </a:spcAft>
                      </a:pPr>
                      <a:r>
                        <a:rPr lang="nb-NO" sz="1100" baseline="0" dirty="0">
                          <a:effectLst/>
                        </a:rPr>
                        <a:t>Vi reiser til Arendal by og ser på julegata</a:t>
                      </a:r>
                    </a:p>
                    <a:p>
                      <a:pPr>
                        <a:spcAft>
                          <a:spcPts val="0"/>
                        </a:spcAft>
                      </a:pPr>
                      <a:r>
                        <a:rPr lang="nb-NO" sz="1100" baseline="0" dirty="0">
                          <a:effectLst/>
                        </a:rPr>
                        <a:t>Vi pynter barnehagen (ute og inne) med alle mulige juledekorasjoner – hvor vi henter inspirasjon fra nærmiljøet </a:t>
                      </a:r>
                      <a:r>
                        <a:rPr lang="nb-NO" sz="1100" baseline="0" dirty="0">
                          <a:effectLst/>
                          <a:sym typeface="Wingdings" panose="05000000000000000000" pitchFamily="2" charset="2"/>
                        </a:rPr>
                        <a:t></a:t>
                      </a:r>
                      <a:endParaRPr lang="nb-NO" sz="1100" dirty="0">
                        <a:effectLst/>
                      </a:endParaRPr>
                    </a:p>
                    <a:p>
                      <a:pPr>
                        <a:spcAft>
                          <a:spcPts val="0"/>
                        </a:spcAft>
                      </a:pPr>
                      <a:r>
                        <a:rPr lang="nb-NO" sz="1100" dirty="0">
                          <a:effectLst/>
                        </a:rPr>
                        <a:t>Tur til et gamlehjem hvis dette lar seg gjennomføre</a:t>
                      </a:r>
                      <a:endParaRPr lang="nb-NO" sz="1100" dirty="0">
                        <a:effectLst/>
                        <a:latin typeface="+mn-lt"/>
                        <a:ea typeface="Times New Roman" panose="02020603050405020304" pitchFamily="18" charset="0"/>
                        <a:cs typeface="Arial" panose="020B0604020202020204" pitchFamily="34" charset="0"/>
                      </a:endParaRPr>
                    </a:p>
                  </a:txBody>
                  <a:tcPr marL="30670" marR="30670" marT="0" marB="0"/>
                </a:tc>
                <a:extLst>
                  <a:ext uri="{0D108BD9-81ED-4DB2-BD59-A6C34878D82A}">
                    <a16:rowId xmlns:a16="http://schemas.microsoft.com/office/drawing/2014/main" val="10003"/>
                  </a:ext>
                </a:extLst>
              </a:tr>
              <a:tr h="1043093">
                <a:tc>
                  <a:txBody>
                    <a:bodyPr/>
                    <a:lstStyle/>
                    <a:p>
                      <a:pPr>
                        <a:lnSpc>
                          <a:spcPct val="150000"/>
                        </a:lnSpc>
                        <a:spcAft>
                          <a:spcPts val="0"/>
                        </a:spcAft>
                      </a:pPr>
                      <a:r>
                        <a:rPr lang="nb-NO" sz="1100">
                          <a:effectLst/>
                        </a:rPr>
                        <a:t>Kropp, bevegelse </a:t>
                      </a:r>
                    </a:p>
                    <a:p>
                      <a:pPr>
                        <a:lnSpc>
                          <a:spcPct val="150000"/>
                        </a:lnSpc>
                        <a:spcAft>
                          <a:spcPts val="0"/>
                        </a:spcAft>
                      </a:pPr>
                      <a:r>
                        <a:rPr lang="nb-NO" sz="1100">
                          <a:effectLst/>
                        </a:rPr>
                        <a:t>og helse</a:t>
                      </a:r>
                      <a:endParaRPr lang="nb-NO" sz="1100">
                        <a:effectLst/>
                        <a:latin typeface="+mn-lt"/>
                        <a:ea typeface="Times New Roman" panose="02020603050405020304" pitchFamily="18" charset="0"/>
                        <a:cs typeface="Arial" panose="020B0604020202020204" pitchFamily="34" charset="0"/>
                      </a:endParaRPr>
                    </a:p>
                  </a:txBody>
                  <a:tcPr marL="30670" marR="30670" marT="0" marB="0"/>
                </a:tc>
                <a:tc>
                  <a:txBody>
                    <a:bodyPr/>
                    <a:lstStyle/>
                    <a:p>
                      <a:pPr>
                        <a:spcAft>
                          <a:spcPts val="0"/>
                        </a:spcAft>
                      </a:pPr>
                      <a:r>
                        <a:rPr lang="nb-NO" sz="1100" dirty="0">
                          <a:effectLst/>
                        </a:rPr>
                        <a:t>Bevegelseslek</a:t>
                      </a:r>
                      <a:r>
                        <a:rPr lang="nb-NO" sz="1100" baseline="0" dirty="0">
                          <a:effectLst/>
                        </a:rPr>
                        <a:t> i forhold til tema jul</a:t>
                      </a:r>
                      <a:endParaRPr lang="nb-NO" sz="1100" dirty="0">
                        <a:effectLst/>
                      </a:endParaRPr>
                    </a:p>
                    <a:p>
                      <a:pPr>
                        <a:spcAft>
                          <a:spcPts val="0"/>
                        </a:spcAft>
                      </a:pPr>
                      <a:r>
                        <a:rPr lang="nb-NO" sz="1100" dirty="0">
                          <a:effectLst/>
                        </a:rPr>
                        <a:t>Vi lager i stand et heidundranes</a:t>
                      </a:r>
                      <a:r>
                        <a:rPr lang="nb-NO" sz="1100" baseline="0" dirty="0">
                          <a:effectLst/>
                        </a:rPr>
                        <a:t> julebord for barna, da blir det skikkelig party med god julemiddag, forrett og dessert, med musikk og dans etterpå.</a:t>
                      </a:r>
                      <a:endParaRPr lang="nb-NO" sz="1100" dirty="0">
                        <a:effectLst/>
                      </a:endParaRPr>
                    </a:p>
                    <a:p>
                      <a:pPr>
                        <a:spcAft>
                          <a:spcPts val="0"/>
                        </a:spcAft>
                      </a:pPr>
                      <a:r>
                        <a:rPr lang="nb-NO" sz="1100" dirty="0">
                          <a:effectLst/>
                        </a:rPr>
                        <a:t>Vi snakker</a:t>
                      </a:r>
                      <a:r>
                        <a:rPr lang="nb-NO" sz="1100" baseline="0" dirty="0">
                          <a:effectLst/>
                        </a:rPr>
                        <a:t> om påkledning, hva er det lurt å ha på når det kan være vått og kaldt, og hva er behagelig å ha på i forhold til det å kunne bevege seg best mulig?</a:t>
                      </a:r>
                      <a:endParaRPr lang="nb-NO" sz="1100" dirty="0">
                        <a:effectLst/>
                      </a:endParaRPr>
                    </a:p>
                    <a:p>
                      <a:pPr>
                        <a:spcAft>
                          <a:spcPts val="0"/>
                        </a:spcAft>
                      </a:pPr>
                      <a:endParaRPr lang="nb-NO" sz="1100" dirty="0">
                        <a:effectLst/>
                        <a:latin typeface="+mn-lt"/>
                        <a:ea typeface="Times New Roman" panose="02020603050405020304" pitchFamily="18" charset="0"/>
                        <a:cs typeface="Arial" panose="020B0604020202020204" pitchFamily="34" charset="0"/>
                      </a:endParaRPr>
                    </a:p>
                  </a:txBody>
                  <a:tcPr marL="30670" marR="30670" marT="0" marB="0"/>
                </a:tc>
                <a:extLst>
                  <a:ext uri="{0D108BD9-81ED-4DB2-BD59-A6C34878D82A}">
                    <a16:rowId xmlns:a16="http://schemas.microsoft.com/office/drawing/2014/main" val="10004"/>
                  </a:ext>
                </a:extLst>
              </a:tr>
              <a:tr h="745067">
                <a:tc>
                  <a:txBody>
                    <a:bodyPr/>
                    <a:lstStyle/>
                    <a:p>
                      <a:pPr>
                        <a:lnSpc>
                          <a:spcPct val="150000"/>
                        </a:lnSpc>
                        <a:spcAft>
                          <a:spcPts val="0"/>
                        </a:spcAft>
                      </a:pPr>
                      <a:r>
                        <a:rPr lang="nb-NO" sz="1100" dirty="0">
                          <a:effectLst/>
                        </a:rPr>
                        <a:t>Natur, miljø og </a:t>
                      </a:r>
                    </a:p>
                    <a:p>
                      <a:pPr>
                        <a:lnSpc>
                          <a:spcPct val="150000"/>
                        </a:lnSpc>
                        <a:spcAft>
                          <a:spcPts val="0"/>
                        </a:spcAft>
                      </a:pPr>
                      <a:r>
                        <a:rPr lang="nb-NO" sz="1100" dirty="0">
                          <a:effectLst/>
                        </a:rPr>
                        <a:t>teknikk</a:t>
                      </a:r>
                    </a:p>
                    <a:p>
                      <a:pPr>
                        <a:spcAft>
                          <a:spcPts val="0"/>
                        </a:spcAft>
                      </a:pPr>
                      <a:r>
                        <a:rPr lang="nb-NO" sz="1100" dirty="0">
                          <a:effectLst/>
                        </a:rPr>
                        <a:t> </a:t>
                      </a:r>
                      <a:endParaRPr lang="nb-NO" sz="1100" dirty="0">
                        <a:effectLst/>
                        <a:latin typeface="+mn-lt"/>
                        <a:ea typeface="Times New Roman" panose="02020603050405020304" pitchFamily="18" charset="0"/>
                        <a:cs typeface="Arial" panose="020B0604020202020204" pitchFamily="34" charset="0"/>
                      </a:endParaRPr>
                    </a:p>
                  </a:txBody>
                  <a:tcPr marL="30670" marR="30670" marT="0" marB="0"/>
                </a:tc>
                <a:tc>
                  <a:txBody>
                    <a:bodyPr/>
                    <a:lstStyle/>
                    <a:p>
                      <a:pPr>
                        <a:spcAft>
                          <a:spcPts val="0"/>
                        </a:spcAft>
                      </a:pPr>
                      <a:r>
                        <a:rPr lang="nb-NO" sz="1100" dirty="0">
                          <a:effectLst/>
                        </a:rPr>
                        <a:t>Vi lager film! Filmen vil bli vist på juleavslutninga</a:t>
                      </a:r>
                    </a:p>
                    <a:p>
                      <a:pPr>
                        <a:spcAft>
                          <a:spcPts val="0"/>
                        </a:spcAft>
                      </a:pPr>
                      <a:r>
                        <a:rPr lang="nb-NO" sz="1100" dirty="0">
                          <a:effectLst/>
                        </a:rPr>
                        <a:t>Vi</a:t>
                      </a:r>
                      <a:r>
                        <a:rPr lang="nb-NO" sz="1100" baseline="0" dirty="0">
                          <a:effectLst/>
                        </a:rPr>
                        <a:t> mater småfuglene, barna får ansvar for å huske på dette</a:t>
                      </a:r>
                    </a:p>
                    <a:p>
                      <a:pPr>
                        <a:spcAft>
                          <a:spcPts val="0"/>
                        </a:spcAft>
                      </a:pPr>
                      <a:r>
                        <a:rPr lang="nb-NO" sz="1100" baseline="0" dirty="0">
                          <a:effectLst/>
                        </a:rPr>
                        <a:t>Barna plukker blant annet rogn i august, som vi har fryst ned og gir til fuglene.</a:t>
                      </a:r>
                      <a:endParaRPr lang="nb-NO" sz="1100" dirty="0">
                        <a:effectLst/>
                      </a:endParaRPr>
                    </a:p>
                    <a:p>
                      <a:pPr>
                        <a:spcAft>
                          <a:spcPts val="0"/>
                        </a:spcAft>
                      </a:pPr>
                      <a:endParaRPr lang="nb-NO" sz="1100" dirty="0">
                        <a:effectLst/>
                        <a:latin typeface="+mn-lt"/>
                        <a:ea typeface="Times New Roman" panose="02020603050405020304" pitchFamily="18" charset="0"/>
                        <a:cs typeface="Arial" panose="020B0604020202020204" pitchFamily="34" charset="0"/>
                      </a:endParaRPr>
                    </a:p>
                  </a:txBody>
                  <a:tcPr marL="30670" marR="30670" marT="0" marB="0"/>
                </a:tc>
                <a:extLst>
                  <a:ext uri="{0D108BD9-81ED-4DB2-BD59-A6C34878D82A}">
                    <a16:rowId xmlns:a16="http://schemas.microsoft.com/office/drawing/2014/main" val="10005"/>
                  </a:ext>
                </a:extLst>
              </a:tr>
              <a:tr h="648137">
                <a:tc>
                  <a:txBody>
                    <a:bodyPr/>
                    <a:lstStyle/>
                    <a:p>
                      <a:pPr>
                        <a:spcAft>
                          <a:spcPts val="0"/>
                        </a:spcAft>
                      </a:pPr>
                      <a:r>
                        <a:rPr lang="nb-NO" sz="1100">
                          <a:effectLst/>
                        </a:rPr>
                        <a:t>Kommunikasjon, </a:t>
                      </a:r>
                    </a:p>
                    <a:p>
                      <a:pPr>
                        <a:spcAft>
                          <a:spcPts val="0"/>
                        </a:spcAft>
                      </a:pPr>
                      <a:r>
                        <a:rPr lang="nb-NO" sz="1100">
                          <a:effectLst/>
                        </a:rPr>
                        <a:t>språk og tekst</a:t>
                      </a:r>
                    </a:p>
                    <a:p>
                      <a:pPr>
                        <a:lnSpc>
                          <a:spcPct val="150000"/>
                        </a:lnSpc>
                        <a:spcAft>
                          <a:spcPts val="0"/>
                        </a:spcAft>
                      </a:pPr>
                      <a:r>
                        <a:rPr lang="nb-NO" sz="1100">
                          <a:effectLst/>
                        </a:rPr>
                        <a:t> </a:t>
                      </a:r>
                      <a:endParaRPr lang="nb-NO" sz="1100">
                        <a:effectLst/>
                        <a:latin typeface="+mn-lt"/>
                        <a:ea typeface="Times New Roman" panose="02020603050405020304" pitchFamily="18" charset="0"/>
                        <a:cs typeface="Arial" panose="020B0604020202020204" pitchFamily="34" charset="0"/>
                      </a:endParaRPr>
                    </a:p>
                  </a:txBody>
                  <a:tcPr marL="30670" marR="3067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sz="1100" dirty="0">
                          <a:effectLst/>
                        </a:rPr>
                        <a:t>Vi samtaler om hvorfor vi feirer</a:t>
                      </a:r>
                      <a:r>
                        <a:rPr lang="nb-NO" sz="1100" baseline="0" dirty="0">
                          <a:effectLst/>
                        </a:rPr>
                        <a:t> jul, og bruker aktuell litteratur i forholdt til dette, vi synger julesanger, </a:t>
                      </a:r>
                    </a:p>
                    <a:p>
                      <a:pPr marL="0" marR="0" indent="0" algn="l" defTabSz="914400" rtl="0" eaLnBrk="1" fontAlgn="auto" latinLnBrk="0" hangingPunct="1">
                        <a:lnSpc>
                          <a:spcPct val="100000"/>
                        </a:lnSpc>
                        <a:spcBef>
                          <a:spcPts val="0"/>
                        </a:spcBef>
                        <a:spcAft>
                          <a:spcPts val="0"/>
                        </a:spcAft>
                        <a:buClrTx/>
                        <a:buSzTx/>
                        <a:buFontTx/>
                        <a:buNone/>
                        <a:tabLst/>
                        <a:defRPr/>
                      </a:pPr>
                      <a:r>
                        <a:rPr lang="nb-NO" sz="1100" baseline="0" dirty="0">
                          <a:effectLst/>
                        </a:rPr>
                        <a:t>Vi leser en adventskalender fortelling. </a:t>
                      </a:r>
                    </a:p>
                    <a:p>
                      <a:pPr marL="0" marR="0" indent="0" algn="l" defTabSz="914400" rtl="0" eaLnBrk="1" fontAlgn="auto" latinLnBrk="0" hangingPunct="1">
                        <a:lnSpc>
                          <a:spcPct val="100000"/>
                        </a:lnSpc>
                        <a:spcBef>
                          <a:spcPts val="0"/>
                        </a:spcBef>
                        <a:spcAft>
                          <a:spcPts val="0"/>
                        </a:spcAft>
                        <a:buClrTx/>
                        <a:buSzTx/>
                        <a:buFontTx/>
                        <a:buNone/>
                        <a:tabLst/>
                        <a:defRPr/>
                      </a:pPr>
                      <a:r>
                        <a:rPr lang="nb-NO" sz="1100" baseline="0" dirty="0">
                          <a:effectLst/>
                        </a:rPr>
                        <a:t>Tegn til tale</a:t>
                      </a:r>
                      <a:endParaRPr lang="nb-NO" sz="1100" dirty="0">
                        <a:effectLst/>
                        <a:latin typeface="+mn-lt"/>
                        <a:ea typeface="Times New Roman" panose="02020603050405020304" pitchFamily="18" charset="0"/>
                        <a:cs typeface="Arial" panose="020B0604020202020204" pitchFamily="34" charset="0"/>
                      </a:endParaRPr>
                    </a:p>
                  </a:txBody>
                  <a:tcPr marL="30670" marR="30670" marT="0" marB="0"/>
                </a:tc>
                <a:extLst>
                  <a:ext uri="{0D108BD9-81ED-4DB2-BD59-A6C34878D82A}">
                    <a16:rowId xmlns:a16="http://schemas.microsoft.com/office/drawing/2014/main" val="10006"/>
                  </a:ext>
                </a:extLst>
              </a:tr>
              <a:tr h="831443">
                <a:tc>
                  <a:txBody>
                    <a:bodyPr/>
                    <a:lstStyle/>
                    <a:p>
                      <a:pPr>
                        <a:spcAft>
                          <a:spcPts val="0"/>
                        </a:spcAft>
                      </a:pPr>
                      <a:r>
                        <a:rPr lang="nb-NO" sz="1100" dirty="0">
                          <a:effectLst/>
                        </a:rPr>
                        <a:t>Kunst, kultur og kreativitet</a:t>
                      </a:r>
                    </a:p>
                    <a:p>
                      <a:pPr>
                        <a:spcAft>
                          <a:spcPts val="0"/>
                        </a:spcAft>
                      </a:pPr>
                      <a:r>
                        <a:rPr lang="nb-NO" sz="1100" dirty="0">
                          <a:effectLst/>
                        </a:rPr>
                        <a:t> </a:t>
                      </a:r>
                    </a:p>
                    <a:p>
                      <a:pPr>
                        <a:spcAft>
                          <a:spcPts val="0"/>
                        </a:spcAft>
                      </a:pPr>
                      <a:r>
                        <a:rPr lang="nb-NO" sz="1100" dirty="0">
                          <a:effectLst/>
                        </a:rPr>
                        <a:t> </a:t>
                      </a:r>
                    </a:p>
                    <a:p>
                      <a:pPr>
                        <a:spcAft>
                          <a:spcPts val="0"/>
                        </a:spcAft>
                      </a:pPr>
                      <a:r>
                        <a:rPr lang="nb-NO" sz="1100" dirty="0">
                          <a:effectLst/>
                        </a:rPr>
                        <a:t> </a:t>
                      </a:r>
                      <a:endParaRPr lang="nb-NO" sz="1100" dirty="0">
                        <a:effectLst/>
                        <a:latin typeface="+mn-lt"/>
                        <a:ea typeface="Times New Roman" panose="02020603050405020304" pitchFamily="18" charset="0"/>
                        <a:cs typeface="Arial" panose="020B0604020202020204" pitchFamily="34" charset="0"/>
                      </a:endParaRPr>
                    </a:p>
                  </a:txBody>
                  <a:tcPr marL="30670" marR="30670" marT="0" marB="0"/>
                </a:tc>
                <a:tc>
                  <a:txBody>
                    <a:bodyPr/>
                    <a:lstStyle/>
                    <a:p>
                      <a:pPr>
                        <a:lnSpc>
                          <a:spcPct val="115000"/>
                        </a:lnSpc>
                        <a:spcAft>
                          <a:spcPts val="0"/>
                        </a:spcAft>
                      </a:pPr>
                      <a:r>
                        <a:rPr lang="nb-NO" sz="1100" dirty="0">
                          <a:effectLst/>
                        </a:rPr>
                        <a:t>Vi fortsetter</a:t>
                      </a:r>
                      <a:r>
                        <a:rPr lang="nb-NO" sz="1100" baseline="0" dirty="0">
                          <a:effectLst/>
                        </a:rPr>
                        <a:t> med å lage julepynt og julegaver som vi har planlagt i felleskap, barna får ta del i å velge materiell, vi bruker mye fra naturen og supplerer med litt «stæsj» fra hobbyskapet. </a:t>
                      </a:r>
                      <a:r>
                        <a:rPr lang="nb-NO" sz="1100" dirty="0">
                          <a:effectLst/>
                        </a:rPr>
                        <a:t>Fargen rød.</a:t>
                      </a:r>
                      <a:endParaRPr lang="nb-NO" sz="1100" dirty="0">
                        <a:effectLst/>
                        <a:latin typeface="+mn-lt"/>
                        <a:ea typeface="Times New Roman" panose="02020603050405020304" pitchFamily="18" charset="0"/>
                        <a:cs typeface="Arial" panose="020B0604020202020204" pitchFamily="34" charset="0"/>
                      </a:endParaRPr>
                    </a:p>
                  </a:txBody>
                  <a:tcPr marL="30670" marR="30670" marT="0" marB="0"/>
                </a:tc>
                <a:extLst>
                  <a:ext uri="{0D108BD9-81ED-4DB2-BD59-A6C34878D82A}">
                    <a16:rowId xmlns:a16="http://schemas.microsoft.com/office/drawing/2014/main" val="10007"/>
                  </a:ext>
                </a:extLst>
              </a:tr>
            </a:tbl>
          </a:graphicData>
        </a:graphic>
      </p:graphicFrame>
      <p:sp>
        <p:nvSpPr>
          <p:cNvPr id="3" name="Tekstboks 32"/>
          <p:cNvSpPr txBox="1"/>
          <p:nvPr/>
        </p:nvSpPr>
        <p:spPr>
          <a:xfrm>
            <a:off x="167763" y="115912"/>
            <a:ext cx="3798929" cy="3796273"/>
          </a:xfrm>
          <a:prstGeom prst="rect">
            <a:avLst/>
          </a:prstGeom>
          <a:solidFill>
            <a:sysClr val="window" lastClr="FFFFFF"/>
          </a:solidFill>
          <a:ln w="6350">
            <a:solidFill>
              <a:prstClr val="black"/>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50000"/>
              </a:lnSpc>
              <a:spcBef>
                <a:spcPts val="200"/>
              </a:spcBef>
              <a:spcAft>
                <a:spcPts val="200"/>
              </a:spcAft>
            </a:pPr>
            <a:r>
              <a:rPr lang="nb-NO" sz="1400" b="1" kern="800" dirty="0">
                <a:solidFill>
                  <a:srgbClr val="5B9BD5"/>
                </a:solidFill>
                <a:effectLst/>
                <a:ea typeface="Calibri" panose="020F0502020204030204" pitchFamily="34" charset="0"/>
                <a:cs typeface="Times New Roman" panose="02020603050405020304" pitchFamily="18" charset="0"/>
              </a:rPr>
              <a:t>DESEMBER</a:t>
            </a:r>
            <a:endParaRPr lang="nb-NO" sz="1400" kern="800" dirty="0">
              <a:solidFill>
                <a:srgbClr val="595959"/>
              </a:solidFill>
              <a:effectLst/>
              <a:ea typeface="Calibri" panose="020F0502020204030204" pitchFamily="34" charset="0"/>
              <a:cs typeface="Times New Roman" panose="02020603050405020304" pitchFamily="18" charset="0"/>
            </a:endParaRPr>
          </a:p>
          <a:p>
            <a:pPr algn="l">
              <a:spcAft>
                <a:spcPts val="200"/>
              </a:spcAft>
            </a:pPr>
            <a:r>
              <a:rPr lang="nb-NO" sz="1400" b="1" u="sng" kern="800" dirty="0">
                <a:effectLst/>
                <a:ea typeface="Calibri" panose="020F0502020204030204" pitchFamily="34" charset="0"/>
                <a:cs typeface="Times New Roman" panose="02020603050405020304" pitchFamily="18" charset="0"/>
              </a:rPr>
              <a:t>Jul</a:t>
            </a:r>
            <a:endParaRPr lang="nb-NO" sz="1400" kern="800" dirty="0">
              <a:effectLst/>
              <a:ea typeface="Calibri" panose="020F0502020204030204" pitchFamily="34" charset="0"/>
              <a:cs typeface="Times New Roman" panose="02020603050405020304" pitchFamily="18" charset="0"/>
            </a:endParaRPr>
          </a:p>
          <a:p>
            <a:pPr>
              <a:spcAft>
                <a:spcPts val="0"/>
              </a:spcAft>
            </a:pPr>
            <a:r>
              <a:rPr lang="nb-NO" sz="1400" kern="800" dirty="0">
                <a:effectLst/>
                <a:ea typeface="Calibri" panose="020F0502020204030204" pitchFamily="34" charset="0"/>
                <a:cs typeface="Times New Roman" panose="02020603050405020304" pitchFamily="18" charset="0"/>
              </a:rPr>
              <a:t>Vi lager julepynt og eventuelt ferdig julegaver. Vi ønsker også å formidle til barna hvorfor vi feirer jul. </a:t>
            </a:r>
          </a:p>
          <a:p>
            <a:pPr algn="l">
              <a:spcAft>
                <a:spcPts val="200"/>
              </a:spcAft>
            </a:pPr>
            <a:r>
              <a:rPr lang="nb-NO" sz="1400" kern="800" dirty="0">
                <a:effectLst/>
                <a:ea typeface="Calibri" panose="020F0502020204030204" pitchFamily="34" charset="0"/>
                <a:cs typeface="Times New Roman" panose="02020603050405020304" pitchFamily="18" charset="0"/>
              </a:rPr>
              <a:t>Hver dag kommer vi til å lese adventsfortelling </a:t>
            </a:r>
            <a:r>
              <a:rPr lang="nb-NO" sz="1400" kern="800" dirty="0">
                <a:ea typeface="Calibri" panose="020F0502020204030204" pitchFamily="34" charset="0"/>
                <a:cs typeface="Times New Roman" panose="02020603050405020304" pitchFamily="18" charset="0"/>
              </a:rPr>
              <a:t>eller </a:t>
            </a:r>
            <a:r>
              <a:rPr lang="nb-NO" sz="1400" kern="800" dirty="0">
                <a:effectLst/>
                <a:ea typeface="Calibri" panose="020F0502020204030204" pitchFamily="34" charset="0"/>
                <a:cs typeface="Times New Roman" panose="02020603050405020304" pitchFamily="18" charset="0"/>
              </a:rPr>
              <a:t>se en episode av en julekalender, vi snakker om forventningene til jul og barna får lage ting de har lyst til, dette vil si at i desember er det ikke sikkert at alle barna lager alt og like ting.</a:t>
            </a:r>
          </a:p>
          <a:p>
            <a:pPr algn="l">
              <a:spcAft>
                <a:spcPts val="200"/>
              </a:spcAft>
            </a:pPr>
            <a:endParaRPr lang="nb-NO" sz="1400" u="sng" kern="800" dirty="0">
              <a:effectLst/>
              <a:ea typeface="Calibri" panose="020F0502020204030204" pitchFamily="34" charset="0"/>
              <a:cs typeface="Times New Roman" panose="02020603050405020304" pitchFamily="18" charset="0"/>
            </a:endParaRPr>
          </a:p>
          <a:p>
            <a:pPr algn="l">
              <a:spcAft>
                <a:spcPts val="200"/>
              </a:spcAft>
            </a:pPr>
            <a:r>
              <a:rPr lang="nb-NO" sz="1400" u="sng" kern="800" dirty="0">
                <a:effectLst/>
                <a:ea typeface="Calibri" panose="020F0502020204030204" pitchFamily="34" charset="0"/>
                <a:cs typeface="Times New Roman" panose="02020603050405020304" pitchFamily="18" charset="0"/>
              </a:rPr>
              <a:t>Ting som skjer i desember</a:t>
            </a:r>
            <a:endParaRPr lang="nb-NO" sz="1400" kern="800" dirty="0">
              <a:effectLst/>
              <a:ea typeface="Calibri" panose="020F0502020204030204" pitchFamily="34" charset="0"/>
              <a:cs typeface="Times New Roman" panose="02020603050405020304" pitchFamily="18" charset="0"/>
            </a:endParaRPr>
          </a:p>
          <a:p>
            <a:pPr algn="l">
              <a:spcAft>
                <a:spcPts val="200"/>
              </a:spcAft>
            </a:pPr>
            <a:r>
              <a:rPr lang="nb-NO" sz="1400" kern="800" dirty="0">
                <a:effectLst/>
                <a:ea typeface="Calibri" panose="020F0502020204030204" pitchFamily="34" charset="0"/>
                <a:cs typeface="Times New Roman" panose="02020603050405020304" pitchFamily="18" charset="0"/>
              </a:rPr>
              <a:t>Luciafeiring</a:t>
            </a:r>
          </a:p>
          <a:p>
            <a:pPr algn="l">
              <a:spcAft>
                <a:spcPts val="200"/>
              </a:spcAft>
            </a:pPr>
            <a:r>
              <a:rPr lang="nb-NO" sz="1400" kern="800" dirty="0">
                <a:ea typeface="Calibri" panose="020F0502020204030204" pitchFamily="34" charset="0"/>
                <a:cs typeface="Times New Roman" panose="02020603050405020304" pitchFamily="18" charset="0"/>
              </a:rPr>
              <a:t>J</a:t>
            </a:r>
            <a:r>
              <a:rPr lang="nb-NO" sz="1400" kern="800" dirty="0">
                <a:effectLst/>
                <a:ea typeface="Calibri" panose="020F0502020204030204" pitchFamily="34" charset="0"/>
                <a:cs typeface="Times New Roman" panose="02020603050405020304" pitchFamily="18" charset="0"/>
              </a:rPr>
              <a:t>ulebord for barna</a:t>
            </a:r>
          </a:p>
          <a:p>
            <a:pPr>
              <a:lnSpc>
                <a:spcPct val="150000"/>
              </a:lnSpc>
              <a:spcBef>
                <a:spcPts val="200"/>
              </a:spcBef>
              <a:spcAft>
                <a:spcPts val="200"/>
              </a:spcAft>
            </a:pPr>
            <a:r>
              <a:rPr lang="nb-NO" sz="1400" kern="800" dirty="0">
                <a:solidFill>
                  <a:srgbClr val="595959"/>
                </a:solidFill>
                <a:effectLst/>
                <a:ea typeface="Calibri" panose="020F0502020204030204" pitchFamily="34" charset="0"/>
                <a:cs typeface="Times New Roman" panose="02020603050405020304" pitchFamily="18" charset="0"/>
              </a:rPr>
              <a:t> </a:t>
            </a:r>
          </a:p>
        </p:txBody>
      </p:sp>
      <p:sp>
        <p:nvSpPr>
          <p:cNvPr id="4" name="Tekstboks 35"/>
          <p:cNvSpPr txBox="1"/>
          <p:nvPr/>
        </p:nvSpPr>
        <p:spPr>
          <a:xfrm>
            <a:off x="167762" y="4091701"/>
            <a:ext cx="3798929" cy="425071"/>
          </a:xfrm>
          <a:prstGeom prst="rect">
            <a:avLst/>
          </a:prstGeom>
          <a:solidFill>
            <a:sysClr val="window" lastClr="FFFFFF"/>
          </a:solidFill>
          <a:ln w="6350">
            <a:solidFill>
              <a:prstClr val="black"/>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00000"/>
              </a:lnSpc>
              <a:spcBef>
                <a:spcPts val="200"/>
              </a:spcBef>
              <a:spcAft>
                <a:spcPts val="200"/>
              </a:spcAft>
              <a:buClrTx/>
              <a:buSzTx/>
              <a:buFontTx/>
              <a:buNone/>
              <a:tabLst/>
              <a:defRPr/>
            </a:pPr>
            <a:r>
              <a:rPr kumimoji="0" lang="nb-NO" sz="1600" b="1" i="0" u="none" strike="noStrike" kern="800" cap="none" spc="0" normalizeH="0" baseline="0" noProof="0" dirty="0">
                <a:ln>
                  <a:noFill/>
                </a:ln>
                <a:solidFill>
                  <a:schemeClr val="accent1"/>
                </a:solidFill>
                <a:effectLst/>
                <a:uLnTx/>
                <a:uFillTx/>
                <a:ea typeface="Calibri" panose="020F0502020204030204" pitchFamily="34" charset="0"/>
                <a:cs typeface="Arial" panose="020B0604020202020204" pitchFamily="34" charset="0"/>
              </a:rPr>
              <a:t>Fagområder: «</a:t>
            </a:r>
            <a:r>
              <a:rPr kumimoji="0" lang="nb-NO" sz="1600" b="0" i="1" u="none" strike="noStrike" kern="800" cap="none" spc="0" normalizeH="0" baseline="0" noProof="0" dirty="0">
                <a:ln>
                  <a:noFill/>
                </a:ln>
                <a:solidFill>
                  <a:schemeClr val="accent1"/>
                </a:solidFill>
                <a:effectLst/>
                <a:uLnTx/>
                <a:uFillTx/>
                <a:ea typeface="Calibri" panose="020F0502020204030204" pitchFamily="34" charset="0"/>
                <a:cs typeface="Arial" panose="020B0604020202020204" pitchFamily="34" charset="0"/>
              </a:rPr>
              <a:t>Etikk, religion og filosofi»</a:t>
            </a:r>
            <a:endParaRPr kumimoji="0" lang="nb-NO" sz="1600" b="0" i="0" u="none" strike="noStrike" kern="800" cap="none" spc="0" normalizeH="0" baseline="0" noProof="0" dirty="0">
              <a:ln>
                <a:noFill/>
              </a:ln>
              <a:solidFill>
                <a:schemeClr val="accent1"/>
              </a:solidFill>
              <a:effectLst/>
              <a:uLnTx/>
              <a:uFillTx/>
              <a:ea typeface="Calibri" panose="020F0502020204030204" pitchFamily="34" charset="0"/>
              <a:cs typeface="Arial" panose="020B0604020202020204" pitchFamily="34" charset="0"/>
            </a:endParaRPr>
          </a:p>
          <a:p>
            <a:pPr marL="0" marR="0" lvl="0" indent="0" defTabSz="914400" eaLnBrk="1" fontAlgn="auto" latinLnBrk="0" hangingPunct="1">
              <a:lnSpc>
                <a:spcPct val="100000"/>
              </a:lnSpc>
              <a:spcBef>
                <a:spcPts val="200"/>
              </a:spcBef>
              <a:spcAft>
                <a:spcPts val="200"/>
              </a:spcAft>
              <a:buClrTx/>
              <a:buSzTx/>
              <a:buFontTx/>
              <a:buNone/>
              <a:tabLst/>
              <a:defRPr/>
            </a:pPr>
            <a:r>
              <a:rPr kumimoji="0" lang="nb-NO" sz="1600" b="0" i="0" u="none" strike="noStrike" kern="800" cap="none" spc="0" normalizeH="0" baseline="0" noProof="0" dirty="0">
                <a:ln>
                  <a:noFill/>
                </a:ln>
                <a:solidFill>
                  <a:srgbClr val="595959"/>
                </a:solidFill>
                <a:effectLst/>
                <a:uLnTx/>
                <a:uFillTx/>
                <a:ea typeface="Calibri" panose="020F0502020204030204" pitchFamily="34" charset="0"/>
                <a:cs typeface="Arial" panose="020B0604020202020204" pitchFamily="34" charset="0"/>
              </a:rPr>
              <a:t> </a:t>
            </a:r>
          </a:p>
        </p:txBody>
      </p:sp>
      <p:sp>
        <p:nvSpPr>
          <p:cNvPr id="5" name="Tekstboks 22"/>
          <p:cNvSpPr txBox="1"/>
          <p:nvPr/>
        </p:nvSpPr>
        <p:spPr>
          <a:xfrm>
            <a:off x="167762" y="4696287"/>
            <a:ext cx="3798929" cy="1711642"/>
          </a:xfrm>
          <a:prstGeom prst="rect">
            <a:avLst/>
          </a:prstGeom>
          <a:solidFill>
            <a:sysClr val="window" lastClr="FFFFFF"/>
          </a:solidFill>
          <a:ln w="6350">
            <a:solidFill>
              <a:prstClr val="black"/>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spcBef>
                <a:spcPts val="300"/>
              </a:spcBef>
              <a:spcAft>
                <a:spcPts val="300"/>
              </a:spcAft>
            </a:pPr>
            <a:endParaRPr lang="nb-NO" sz="1400" b="1" kern="800" dirty="0">
              <a:solidFill>
                <a:srgbClr val="FF0000"/>
              </a:solidFill>
              <a:effectLst/>
              <a:ea typeface="Calibri" panose="020F0502020204030204" pitchFamily="34" charset="0"/>
              <a:cs typeface="Arial" panose="020B0604020202020204" pitchFamily="34" charset="0"/>
            </a:endParaRPr>
          </a:p>
          <a:p>
            <a:pPr>
              <a:spcBef>
                <a:spcPts val="300"/>
              </a:spcBef>
              <a:spcAft>
                <a:spcPts val="300"/>
              </a:spcAft>
            </a:pPr>
            <a:r>
              <a:rPr lang="nb-NO" sz="2000" b="1" kern="800" dirty="0">
                <a:solidFill>
                  <a:srgbClr val="FF0000"/>
                </a:solidFill>
                <a:effectLst/>
                <a:ea typeface="Calibri" panose="020F0502020204030204" pitchFamily="34" charset="0"/>
                <a:cs typeface="Arial" panose="020B0604020202020204" pitchFamily="34" charset="0"/>
              </a:rPr>
              <a:t>Ha en super førjulstid!</a:t>
            </a:r>
            <a:endParaRPr lang="nb-NO" sz="2000" kern="800" dirty="0">
              <a:solidFill>
                <a:srgbClr val="595959"/>
              </a:solidFill>
              <a:effectLst/>
              <a:ea typeface="Calibri" panose="020F0502020204030204" pitchFamily="34" charset="0"/>
              <a:cs typeface="Times New Roman" panose="02020603050405020304" pitchFamily="18" charset="0"/>
            </a:endParaRPr>
          </a:p>
          <a:p>
            <a:pPr>
              <a:spcBef>
                <a:spcPts val="200"/>
              </a:spcBef>
              <a:spcAft>
                <a:spcPts val="200"/>
              </a:spcAft>
            </a:pPr>
            <a:r>
              <a:rPr lang="nb-NO" sz="1400" kern="800" dirty="0">
                <a:solidFill>
                  <a:srgbClr val="595959"/>
                </a:solidFill>
                <a:effectLst/>
                <a:ea typeface="Calibri" panose="020F0502020204030204" pitchFamily="34" charset="0"/>
                <a:cs typeface="Times New Roman" panose="02020603050405020304" pitchFamily="18" charset="0"/>
              </a:rPr>
              <a:t> </a:t>
            </a:r>
          </a:p>
        </p:txBody>
      </p:sp>
      <p:pic>
        <p:nvPicPr>
          <p:cNvPr id="6" name="Bilde 5" descr="MCj04397640000[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0826" y="115912"/>
            <a:ext cx="570773" cy="618184"/>
          </a:xfrm>
          <a:prstGeom prst="rect">
            <a:avLst/>
          </a:prstGeom>
          <a:noFill/>
          <a:ln>
            <a:noFill/>
          </a:ln>
        </p:spPr>
      </p:pic>
      <p:pic>
        <p:nvPicPr>
          <p:cNvPr id="7" name="Bilde 6" descr="MCj04397660000[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93489" y="4933694"/>
            <a:ext cx="662861" cy="959106"/>
          </a:xfrm>
          <a:prstGeom prst="rect">
            <a:avLst/>
          </a:prstGeom>
          <a:noFill/>
          <a:ln>
            <a:noFill/>
          </a:ln>
        </p:spPr>
      </p:pic>
      <p:pic>
        <p:nvPicPr>
          <p:cNvPr id="8" name="Bilde 11" descr="MCj0436275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13948" y="2750949"/>
            <a:ext cx="1021942" cy="10219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1847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additive="base">
                                        <p:cTn id="2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 calcmode="lin" valueType="num">
                                      <p:cBhvr additive="base">
                                        <p:cTn id="2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 calcmode="lin" valueType="num">
                                      <p:cBhvr additive="base">
                                        <p:cTn id="3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4"/>
                                        </p:tgtEl>
                                        <p:attrNameLst>
                                          <p:attrName>style.visibility</p:attrName>
                                        </p:attrNameLst>
                                      </p:cBhvr>
                                      <p:to>
                                        <p:strVal val="visible"/>
                                      </p:to>
                                    </p:set>
                                    <p:anim calcmode="lin" valueType="num">
                                      <p:cBhvr additive="base">
                                        <p:cTn id="41" dur="500" fill="hold"/>
                                        <p:tgtEl>
                                          <p:spTgt spid="4"/>
                                        </p:tgtEl>
                                        <p:attrNameLst>
                                          <p:attrName>ppt_x</p:attrName>
                                        </p:attrNameLst>
                                      </p:cBhvr>
                                      <p:tavLst>
                                        <p:tav tm="0">
                                          <p:val>
                                            <p:strVal val="#ppt_x"/>
                                          </p:val>
                                        </p:tav>
                                        <p:tav tm="100000">
                                          <p:val>
                                            <p:strVal val="#ppt_x"/>
                                          </p:val>
                                        </p:tav>
                                      </p:tavLst>
                                    </p:anim>
                                    <p:anim calcmode="lin" valueType="num">
                                      <p:cBhvr additive="base">
                                        <p:cTn id="4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5"/>
                                        </p:tgtEl>
                                        <p:attrNameLst>
                                          <p:attrName>style.visibility</p:attrName>
                                        </p:attrNameLst>
                                      </p:cBhvr>
                                      <p:to>
                                        <p:strVal val="visible"/>
                                      </p:to>
                                    </p:set>
                                    <p:anim calcmode="lin" valueType="num">
                                      <p:cBhvr additive="base">
                                        <p:cTn id="47" dur="500" fill="hold"/>
                                        <p:tgtEl>
                                          <p:spTgt spid="5"/>
                                        </p:tgtEl>
                                        <p:attrNameLst>
                                          <p:attrName>ppt_x</p:attrName>
                                        </p:attrNameLst>
                                      </p:cBhvr>
                                      <p:tavLst>
                                        <p:tav tm="0">
                                          <p:val>
                                            <p:strVal val="#ppt_x"/>
                                          </p:val>
                                        </p:tav>
                                        <p:tav tm="100000">
                                          <p:val>
                                            <p:strVal val="#ppt_x"/>
                                          </p:val>
                                        </p:tav>
                                      </p:tavLst>
                                    </p:anim>
                                    <p:anim calcmode="lin" valueType="num">
                                      <p:cBhvr additive="base">
                                        <p:cTn id="4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2"/>
                                        </p:tgtEl>
                                        <p:attrNameLst>
                                          <p:attrName>style.visibility</p:attrName>
                                        </p:attrNameLst>
                                      </p:cBhvr>
                                      <p:to>
                                        <p:strVal val="visible"/>
                                      </p:to>
                                    </p:set>
                                    <p:anim calcmode="lin" valueType="num">
                                      <p:cBhvr additive="base">
                                        <p:cTn id="53" dur="500" fill="hold"/>
                                        <p:tgtEl>
                                          <p:spTgt spid="2"/>
                                        </p:tgtEl>
                                        <p:attrNameLst>
                                          <p:attrName>ppt_x</p:attrName>
                                        </p:attrNameLst>
                                      </p:cBhvr>
                                      <p:tavLst>
                                        <p:tav tm="0">
                                          <p:val>
                                            <p:strVal val="#ppt_x"/>
                                          </p:val>
                                        </p:tav>
                                        <p:tav tm="100000">
                                          <p:val>
                                            <p:strVal val="#ppt_x"/>
                                          </p:val>
                                        </p:tav>
                                      </p:tavLst>
                                    </p:anim>
                                    <p:anim calcmode="lin" valueType="num">
                                      <p:cBhvr additive="base">
                                        <p:cTn id="5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ell 5">
            <a:extLst>
              <a:ext uri="{FF2B5EF4-FFF2-40B4-BE49-F238E27FC236}">
                <a16:creationId xmlns:a16="http://schemas.microsoft.com/office/drawing/2014/main" id="{E431A4E8-47AC-E5F9-A8E4-85486D26DD08}"/>
              </a:ext>
            </a:extLst>
          </p:cNvPr>
          <p:cNvGraphicFramePr>
            <a:graphicFrameLocks noGrp="1"/>
          </p:cNvGraphicFramePr>
          <p:nvPr>
            <p:extLst>
              <p:ext uri="{D42A27DB-BD31-4B8C-83A1-F6EECF244321}">
                <p14:modId xmlns:p14="http://schemas.microsoft.com/office/powerpoint/2010/main" val="1927082322"/>
              </p:ext>
            </p:extLst>
          </p:nvPr>
        </p:nvGraphicFramePr>
        <p:xfrm>
          <a:off x="173348" y="109947"/>
          <a:ext cx="11845303" cy="5651594"/>
        </p:xfrm>
        <a:graphic>
          <a:graphicData uri="http://schemas.openxmlformats.org/drawingml/2006/table">
            <a:tbl>
              <a:tblPr firstRow="1" firstCol="1" lastRow="1" lastCol="1" bandRow="1" bandCol="1"/>
              <a:tblGrid>
                <a:gridCol w="959373">
                  <a:extLst>
                    <a:ext uri="{9D8B030D-6E8A-4147-A177-3AD203B41FA5}">
                      <a16:colId xmlns:a16="http://schemas.microsoft.com/office/drawing/2014/main" val="20000"/>
                    </a:ext>
                  </a:extLst>
                </a:gridCol>
                <a:gridCol w="1651777">
                  <a:extLst>
                    <a:ext uri="{9D8B030D-6E8A-4147-A177-3AD203B41FA5}">
                      <a16:colId xmlns:a16="http://schemas.microsoft.com/office/drawing/2014/main" val="20001"/>
                    </a:ext>
                  </a:extLst>
                </a:gridCol>
                <a:gridCol w="1777284">
                  <a:extLst>
                    <a:ext uri="{9D8B030D-6E8A-4147-A177-3AD203B41FA5}">
                      <a16:colId xmlns:a16="http://schemas.microsoft.com/office/drawing/2014/main" val="20002"/>
                    </a:ext>
                  </a:extLst>
                </a:gridCol>
                <a:gridCol w="1790164">
                  <a:extLst>
                    <a:ext uri="{9D8B030D-6E8A-4147-A177-3AD203B41FA5}">
                      <a16:colId xmlns:a16="http://schemas.microsoft.com/office/drawing/2014/main" val="20003"/>
                    </a:ext>
                  </a:extLst>
                </a:gridCol>
                <a:gridCol w="1828800">
                  <a:extLst>
                    <a:ext uri="{9D8B030D-6E8A-4147-A177-3AD203B41FA5}">
                      <a16:colId xmlns:a16="http://schemas.microsoft.com/office/drawing/2014/main" val="20004"/>
                    </a:ext>
                  </a:extLst>
                </a:gridCol>
                <a:gridCol w="1788875">
                  <a:extLst>
                    <a:ext uri="{9D8B030D-6E8A-4147-A177-3AD203B41FA5}">
                      <a16:colId xmlns:a16="http://schemas.microsoft.com/office/drawing/2014/main" val="20005"/>
                    </a:ext>
                  </a:extLst>
                </a:gridCol>
                <a:gridCol w="1046480">
                  <a:extLst>
                    <a:ext uri="{9D8B030D-6E8A-4147-A177-3AD203B41FA5}">
                      <a16:colId xmlns:a16="http://schemas.microsoft.com/office/drawing/2014/main" val="20006"/>
                    </a:ext>
                  </a:extLst>
                </a:gridCol>
                <a:gridCol w="1002550">
                  <a:extLst>
                    <a:ext uri="{9D8B030D-6E8A-4147-A177-3AD203B41FA5}">
                      <a16:colId xmlns:a16="http://schemas.microsoft.com/office/drawing/2014/main" val="20007"/>
                    </a:ext>
                  </a:extLst>
                </a:gridCol>
              </a:tblGrid>
              <a:tr h="712105">
                <a:tc>
                  <a:txBody>
                    <a:bodyPr/>
                    <a:lstStyle/>
                    <a:p>
                      <a:pPr algn="ctr">
                        <a:lnSpc>
                          <a:spcPct val="115000"/>
                        </a:lnSpc>
                        <a:spcBef>
                          <a:spcPts val="200"/>
                        </a:spcBef>
                        <a:spcAft>
                          <a:spcPts val="200"/>
                        </a:spcAft>
                      </a:pPr>
                      <a:r>
                        <a:rPr lang="nb-NO" sz="1400" b="1" kern="800" dirty="0">
                          <a:solidFill>
                            <a:schemeClr val="tx1"/>
                          </a:solidFill>
                          <a:effectLst/>
                          <a:latin typeface="+mn-lt"/>
                          <a:ea typeface="Calibri" panose="020F0502020204030204" pitchFamily="34" charset="0"/>
                          <a:cs typeface="Arial" panose="020B0604020202020204" pitchFamily="34" charset="0"/>
                        </a:rPr>
                        <a:t>Desember</a:t>
                      </a:r>
                    </a:p>
                    <a:p>
                      <a:pPr algn="ctr">
                        <a:lnSpc>
                          <a:spcPct val="115000"/>
                        </a:lnSpc>
                        <a:spcBef>
                          <a:spcPts val="200"/>
                        </a:spcBef>
                        <a:spcAft>
                          <a:spcPts val="200"/>
                        </a:spcAft>
                      </a:pPr>
                      <a:r>
                        <a:rPr lang="nb-NO" sz="1100" b="1" kern="800" dirty="0">
                          <a:solidFill>
                            <a:schemeClr val="tx1"/>
                          </a:solidFill>
                          <a:effectLst/>
                          <a:latin typeface="+mn-lt"/>
                          <a:ea typeface="Calibri" panose="020F0502020204030204" pitchFamily="34" charset="0"/>
                          <a:cs typeface="Arial" panose="020B0604020202020204" pitchFamily="34" charset="0"/>
                        </a:rPr>
                        <a:t>Uke/Tema</a:t>
                      </a:r>
                      <a:endParaRPr lang="nb-NO" sz="1100" kern="800" dirty="0">
                        <a:solidFill>
                          <a:schemeClr val="tx1"/>
                        </a:solidFill>
                        <a:effectLst/>
                        <a:latin typeface="+mn-lt"/>
                        <a:ea typeface="Calibri" panose="020F0502020204030204" pitchFamily="34" charset="0"/>
                        <a:cs typeface="Arial" panose="020B0604020202020204" pitchFamily="34" charset="0"/>
                      </a:endParaRPr>
                    </a:p>
                  </a:txBody>
                  <a:tcPr marL="67171" marR="67171"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9CC2E5"/>
                    </a:solidFill>
                  </a:tcPr>
                </a:tc>
                <a:tc>
                  <a:txBody>
                    <a:bodyPr/>
                    <a:lstStyle/>
                    <a:p>
                      <a:pPr algn="l">
                        <a:lnSpc>
                          <a:spcPct val="115000"/>
                        </a:lnSpc>
                        <a:spcBef>
                          <a:spcPts val="200"/>
                        </a:spcBef>
                        <a:spcAft>
                          <a:spcPts val="0"/>
                        </a:spcAft>
                      </a:pPr>
                      <a:r>
                        <a:rPr lang="nb-NO" sz="1600" b="1" kern="800" dirty="0">
                          <a:solidFill>
                            <a:srgbClr val="000000"/>
                          </a:solidFill>
                          <a:effectLst/>
                          <a:latin typeface="+mn-lt"/>
                          <a:ea typeface="Calibri" panose="020F0502020204030204" pitchFamily="34" charset="0"/>
                          <a:cs typeface="Arial" panose="020B0604020202020204" pitchFamily="34" charset="0"/>
                        </a:rPr>
                        <a:t>Mandag</a:t>
                      </a:r>
                    </a:p>
                  </a:txBody>
                  <a:tcPr marL="56511" marR="56511"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9CC2E5"/>
                    </a:solidFill>
                  </a:tcPr>
                </a:tc>
                <a:tc>
                  <a:txBody>
                    <a:bodyPr/>
                    <a:lstStyle/>
                    <a:p>
                      <a:pPr algn="l">
                        <a:lnSpc>
                          <a:spcPct val="115000"/>
                        </a:lnSpc>
                        <a:spcBef>
                          <a:spcPts val="200"/>
                        </a:spcBef>
                        <a:spcAft>
                          <a:spcPts val="0"/>
                        </a:spcAft>
                      </a:pPr>
                      <a:r>
                        <a:rPr lang="nb-NO" sz="1600" b="1" kern="800" dirty="0">
                          <a:solidFill>
                            <a:srgbClr val="000000"/>
                          </a:solidFill>
                          <a:effectLst/>
                          <a:latin typeface="+mn-lt"/>
                          <a:ea typeface="Calibri" panose="020F0502020204030204" pitchFamily="34" charset="0"/>
                          <a:cs typeface="Arial" panose="020B0604020202020204" pitchFamily="34" charset="0"/>
                        </a:rPr>
                        <a:t> Tirsdag</a:t>
                      </a:r>
                    </a:p>
                  </a:txBody>
                  <a:tcPr marL="56511" marR="56511"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9CC2E5"/>
                    </a:solidFill>
                  </a:tcPr>
                </a:tc>
                <a:tc>
                  <a:txBody>
                    <a:bodyPr/>
                    <a:lstStyle/>
                    <a:p>
                      <a:pPr algn="l">
                        <a:lnSpc>
                          <a:spcPct val="115000"/>
                        </a:lnSpc>
                        <a:spcBef>
                          <a:spcPts val="200"/>
                        </a:spcBef>
                        <a:spcAft>
                          <a:spcPts val="0"/>
                        </a:spcAft>
                      </a:pPr>
                      <a:r>
                        <a:rPr lang="nb-NO" sz="1600" b="1" kern="800" dirty="0">
                          <a:solidFill>
                            <a:srgbClr val="000000"/>
                          </a:solidFill>
                          <a:effectLst/>
                          <a:latin typeface="+mn-lt"/>
                          <a:ea typeface="Calibri" panose="020F0502020204030204" pitchFamily="34" charset="0"/>
                          <a:cs typeface="Arial" panose="020B0604020202020204" pitchFamily="34" charset="0"/>
                        </a:rPr>
                        <a:t>Onsdag</a:t>
                      </a:r>
                    </a:p>
                  </a:txBody>
                  <a:tcPr marL="56511" marR="56511"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9CC2E5"/>
                    </a:solidFill>
                  </a:tcPr>
                </a:tc>
                <a:tc>
                  <a:txBody>
                    <a:bodyPr/>
                    <a:lstStyle/>
                    <a:p>
                      <a:pPr marL="236855" indent="-236855" algn="l">
                        <a:lnSpc>
                          <a:spcPct val="115000"/>
                        </a:lnSpc>
                        <a:spcBef>
                          <a:spcPts val="200"/>
                        </a:spcBef>
                        <a:spcAft>
                          <a:spcPts val="0"/>
                        </a:spcAft>
                      </a:pPr>
                      <a:r>
                        <a:rPr lang="nb-NO" sz="1600" b="1" kern="800" dirty="0">
                          <a:solidFill>
                            <a:srgbClr val="000000"/>
                          </a:solidFill>
                          <a:effectLst/>
                          <a:latin typeface="+mn-lt"/>
                          <a:ea typeface="Calibri" panose="020F0502020204030204" pitchFamily="34" charset="0"/>
                          <a:cs typeface="Arial" panose="020B0604020202020204" pitchFamily="34" charset="0"/>
                        </a:rPr>
                        <a:t>Torsdag</a:t>
                      </a:r>
                    </a:p>
                  </a:txBody>
                  <a:tcPr marL="56511" marR="56511"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9CC2E5"/>
                    </a:solidFill>
                  </a:tcPr>
                </a:tc>
                <a:tc>
                  <a:txBody>
                    <a:bodyPr/>
                    <a:lstStyle/>
                    <a:p>
                      <a:pPr algn="l">
                        <a:lnSpc>
                          <a:spcPct val="115000"/>
                        </a:lnSpc>
                        <a:spcBef>
                          <a:spcPts val="200"/>
                        </a:spcBef>
                        <a:spcAft>
                          <a:spcPts val="0"/>
                        </a:spcAft>
                      </a:pPr>
                      <a:r>
                        <a:rPr lang="nb-NO" sz="1600" b="1" kern="800" dirty="0">
                          <a:solidFill>
                            <a:srgbClr val="000000"/>
                          </a:solidFill>
                          <a:effectLst/>
                          <a:latin typeface="+mn-lt"/>
                          <a:ea typeface="Calibri" panose="020F0502020204030204" pitchFamily="34" charset="0"/>
                          <a:cs typeface="Arial" panose="020B0604020202020204" pitchFamily="34" charset="0"/>
                        </a:rPr>
                        <a:t>Fredag</a:t>
                      </a:r>
                    </a:p>
                  </a:txBody>
                  <a:tcPr marL="56511" marR="56511"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9CC2E5"/>
                    </a:solidFill>
                  </a:tcPr>
                </a:tc>
                <a:tc>
                  <a:txBody>
                    <a:bodyPr/>
                    <a:lstStyle/>
                    <a:p>
                      <a:pPr algn="l">
                        <a:lnSpc>
                          <a:spcPct val="115000"/>
                        </a:lnSpc>
                        <a:spcBef>
                          <a:spcPts val="200"/>
                        </a:spcBef>
                        <a:spcAft>
                          <a:spcPts val="0"/>
                        </a:spcAft>
                      </a:pPr>
                      <a:r>
                        <a:rPr lang="nb-NO" sz="1600" b="1" kern="800" dirty="0">
                          <a:solidFill>
                            <a:srgbClr val="000000"/>
                          </a:solidFill>
                          <a:effectLst/>
                          <a:latin typeface="+mn-lt"/>
                          <a:ea typeface="Calibri" panose="020F0502020204030204" pitchFamily="34" charset="0"/>
                          <a:cs typeface="Arial" panose="020B0604020202020204" pitchFamily="34" charset="0"/>
                        </a:rPr>
                        <a:t>Lørdag</a:t>
                      </a:r>
                      <a:endParaRPr lang="nb-NO" sz="1600" kern="800" dirty="0">
                        <a:solidFill>
                          <a:srgbClr val="595959"/>
                        </a:solidFill>
                        <a:effectLst/>
                        <a:latin typeface="+mn-lt"/>
                        <a:ea typeface="Calibri" panose="020F0502020204030204" pitchFamily="34" charset="0"/>
                        <a:cs typeface="Arial" panose="020B0604020202020204" pitchFamily="34" charset="0"/>
                      </a:endParaRPr>
                    </a:p>
                  </a:txBody>
                  <a:tcPr marL="56511" marR="56511"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9CC2E5"/>
                    </a:solidFill>
                  </a:tcPr>
                </a:tc>
                <a:tc>
                  <a:txBody>
                    <a:bodyPr/>
                    <a:lstStyle/>
                    <a:p>
                      <a:pPr algn="l">
                        <a:lnSpc>
                          <a:spcPct val="115000"/>
                        </a:lnSpc>
                        <a:spcBef>
                          <a:spcPts val="200"/>
                        </a:spcBef>
                        <a:spcAft>
                          <a:spcPts val="0"/>
                        </a:spcAft>
                        <a:tabLst>
                          <a:tab pos="922020" algn="l"/>
                        </a:tabLst>
                      </a:pPr>
                      <a:r>
                        <a:rPr lang="nb-NO" sz="1600" b="1" kern="800" dirty="0">
                          <a:solidFill>
                            <a:srgbClr val="000000"/>
                          </a:solidFill>
                          <a:effectLst/>
                          <a:latin typeface="+mn-lt"/>
                          <a:ea typeface="Calibri" panose="020F0502020204030204" pitchFamily="34" charset="0"/>
                          <a:cs typeface="Arial" panose="020B0604020202020204" pitchFamily="34" charset="0"/>
                        </a:rPr>
                        <a:t>Søndag</a:t>
                      </a:r>
                      <a:endParaRPr lang="nb-NO" sz="1600" kern="800" dirty="0">
                        <a:solidFill>
                          <a:srgbClr val="595959"/>
                        </a:solidFill>
                        <a:effectLst/>
                        <a:latin typeface="+mn-lt"/>
                        <a:ea typeface="Calibri" panose="020F0502020204030204" pitchFamily="34" charset="0"/>
                        <a:cs typeface="Arial" panose="020B0604020202020204" pitchFamily="34" charset="0"/>
                      </a:endParaRPr>
                    </a:p>
                  </a:txBody>
                  <a:tcPr marL="56511" marR="56511"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9CC2E5"/>
                    </a:solidFill>
                  </a:tcPr>
                </a:tc>
                <a:extLst>
                  <a:ext uri="{0D108BD9-81ED-4DB2-BD59-A6C34878D82A}">
                    <a16:rowId xmlns:a16="http://schemas.microsoft.com/office/drawing/2014/main" val="10000"/>
                  </a:ext>
                </a:extLst>
              </a:tr>
              <a:tr h="1045518">
                <a:tc>
                  <a:txBody>
                    <a:bodyPr/>
                    <a:lstStyle/>
                    <a:p>
                      <a:pPr algn="ctr"/>
                      <a:endParaRPr lang="nb-NO" sz="1200" b="1" dirty="0">
                        <a:solidFill>
                          <a:schemeClr val="tx1"/>
                        </a:solidFill>
                        <a:effectLst/>
                        <a:latin typeface="+mn-lt"/>
                        <a:ea typeface="Times New Roman" panose="02020603050405020304" pitchFamily="18" charset="0"/>
                        <a:cs typeface="Arial" panose="020B0604020202020204" pitchFamily="34" charset="0"/>
                      </a:endParaRPr>
                    </a:p>
                    <a:p>
                      <a:pPr algn="ctr"/>
                      <a:r>
                        <a:rPr lang="nb-NO" sz="1200" b="1" dirty="0">
                          <a:solidFill>
                            <a:schemeClr val="tx1"/>
                          </a:solidFill>
                          <a:effectLst/>
                          <a:latin typeface="+mn-lt"/>
                          <a:ea typeface="Times New Roman" panose="02020603050405020304" pitchFamily="18" charset="0"/>
                          <a:cs typeface="Arial" panose="020B0604020202020204" pitchFamily="34" charset="0"/>
                        </a:rPr>
                        <a:t>49</a:t>
                      </a:r>
                    </a:p>
                    <a:p>
                      <a:pPr algn="ctr"/>
                      <a:r>
                        <a:rPr lang="nb-NO" sz="1200" b="0" dirty="0">
                          <a:solidFill>
                            <a:schemeClr val="tx1"/>
                          </a:solidFill>
                          <a:effectLst/>
                          <a:latin typeface="+mn-lt"/>
                          <a:ea typeface="Times New Roman" panose="02020603050405020304" pitchFamily="18" charset="0"/>
                          <a:cs typeface="Arial" panose="020B0604020202020204" pitchFamily="34" charset="0"/>
                        </a:rPr>
                        <a:t>Jul</a:t>
                      </a:r>
                    </a:p>
                    <a:p>
                      <a:pPr algn="ctr"/>
                      <a:r>
                        <a:rPr lang="nb-NO" sz="1200" b="0" dirty="0">
                          <a:solidFill>
                            <a:schemeClr val="tx1"/>
                          </a:solidFill>
                          <a:effectLst/>
                          <a:latin typeface="+mn-lt"/>
                          <a:ea typeface="Times New Roman" panose="02020603050405020304" pitchFamily="18" charset="0"/>
                          <a:cs typeface="Arial" panose="020B0604020202020204" pitchFamily="34" charset="0"/>
                        </a:rPr>
                        <a:t>Julegaver/</a:t>
                      </a:r>
                    </a:p>
                    <a:p>
                      <a:pPr algn="ctr"/>
                      <a:r>
                        <a:rPr lang="nb-NO" sz="1200" b="0" dirty="0">
                          <a:solidFill>
                            <a:schemeClr val="tx1"/>
                          </a:solidFill>
                          <a:effectLst/>
                          <a:latin typeface="+mn-lt"/>
                          <a:ea typeface="Times New Roman" panose="02020603050405020304" pitchFamily="18" charset="0"/>
                          <a:cs typeface="Arial" panose="020B0604020202020204" pitchFamily="34" charset="0"/>
                        </a:rPr>
                        <a:t>Julepynt</a:t>
                      </a:r>
                    </a:p>
                    <a:p>
                      <a:pPr algn="ctr"/>
                      <a:r>
                        <a:rPr lang="nb-NO" sz="1200" b="0" dirty="0">
                          <a:solidFill>
                            <a:schemeClr val="tx1"/>
                          </a:solidFill>
                          <a:effectLst/>
                          <a:latin typeface="+mn-lt"/>
                          <a:ea typeface="Times New Roman" panose="02020603050405020304" pitchFamily="18" charset="0"/>
                          <a:cs typeface="Arial" panose="020B0604020202020204" pitchFamily="34" charset="0"/>
                        </a:rPr>
                        <a:t>Fargen rød</a:t>
                      </a:r>
                    </a:p>
                    <a:p>
                      <a:pPr algn="ctr"/>
                      <a:endParaRPr lang="nb-NO" sz="1200" b="1" dirty="0">
                        <a:solidFill>
                          <a:schemeClr val="tx1"/>
                        </a:solidFill>
                        <a:effectLst/>
                        <a:latin typeface="+mn-lt"/>
                        <a:ea typeface="Times New Roman" panose="02020603050405020304" pitchFamily="18" charset="0"/>
                        <a:cs typeface="Arial" panose="020B0604020202020204" pitchFamily="34" charset="0"/>
                      </a:endParaRPr>
                    </a:p>
                  </a:txBody>
                  <a:tcPr marL="44450" marR="44450" marT="0"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tc>
                  <a:txBody>
                    <a:bodyPr/>
                    <a:lstStyle/>
                    <a:p>
                      <a:r>
                        <a:rPr lang="nb-NO" sz="1200" b="1" dirty="0">
                          <a:solidFill>
                            <a:srgbClr val="000000"/>
                          </a:solidFill>
                          <a:effectLst/>
                          <a:latin typeface="+mn-lt"/>
                          <a:ea typeface="Times New Roman" panose="02020603050405020304" pitchFamily="18" charset="0"/>
                        </a:rPr>
                        <a:t>1</a:t>
                      </a:r>
                      <a:endParaRPr lang="nb-NO" sz="1200" dirty="0">
                        <a:effectLst/>
                        <a:latin typeface="+mn-lt"/>
                        <a:ea typeface="Times New Roman" panose="02020603050405020304" pitchFamily="18" charset="0"/>
                      </a:endParaRPr>
                    </a:p>
                    <a:p>
                      <a:r>
                        <a:rPr lang="nb-NO" sz="1200" dirty="0">
                          <a:solidFill>
                            <a:srgbClr val="000000"/>
                          </a:solidFill>
                          <a:effectLst/>
                          <a:latin typeface="+mn-lt"/>
                          <a:ea typeface="Times New Roman" panose="02020603050405020304" pitchFamily="18" charset="0"/>
                        </a:rPr>
                        <a:t> </a:t>
                      </a:r>
                    </a:p>
                  </a:txBody>
                  <a:tcPr marL="44450" marR="44450"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tc>
                  <a:txBody>
                    <a:bodyPr/>
                    <a:lstStyle/>
                    <a:p>
                      <a:r>
                        <a:rPr lang="nb-NO" sz="1200" b="1" dirty="0">
                          <a:solidFill>
                            <a:srgbClr val="000000"/>
                          </a:solidFill>
                          <a:effectLst/>
                          <a:latin typeface="+mn-lt"/>
                          <a:ea typeface="Times New Roman" panose="02020603050405020304" pitchFamily="18" charset="0"/>
                        </a:rPr>
                        <a:t>2 Synne </a:t>
                      </a:r>
                      <a:endParaRPr lang="nb-NO" sz="1200" dirty="0">
                        <a:solidFill>
                          <a:srgbClr val="000000"/>
                        </a:solidFill>
                        <a:effectLst/>
                        <a:latin typeface="+mn-lt"/>
                        <a:ea typeface="Times New Roman" panose="02020603050405020304" pitchFamily="18" charset="0"/>
                      </a:endParaRPr>
                    </a:p>
                  </a:txBody>
                  <a:tcPr marL="44450" marR="44450"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tc>
                  <a:txBody>
                    <a:bodyPr/>
                    <a:lstStyle/>
                    <a:p>
                      <a:r>
                        <a:rPr lang="nb-NO" sz="1200" b="1" dirty="0">
                          <a:solidFill>
                            <a:srgbClr val="000000"/>
                          </a:solidFill>
                          <a:effectLst/>
                          <a:latin typeface="+mn-lt"/>
                          <a:ea typeface="Times New Roman" panose="02020603050405020304" pitchFamily="18" charset="0"/>
                        </a:rPr>
                        <a:t>3</a:t>
                      </a:r>
                      <a:endParaRPr lang="nb-NO" sz="1200" dirty="0">
                        <a:solidFill>
                          <a:srgbClr val="000000"/>
                        </a:solidFill>
                        <a:effectLst/>
                        <a:latin typeface="+mn-lt"/>
                        <a:ea typeface="Times New Roman" panose="02020603050405020304" pitchFamily="18" charset="0"/>
                      </a:endParaRPr>
                    </a:p>
                  </a:txBody>
                  <a:tcPr marL="44450" marR="44450"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tc>
                  <a:txBody>
                    <a:bodyPr/>
                    <a:lstStyle/>
                    <a:p>
                      <a:r>
                        <a:rPr lang="nb-NO" sz="1200" b="1" dirty="0">
                          <a:solidFill>
                            <a:srgbClr val="000000"/>
                          </a:solidFill>
                          <a:effectLst/>
                          <a:latin typeface="+mn-lt"/>
                          <a:ea typeface="Times New Roman" panose="02020603050405020304" pitchFamily="18" charset="0"/>
                        </a:rPr>
                        <a:t>4</a:t>
                      </a:r>
                      <a:endParaRPr lang="nb-NO" sz="1200" dirty="0">
                        <a:solidFill>
                          <a:srgbClr val="000000"/>
                        </a:solidFill>
                        <a:effectLst/>
                        <a:latin typeface="+mn-lt"/>
                        <a:ea typeface="Times New Roman" panose="02020603050405020304" pitchFamily="18" charset="0"/>
                      </a:endParaRPr>
                    </a:p>
                  </a:txBody>
                  <a:tcPr marL="44450" marR="44450"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tc>
                  <a:txBody>
                    <a:bodyPr/>
                    <a:lstStyle/>
                    <a:p>
                      <a:r>
                        <a:rPr lang="nb-NO" sz="1200" b="1" dirty="0">
                          <a:solidFill>
                            <a:srgbClr val="000000"/>
                          </a:solidFill>
                          <a:effectLst/>
                          <a:latin typeface="+mn-lt"/>
                          <a:ea typeface="Times New Roman" panose="02020603050405020304" pitchFamily="18" charset="0"/>
                        </a:rPr>
                        <a:t>5</a:t>
                      </a:r>
                      <a:endParaRPr lang="nb-NO" sz="1200" dirty="0">
                        <a:effectLst/>
                        <a:latin typeface="+mn-lt"/>
                        <a:ea typeface="Times New Roman" panose="02020603050405020304" pitchFamily="18" charset="0"/>
                      </a:endParaRPr>
                    </a:p>
                    <a:p>
                      <a:r>
                        <a:rPr lang="nb-NO" sz="1200" dirty="0">
                          <a:solidFill>
                            <a:srgbClr val="000000"/>
                          </a:solidFill>
                          <a:effectLst/>
                          <a:latin typeface="+mn-lt"/>
                          <a:ea typeface="Times New Roman" panose="02020603050405020304" pitchFamily="18" charset="0"/>
                        </a:rPr>
                        <a:t>Rød fest – ta gjerne på noen rødt </a:t>
                      </a:r>
                      <a:r>
                        <a:rPr lang="nb-NO" sz="1200" dirty="0">
                          <a:solidFill>
                            <a:srgbClr val="000000"/>
                          </a:solidFill>
                          <a:effectLst/>
                          <a:latin typeface="+mn-lt"/>
                          <a:ea typeface="Times New Roman" panose="02020603050405020304" pitchFamily="18" charset="0"/>
                          <a:sym typeface="Wingdings" panose="05000000000000000000" pitchFamily="2" charset="2"/>
                        </a:rPr>
                        <a:t></a:t>
                      </a:r>
                    </a:p>
                    <a:p>
                      <a:endParaRPr lang="nb-NO" sz="1200" dirty="0">
                        <a:solidFill>
                          <a:srgbClr val="000000"/>
                        </a:solidFill>
                        <a:effectLst/>
                        <a:latin typeface="+mn-lt"/>
                        <a:ea typeface="Times New Roman" panose="02020603050405020304" pitchFamily="18" charset="0"/>
                        <a:sym typeface="Wingdings" panose="05000000000000000000" pitchFamily="2" charset="2"/>
                      </a:endParaRPr>
                    </a:p>
                    <a:p>
                      <a:endParaRPr lang="nb-NO" sz="1200" dirty="0">
                        <a:effectLst/>
                        <a:latin typeface="+mn-lt"/>
                        <a:ea typeface="Times New Roman" panose="02020603050405020304" pitchFamily="18" charset="0"/>
                      </a:endParaRPr>
                    </a:p>
                  </a:txBody>
                  <a:tcPr marL="44450" marR="44450"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accent2">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b="1" dirty="0">
                          <a:solidFill>
                            <a:srgbClr val="000000"/>
                          </a:solidFill>
                          <a:effectLst/>
                          <a:latin typeface="+mn-lt"/>
                          <a:ea typeface="Times New Roman" panose="02020603050405020304" pitchFamily="18" charset="0"/>
                        </a:rPr>
                        <a:t>6</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kern="800" dirty="0">
                          <a:solidFill>
                            <a:schemeClr val="tx1"/>
                          </a:solidFill>
                          <a:effectLst/>
                          <a:latin typeface="+mn-lt"/>
                          <a:ea typeface="Calibri" panose="020F0502020204030204" pitchFamily="34" charset="0"/>
                          <a:cs typeface="Arial" panose="020B0604020202020204" pitchFamily="34" charset="0"/>
                        </a:rPr>
                        <a:t>Finlands selvstendighetsdag</a:t>
                      </a:r>
                    </a:p>
                    <a:p>
                      <a:endParaRPr lang="nb-NO" sz="1200" dirty="0">
                        <a:effectLst/>
                        <a:latin typeface="+mn-lt"/>
                        <a:ea typeface="Times New Roman" panose="02020603050405020304" pitchFamily="18" charset="0"/>
                      </a:endParaRPr>
                    </a:p>
                  </a:txBody>
                  <a:tcPr marL="44450" marR="44450"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tc>
                  <a:txBody>
                    <a:bodyPr/>
                    <a:lstStyle/>
                    <a:p>
                      <a:r>
                        <a:rPr lang="nb-NO" sz="1200" b="1" dirty="0">
                          <a:solidFill>
                            <a:srgbClr val="FF0000"/>
                          </a:solidFill>
                          <a:effectLst/>
                          <a:latin typeface="+mn-lt"/>
                          <a:ea typeface="Times New Roman" panose="02020603050405020304" pitchFamily="18" charset="0"/>
                          <a:cs typeface="Times New Roman" panose="02020603050405020304" pitchFamily="18" charset="0"/>
                        </a:rPr>
                        <a:t>7</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a:solidFill>
                            <a:srgbClr val="FF0000"/>
                          </a:solidFill>
                          <a:effectLst/>
                          <a:latin typeface="+mn-lt"/>
                          <a:ea typeface="Times New Roman" panose="02020603050405020304" pitchFamily="18" charset="0"/>
                        </a:rPr>
                        <a:t>2</a:t>
                      </a:r>
                      <a:r>
                        <a:rPr lang="en-US" sz="1200" dirty="0">
                          <a:solidFill>
                            <a:srgbClr val="FF0000"/>
                          </a:solidFill>
                          <a:effectLst/>
                          <a:latin typeface="+mn-lt"/>
                          <a:ea typeface="Times New Roman" panose="02020603050405020304" pitchFamily="18" charset="0"/>
                        </a:rPr>
                        <a:t>. søndag </a:t>
                      </a:r>
                      <a:r>
                        <a:rPr lang="en-US" sz="1200" dirty="0" err="1">
                          <a:solidFill>
                            <a:srgbClr val="FF0000"/>
                          </a:solidFill>
                          <a:effectLst/>
                          <a:latin typeface="+mn-lt"/>
                          <a:ea typeface="Times New Roman" panose="02020603050405020304" pitchFamily="18" charset="0"/>
                        </a:rPr>
                        <a:t>i</a:t>
                      </a:r>
                      <a:r>
                        <a:rPr lang="en-US" sz="1200" dirty="0">
                          <a:solidFill>
                            <a:srgbClr val="FF0000"/>
                          </a:solidFill>
                          <a:effectLst/>
                          <a:latin typeface="+mn-lt"/>
                          <a:ea typeface="Times New Roman" panose="02020603050405020304" pitchFamily="18" charset="0"/>
                        </a:rPr>
                        <a:t> advent</a:t>
                      </a:r>
                      <a:endParaRPr lang="nb-NO" sz="1200" dirty="0">
                        <a:solidFill>
                          <a:srgbClr val="FF0000"/>
                        </a:solidFill>
                        <a:effectLst/>
                        <a:latin typeface="+mn-lt"/>
                        <a:ea typeface="Times New Roman" panose="02020603050405020304" pitchFamily="18" charset="0"/>
                      </a:endParaRPr>
                    </a:p>
                    <a:p>
                      <a:endParaRPr lang="nb-NO" sz="1200" dirty="0">
                        <a:solidFill>
                          <a:srgbClr val="FF0000"/>
                        </a:solidFill>
                        <a:effectLst/>
                        <a:latin typeface="+mn-lt"/>
                        <a:ea typeface="Times New Roman" panose="02020603050405020304" pitchFamily="18" charset="0"/>
                      </a:endParaRPr>
                    </a:p>
                  </a:txBody>
                  <a:tcPr marL="44450" marR="44450"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946709">
                <a:tc>
                  <a:txBody>
                    <a:bodyPr/>
                    <a:lstStyle/>
                    <a:p>
                      <a:pPr algn="ctr"/>
                      <a:r>
                        <a:rPr lang="nb-NO" sz="1200" b="1" dirty="0">
                          <a:solidFill>
                            <a:schemeClr val="tx1"/>
                          </a:solidFill>
                          <a:effectLst/>
                          <a:latin typeface="+mn-lt"/>
                          <a:ea typeface="Times New Roman" panose="02020603050405020304" pitchFamily="18" charset="0"/>
                          <a:cs typeface="Arial" panose="020B0604020202020204" pitchFamily="34" charset="0"/>
                        </a:rPr>
                        <a:t>50</a:t>
                      </a:r>
                    </a:p>
                    <a:p>
                      <a:pPr algn="ctr"/>
                      <a:r>
                        <a:rPr lang="nb-NO" sz="1200" b="0" dirty="0">
                          <a:solidFill>
                            <a:schemeClr val="tx1"/>
                          </a:solidFill>
                          <a:effectLst/>
                          <a:latin typeface="+mn-lt"/>
                          <a:ea typeface="Times New Roman" panose="02020603050405020304" pitchFamily="18" charset="0"/>
                          <a:cs typeface="Arial" panose="020B0604020202020204" pitchFamily="34" charset="0"/>
                        </a:rPr>
                        <a:t>Jul </a:t>
                      </a:r>
                    </a:p>
                    <a:p>
                      <a:pPr algn="ctr"/>
                      <a:r>
                        <a:rPr lang="nb-NO" sz="1200" b="0" dirty="0">
                          <a:solidFill>
                            <a:schemeClr val="tx1"/>
                          </a:solidFill>
                          <a:effectLst/>
                          <a:latin typeface="+mn-lt"/>
                          <a:ea typeface="Times New Roman" panose="02020603050405020304" pitchFamily="18" charset="0"/>
                          <a:cs typeface="Arial" panose="020B0604020202020204" pitchFamily="34" charset="0"/>
                        </a:rPr>
                        <a:t>Lucia</a:t>
                      </a:r>
                    </a:p>
                  </a:txBody>
                  <a:tcPr marL="44450" marR="44450" marT="0"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tc>
                  <a:txBody>
                    <a:bodyPr/>
                    <a:lstStyle/>
                    <a:p>
                      <a:r>
                        <a:rPr lang="nb-NO" sz="1200" b="1" dirty="0">
                          <a:solidFill>
                            <a:srgbClr val="000000"/>
                          </a:solidFill>
                          <a:effectLst/>
                          <a:latin typeface="+mn-lt"/>
                          <a:ea typeface="Times New Roman" panose="02020603050405020304" pitchFamily="18" charset="0"/>
                        </a:rPr>
                        <a:t>8</a:t>
                      </a:r>
                      <a:endParaRPr lang="nb-NO" sz="1200" dirty="0">
                        <a:effectLst/>
                        <a:latin typeface="+mn-lt"/>
                        <a:ea typeface="Times New Roman" panose="02020603050405020304" pitchFamily="18" charset="0"/>
                      </a:endParaRPr>
                    </a:p>
                  </a:txBody>
                  <a:tcPr marL="44450" marR="44450"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tc>
                  <a:txBody>
                    <a:bodyPr/>
                    <a:lstStyle/>
                    <a:p>
                      <a:r>
                        <a:rPr lang="nb-NO" sz="1200" b="1" dirty="0">
                          <a:solidFill>
                            <a:srgbClr val="000000"/>
                          </a:solidFill>
                          <a:effectLst/>
                          <a:latin typeface="+mn-lt"/>
                          <a:ea typeface="Times New Roman" panose="02020603050405020304" pitchFamily="18" charset="0"/>
                        </a:rPr>
                        <a:t>9</a:t>
                      </a:r>
                      <a:endParaRPr lang="nb-NO" sz="1200" dirty="0">
                        <a:effectLst/>
                        <a:latin typeface="+mn-lt"/>
                        <a:ea typeface="Times New Roman" panose="02020603050405020304" pitchFamily="18" charset="0"/>
                      </a:endParaRPr>
                    </a:p>
                  </a:txBody>
                  <a:tcPr marL="44450" marR="44450"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tc>
                  <a:txBody>
                    <a:bodyPr/>
                    <a:lstStyle/>
                    <a:p>
                      <a:r>
                        <a:rPr lang="nb-NO" sz="1200" b="1" dirty="0">
                          <a:solidFill>
                            <a:srgbClr val="000000"/>
                          </a:solidFill>
                          <a:effectLst/>
                          <a:latin typeface="+mn-lt"/>
                          <a:ea typeface="Times New Roman" panose="02020603050405020304" pitchFamily="18" charset="0"/>
                        </a:rPr>
                        <a:t>10</a:t>
                      </a:r>
                    </a:p>
                    <a:p>
                      <a:r>
                        <a:rPr lang="nb-NO" sz="1200" b="0" dirty="0">
                          <a:solidFill>
                            <a:srgbClr val="000000"/>
                          </a:solidFill>
                          <a:effectLst/>
                          <a:latin typeface="+mn-lt"/>
                          <a:ea typeface="Times New Roman" panose="02020603050405020304" pitchFamily="18" charset="0"/>
                        </a:rPr>
                        <a:t>Bakedag</a:t>
                      </a:r>
                    </a:p>
                    <a:p>
                      <a:r>
                        <a:rPr lang="nb-NO" sz="1200" b="0" dirty="0">
                          <a:solidFill>
                            <a:srgbClr val="000000"/>
                          </a:solidFill>
                          <a:effectLst/>
                          <a:latin typeface="+mn-lt"/>
                          <a:ea typeface="Times New Roman" panose="02020603050405020304" pitchFamily="18" charset="0"/>
                        </a:rPr>
                        <a:t>Vi baker luciaboller</a:t>
                      </a:r>
                      <a:endParaRPr lang="nb-NO" sz="1200" b="0" dirty="0">
                        <a:effectLst/>
                        <a:latin typeface="+mn-lt"/>
                        <a:ea typeface="Times New Roman" panose="02020603050405020304" pitchFamily="18" charset="0"/>
                      </a:endParaRPr>
                    </a:p>
                    <a:p>
                      <a:r>
                        <a:rPr lang="nb-NO" sz="1200" b="0" dirty="0">
                          <a:solidFill>
                            <a:srgbClr val="000000"/>
                          </a:solidFill>
                          <a:effectLst/>
                          <a:latin typeface="+mn-lt"/>
                          <a:ea typeface="Times New Roman" panose="02020603050405020304" pitchFamily="18" charset="0"/>
                        </a:rPr>
                        <a:t> </a:t>
                      </a:r>
                      <a:endParaRPr lang="nb-NO" sz="1200" b="0" dirty="0">
                        <a:effectLst/>
                        <a:latin typeface="+mn-lt"/>
                        <a:ea typeface="Times New Roman" panose="02020603050405020304" pitchFamily="18" charset="0"/>
                      </a:endParaRPr>
                    </a:p>
                  </a:txBody>
                  <a:tcPr marL="44450" marR="44450"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tc>
                  <a:txBody>
                    <a:bodyPr/>
                    <a:lstStyle/>
                    <a:p>
                      <a:r>
                        <a:rPr lang="nb-NO" sz="1200" b="1" dirty="0">
                          <a:solidFill>
                            <a:srgbClr val="000000"/>
                          </a:solidFill>
                          <a:effectLst/>
                          <a:latin typeface="+mn-lt"/>
                          <a:ea typeface="Times New Roman" panose="02020603050405020304" pitchFamily="18" charset="0"/>
                        </a:rPr>
                        <a:t>11</a:t>
                      </a:r>
                      <a:endParaRPr lang="nb-NO" sz="1200" dirty="0">
                        <a:effectLst/>
                        <a:latin typeface="+mn-lt"/>
                        <a:ea typeface="Times New Roman" panose="02020603050405020304" pitchFamily="18" charset="0"/>
                      </a:endParaRPr>
                    </a:p>
                  </a:txBody>
                  <a:tcPr marL="44450" marR="44450"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tc>
                  <a:txBody>
                    <a:bodyPr/>
                    <a:lstStyle/>
                    <a:p>
                      <a:r>
                        <a:rPr lang="nb-NO" sz="1200" b="1" dirty="0">
                          <a:solidFill>
                            <a:srgbClr val="000000"/>
                          </a:solidFill>
                          <a:effectLst/>
                          <a:latin typeface="+mn-lt"/>
                          <a:ea typeface="Times New Roman" panose="02020603050405020304" pitchFamily="18" charset="0"/>
                        </a:rPr>
                        <a:t>12</a:t>
                      </a:r>
                      <a:endParaRPr lang="nb-NO" sz="1200" dirty="0">
                        <a:effectLst/>
                        <a:latin typeface="+mn-lt"/>
                        <a:ea typeface="Times New Roman" panose="02020603050405020304" pitchFamily="18" charset="0"/>
                      </a:endParaRPr>
                    </a:p>
                    <a:p>
                      <a:pPr marL="0" marR="0" lvl="0" indent="0" algn="l" defTabSz="914400" rtl="0" eaLnBrk="1" fontAlgn="auto" latinLnBrk="0" hangingPunct="1">
                        <a:lnSpc>
                          <a:spcPct val="115000"/>
                        </a:lnSpc>
                        <a:spcBef>
                          <a:spcPts val="200"/>
                        </a:spcBef>
                        <a:spcAft>
                          <a:spcPts val="200"/>
                        </a:spcAft>
                        <a:buClrTx/>
                        <a:buSzTx/>
                        <a:buFontTx/>
                        <a:buNone/>
                        <a:tabLst/>
                        <a:defRPr/>
                      </a:pPr>
                      <a:r>
                        <a:rPr lang="nb-NO" sz="1200" kern="800" dirty="0">
                          <a:solidFill>
                            <a:schemeClr val="tx1"/>
                          </a:solidFill>
                          <a:effectLst/>
                          <a:latin typeface="+mn-lt"/>
                          <a:ea typeface="Calibri" panose="020F0502020204030204" pitchFamily="34" charset="0"/>
                          <a:cs typeface="Arial" panose="020B0604020202020204" pitchFamily="34" charset="0"/>
                        </a:rPr>
                        <a:t>Vi feirer Lucia </a:t>
                      </a:r>
                      <a:r>
                        <a:rPr lang="nb-NO" sz="1200" kern="800" dirty="0">
                          <a:solidFill>
                            <a:schemeClr val="tx1"/>
                          </a:solidFill>
                          <a:effectLst/>
                          <a:latin typeface="+mn-lt"/>
                          <a:ea typeface="Calibri" panose="020F0502020204030204" pitchFamily="34" charset="0"/>
                          <a:cs typeface="Arial" panose="020B0604020202020204" pitchFamily="34" charset="0"/>
                          <a:sym typeface="Wingdings" panose="05000000000000000000" pitchFamily="2" charset="2"/>
                        </a:rPr>
                        <a:t></a:t>
                      </a:r>
                    </a:p>
                    <a:p>
                      <a:endParaRPr lang="nb-NO" sz="1200" dirty="0">
                        <a:effectLst/>
                        <a:latin typeface="+mn-lt"/>
                        <a:ea typeface="Times New Roman" panose="02020603050405020304" pitchFamily="18" charset="0"/>
                      </a:endParaRPr>
                    </a:p>
                  </a:txBody>
                  <a:tcPr marL="44450" marR="44450"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b="1" dirty="0">
                          <a:solidFill>
                            <a:srgbClr val="000000"/>
                          </a:solidFill>
                          <a:effectLst/>
                          <a:latin typeface="+mn-lt"/>
                          <a:ea typeface="Times New Roman" panose="02020603050405020304" pitchFamily="18" charset="0"/>
                        </a:rPr>
                        <a:t>13</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a:solidFill>
                            <a:srgbClr val="000000"/>
                          </a:solidFill>
                          <a:effectLst/>
                          <a:latin typeface="+mn-lt"/>
                          <a:ea typeface="Times New Roman" panose="02020603050405020304" pitchFamily="18" charset="0"/>
                        </a:rPr>
                        <a:t>Luciadagen</a:t>
                      </a:r>
                      <a:endParaRPr lang="nb-NO" sz="1200" b="0" kern="800" dirty="0">
                        <a:solidFill>
                          <a:schemeClr val="tx1"/>
                        </a:solidFill>
                        <a:effectLst/>
                        <a:latin typeface="+mn-lt"/>
                        <a:ea typeface="Calibri" panose="020F0502020204030204" pitchFamily="34" charset="0"/>
                        <a:cs typeface="Arial" panose="020B0604020202020204" pitchFamily="34" charset="0"/>
                      </a:endParaRPr>
                    </a:p>
                    <a:p>
                      <a:endParaRPr lang="nb-NO" sz="1200" dirty="0">
                        <a:effectLst/>
                        <a:latin typeface="+mn-lt"/>
                        <a:ea typeface="Times New Roman" panose="02020603050405020304" pitchFamily="18" charset="0"/>
                      </a:endParaRPr>
                    </a:p>
                  </a:txBody>
                  <a:tcPr marL="44450" marR="44450"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tc>
                  <a:txBody>
                    <a:bodyPr/>
                    <a:lstStyle/>
                    <a:p>
                      <a:r>
                        <a:rPr lang="nb-NO" sz="1200" b="1" dirty="0">
                          <a:solidFill>
                            <a:srgbClr val="FF0000"/>
                          </a:solidFill>
                          <a:effectLst/>
                          <a:latin typeface="+mn-lt"/>
                          <a:ea typeface="Times New Roman" panose="02020603050405020304" pitchFamily="18" charset="0"/>
                          <a:cs typeface="Times New Roman" panose="02020603050405020304" pitchFamily="18" charset="0"/>
                        </a:rPr>
                        <a:t>14</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b="0" dirty="0">
                          <a:solidFill>
                            <a:srgbClr val="FF0000"/>
                          </a:solidFill>
                          <a:effectLst/>
                          <a:latin typeface="+mn-lt"/>
                          <a:ea typeface="Times New Roman" panose="02020603050405020304" pitchFamily="18" charset="0"/>
                          <a:cs typeface="Times New Roman" panose="02020603050405020304" pitchFamily="18" charset="0"/>
                        </a:rPr>
                        <a:t>3</a:t>
                      </a:r>
                      <a:r>
                        <a:rPr lang="en-US" sz="1200" b="0" dirty="0">
                          <a:solidFill>
                            <a:srgbClr val="FF0000"/>
                          </a:solidFill>
                          <a:effectLst/>
                          <a:latin typeface="+mn-lt"/>
                          <a:ea typeface="Times New Roman" panose="02020603050405020304" pitchFamily="18" charset="0"/>
                        </a:rPr>
                        <a:t>. søndag </a:t>
                      </a:r>
                      <a:r>
                        <a:rPr lang="en-US" sz="1200" b="0" dirty="0" err="1">
                          <a:solidFill>
                            <a:srgbClr val="FF0000"/>
                          </a:solidFill>
                          <a:effectLst/>
                          <a:latin typeface="+mn-lt"/>
                          <a:ea typeface="Times New Roman" panose="02020603050405020304" pitchFamily="18" charset="0"/>
                        </a:rPr>
                        <a:t>i</a:t>
                      </a:r>
                      <a:r>
                        <a:rPr lang="en-US" sz="1200" b="0" dirty="0">
                          <a:solidFill>
                            <a:srgbClr val="FF0000"/>
                          </a:solidFill>
                          <a:effectLst/>
                          <a:latin typeface="+mn-lt"/>
                          <a:ea typeface="Times New Roman" panose="02020603050405020304" pitchFamily="18" charset="0"/>
                        </a:rPr>
                        <a:t> advent</a:t>
                      </a:r>
                      <a:endParaRPr lang="nb-NO" sz="1200" b="0" dirty="0">
                        <a:solidFill>
                          <a:srgbClr val="FF0000"/>
                        </a:solidFill>
                        <a:effectLst/>
                        <a:latin typeface="+mn-lt"/>
                        <a:ea typeface="Times New Roman" panose="02020603050405020304" pitchFamily="18" charset="0"/>
                      </a:endParaRPr>
                    </a:p>
                    <a:p>
                      <a:endParaRPr lang="nb-NO" sz="1200" b="1" dirty="0">
                        <a:solidFill>
                          <a:srgbClr val="FF0000"/>
                        </a:solidFill>
                        <a:effectLst/>
                        <a:latin typeface="+mn-lt"/>
                        <a:ea typeface="Times New Roman" panose="02020603050405020304" pitchFamily="18" charset="0"/>
                        <a:cs typeface="Times New Roman" panose="02020603050405020304" pitchFamily="18" charset="0"/>
                      </a:endParaRPr>
                    </a:p>
                  </a:txBody>
                  <a:tcPr marL="44450" marR="44450"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1138321">
                <a:tc>
                  <a:txBody>
                    <a:bodyPr/>
                    <a:lstStyle/>
                    <a:p>
                      <a:pPr algn="ctr"/>
                      <a:r>
                        <a:rPr lang="nb-NO" sz="1200" b="1" dirty="0">
                          <a:solidFill>
                            <a:schemeClr val="tx1"/>
                          </a:solidFill>
                          <a:effectLst/>
                          <a:latin typeface="+mn-lt"/>
                          <a:ea typeface="Times New Roman" panose="02020603050405020304" pitchFamily="18" charset="0"/>
                          <a:cs typeface="Arial" panose="020B0604020202020204" pitchFamily="34" charset="0"/>
                        </a:rPr>
                        <a:t>51</a:t>
                      </a:r>
                    </a:p>
                    <a:p>
                      <a:pPr algn="ctr"/>
                      <a:r>
                        <a:rPr lang="nb-NO" sz="1200" b="0" dirty="0">
                          <a:solidFill>
                            <a:schemeClr val="tx1"/>
                          </a:solidFill>
                          <a:effectLst/>
                          <a:latin typeface="+mn-lt"/>
                          <a:ea typeface="Times New Roman" panose="02020603050405020304" pitchFamily="18" charset="0"/>
                          <a:cs typeface="Arial" panose="020B0604020202020204" pitchFamily="34" charset="0"/>
                        </a:rPr>
                        <a:t>Jul</a:t>
                      </a:r>
                    </a:p>
                    <a:p>
                      <a:pPr algn="ctr"/>
                      <a:endParaRPr lang="nb-NO" sz="1200" b="1" dirty="0">
                        <a:solidFill>
                          <a:schemeClr val="tx1"/>
                        </a:solidFill>
                        <a:effectLst/>
                        <a:latin typeface="+mn-lt"/>
                        <a:ea typeface="Times New Roman" panose="02020603050405020304" pitchFamily="18" charset="0"/>
                        <a:cs typeface="Arial" panose="020B0604020202020204" pitchFamily="34" charset="0"/>
                      </a:endParaRPr>
                    </a:p>
                  </a:txBody>
                  <a:tcPr marL="44450" marR="44450" marT="0"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tc>
                  <a:txBody>
                    <a:bodyPr/>
                    <a:lstStyle/>
                    <a:p>
                      <a:r>
                        <a:rPr lang="nb-NO" sz="1200" b="1" dirty="0">
                          <a:solidFill>
                            <a:srgbClr val="000000"/>
                          </a:solidFill>
                          <a:effectLst/>
                          <a:latin typeface="+mn-lt"/>
                          <a:ea typeface="Times New Roman" panose="02020603050405020304" pitchFamily="18" charset="0"/>
                        </a:rPr>
                        <a:t>15</a:t>
                      </a:r>
                      <a:endParaRPr lang="nb-NO" sz="1200" dirty="0">
                        <a:effectLst/>
                        <a:latin typeface="+mn-lt"/>
                        <a:ea typeface="Times New Roman" panose="02020603050405020304" pitchFamily="18" charset="0"/>
                      </a:endParaRPr>
                    </a:p>
                  </a:txBody>
                  <a:tcPr marL="44450" marR="44450"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tc>
                  <a:txBody>
                    <a:bodyPr/>
                    <a:lstStyle/>
                    <a:p>
                      <a:r>
                        <a:rPr lang="nb-NO" sz="1200" b="1" dirty="0">
                          <a:solidFill>
                            <a:srgbClr val="000000"/>
                          </a:solidFill>
                          <a:effectLst/>
                          <a:latin typeface="+mn-lt"/>
                          <a:ea typeface="Times New Roman" panose="02020603050405020304" pitchFamily="18" charset="0"/>
                        </a:rPr>
                        <a:t>16</a:t>
                      </a:r>
                      <a:endParaRPr lang="nb-NO" sz="1200" dirty="0">
                        <a:effectLst/>
                        <a:latin typeface="+mn-lt"/>
                        <a:ea typeface="Times New Roman" panose="02020603050405020304" pitchFamily="18" charset="0"/>
                      </a:endParaRPr>
                    </a:p>
                  </a:txBody>
                  <a:tcPr marL="44450" marR="44450"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tc>
                  <a:txBody>
                    <a:bodyPr/>
                    <a:lstStyle/>
                    <a:p>
                      <a:r>
                        <a:rPr lang="nb-NO" sz="1200" b="1" dirty="0">
                          <a:solidFill>
                            <a:srgbClr val="000000"/>
                          </a:solidFill>
                          <a:effectLst/>
                          <a:latin typeface="+mn-lt"/>
                          <a:ea typeface="Times New Roman" panose="02020603050405020304" pitchFamily="18" charset="0"/>
                        </a:rPr>
                        <a:t>17</a:t>
                      </a:r>
                      <a:endParaRPr lang="nb-NO" sz="1200" dirty="0">
                        <a:effectLst/>
                        <a:latin typeface="+mn-lt"/>
                        <a:ea typeface="Times New Roman" panose="02020603050405020304" pitchFamily="18" charset="0"/>
                      </a:endParaRPr>
                    </a:p>
                  </a:txBody>
                  <a:tcPr marL="44450" marR="44450"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tc>
                  <a:txBody>
                    <a:bodyPr/>
                    <a:lstStyle/>
                    <a:p>
                      <a:r>
                        <a:rPr lang="nb-NO" sz="1200" b="1" dirty="0">
                          <a:solidFill>
                            <a:srgbClr val="000000"/>
                          </a:solidFill>
                          <a:effectLst/>
                          <a:latin typeface="+mn-lt"/>
                          <a:ea typeface="Times New Roman" panose="02020603050405020304" pitchFamily="18" charset="0"/>
                        </a:rPr>
                        <a:t>18</a:t>
                      </a:r>
                      <a:endParaRPr lang="nb-NO" sz="1200" dirty="0">
                        <a:effectLst/>
                        <a:latin typeface="+mn-lt"/>
                        <a:ea typeface="Times New Roman" panose="02020603050405020304" pitchFamily="18" charset="0"/>
                      </a:endParaRPr>
                    </a:p>
                  </a:txBody>
                  <a:tcPr marL="44450" marR="44450"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tc>
                  <a:txBody>
                    <a:bodyPr/>
                    <a:lstStyle/>
                    <a:p>
                      <a:r>
                        <a:rPr lang="nb-NO" sz="1200" b="1" dirty="0">
                          <a:solidFill>
                            <a:srgbClr val="000000"/>
                          </a:solidFill>
                          <a:effectLst/>
                          <a:latin typeface="+mn-lt"/>
                          <a:ea typeface="Times New Roman" panose="02020603050405020304" pitchFamily="18" charset="0"/>
                        </a:rPr>
                        <a:t>19</a:t>
                      </a:r>
                    </a:p>
                    <a:p>
                      <a:r>
                        <a:rPr lang="nb-NO" sz="1200" dirty="0">
                          <a:solidFill>
                            <a:srgbClr val="000000"/>
                          </a:solidFill>
                          <a:effectLst/>
                          <a:latin typeface="+mn-lt"/>
                          <a:ea typeface="Times New Roman" panose="02020603050405020304" pitchFamily="18" charset="0"/>
                        </a:rPr>
                        <a:t>Siste skoledag før jul.</a:t>
                      </a:r>
                    </a:p>
                  </a:txBody>
                  <a:tcPr marL="44450" marR="44450"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tc>
                  <a:txBody>
                    <a:bodyPr/>
                    <a:lstStyle/>
                    <a:p>
                      <a:r>
                        <a:rPr lang="nb-NO" sz="1200" b="1" dirty="0">
                          <a:solidFill>
                            <a:srgbClr val="000000"/>
                          </a:solidFill>
                          <a:effectLst/>
                          <a:latin typeface="+mn-lt"/>
                          <a:ea typeface="Times New Roman" panose="02020603050405020304" pitchFamily="18" charset="0"/>
                        </a:rPr>
                        <a:t>20</a:t>
                      </a:r>
                    </a:p>
                  </a:txBody>
                  <a:tcPr marL="44450" marR="44450"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tc>
                  <a:txBody>
                    <a:bodyPr/>
                    <a:lstStyle/>
                    <a:p>
                      <a:r>
                        <a:rPr lang="nb-NO" sz="1200" b="1" dirty="0">
                          <a:solidFill>
                            <a:srgbClr val="FF0000"/>
                          </a:solidFill>
                          <a:effectLst/>
                          <a:latin typeface="+mn-lt"/>
                          <a:ea typeface="Times New Roman" panose="02020603050405020304" pitchFamily="18" charset="0"/>
                          <a:cs typeface="Times New Roman" panose="02020603050405020304" pitchFamily="18" charset="0"/>
                        </a:rPr>
                        <a:t>21</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a:solidFill>
                            <a:srgbClr val="FF0000"/>
                          </a:solidFill>
                          <a:effectLst/>
                          <a:latin typeface="+mn-lt"/>
                          <a:ea typeface="Times New Roman" panose="02020603050405020304" pitchFamily="18" charset="0"/>
                        </a:rPr>
                        <a:t>4</a:t>
                      </a:r>
                      <a:r>
                        <a:rPr lang="en-US" sz="1200" dirty="0">
                          <a:solidFill>
                            <a:srgbClr val="FF0000"/>
                          </a:solidFill>
                          <a:effectLst/>
                          <a:latin typeface="+mn-lt"/>
                          <a:ea typeface="Times New Roman" panose="02020603050405020304" pitchFamily="18" charset="0"/>
                        </a:rPr>
                        <a:t>. søndag </a:t>
                      </a:r>
                      <a:r>
                        <a:rPr lang="en-US" sz="1200" dirty="0" err="1">
                          <a:solidFill>
                            <a:srgbClr val="FF0000"/>
                          </a:solidFill>
                          <a:effectLst/>
                          <a:latin typeface="+mn-lt"/>
                          <a:ea typeface="Times New Roman" panose="02020603050405020304" pitchFamily="18" charset="0"/>
                        </a:rPr>
                        <a:t>i</a:t>
                      </a:r>
                      <a:r>
                        <a:rPr lang="en-US" sz="1200" dirty="0">
                          <a:solidFill>
                            <a:srgbClr val="FF0000"/>
                          </a:solidFill>
                          <a:effectLst/>
                          <a:latin typeface="+mn-lt"/>
                          <a:ea typeface="Times New Roman" panose="02020603050405020304" pitchFamily="18" charset="0"/>
                        </a:rPr>
                        <a:t> advent</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b="0" i="0" dirty="0">
                          <a:solidFill>
                            <a:srgbClr val="000000"/>
                          </a:solidFill>
                          <a:effectLst/>
                          <a:latin typeface="+mn-lt"/>
                        </a:rPr>
                        <a:t>Vintersolverv den mørkeste dagen i året. </a:t>
                      </a:r>
                      <a:endParaRPr lang="nb-NO" sz="1200" dirty="0">
                        <a:solidFill>
                          <a:srgbClr val="000000"/>
                        </a:solidFill>
                        <a:effectLst/>
                        <a:latin typeface="+mn-lt"/>
                        <a:ea typeface="Times New Roman" panose="02020603050405020304" pitchFamily="18" charset="0"/>
                      </a:endParaRPr>
                    </a:p>
                  </a:txBody>
                  <a:tcPr marL="44450" marR="44450"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842779">
                <a:tc>
                  <a:txBody>
                    <a:bodyPr/>
                    <a:lstStyle/>
                    <a:p>
                      <a:pPr algn="ctr"/>
                      <a:r>
                        <a:rPr lang="nb-NO" sz="1200" b="1" dirty="0">
                          <a:solidFill>
                            <a:schemeClr val="tx1"/>
                          </a:solidFill>
                          <a:effectLst/>
                          <a:latin typeface="+mn-lt"/>
                          <a:ea typeface="Times New Roman" panose="02020603050405020304" pitchFamily="18" charset="0"/>
                          <a:cs typeface="Arial" panose="020B0604020202020204" pitchFamily="34" charset="0"/>
                        </a:rPr>
                        <a:t>52</a:t>
                      </a:r>
                      <a:br>
                        <a:rPr lang="nb-NO" sz="1200" b="1" dirty="0">
                          <a:solidFill>
                            <a:schemeClr val="tx1"/>
                          </a:solidFill>
                          <a:effectLst/>
                          <a:latin typeface="+mn-lt"/>
                          <a:ea typeface="Times New Roman" panose="02020603050405020304" pitchFamily="18" charset="0"/>
                          <a:cs typeface="Arial" panose="020B0604020202020204" pitchFamily="34" charset="0"/>
                        </a:rPr>
                      </a:br>
                      <a:endParaRPr lang="nb-NO" sz="1200" b="1" dirty="0">
                        <a:solidFill>
                          <a:schemeClr val="tx1"/>
                        </a:solidFill>
                        <a:effectLst/>
                        <a:latin typeface="+mn-lt"/>
                        <a:ea typeface="Times New Roman" panose="02020603050405020304" pitchFamily="18" charset="0"/>
                        <a:cs typeface="Arial" panose="020B0604020202020204" pitchFamily="34" charset="0"/>
                      </a:endParaRPr>
                    </a:p>
                  </a:txBody>
                  <a:tcPr marL="44450" marR="44450" marT="0"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tc>
                  <a:txBody>
                    <a:bodyPr/>
                    <a:lstStyle/>
                    <a:p>
                      <a:r>
                        <a:rPr lang="nb-NO" sz="1200" b="1" dirty="0">
                          <a:solidFill>
                            <a:srgbClr val="000000"/>
                          </a:solidFill>
                          <a:effectLst/>
                          <a:latin typeface="+mn-lt"/>
                          <a:ea typeface="Times New Roman" panose="02020603050405020304" pitchFamily="18" charset="0"/>
                        </a:rPr>
                        <a:t>22</a:t>
                      </a:r>
                      <a:br>
                        <a:rPr lang="nb-NO" sz="1200" b="1" dirty="0">
                          <a:solidFill>
                            <a:srgbClr val="000000"/>
                          </a:solidFill>
                          <a:effectLst/>
                          <a:latin typeface="+mn-lt"/>
                          <a:ea typeface="Times New Roman" panose="02020603050405020304" pitchFamily="18" charset="0"/>
                        </a:rPr>
                      </a:br>
                      <a:r>
                        <a:rPr lang="nb-NO" sz="1200" dirty="0">
                          <a:solidFill>
                            <a:srgbClr val="000000"/>
                          </a:solidFill>
                          <a:effectLst/>
                          <a:latin typeface="+mn-lt"/>
                          <a:ea typeface="Times New Roman" panose="02020603050405020304" pitchFamily="18" charset="0"/>
                        </a:rPr>
                        <a:t> </a:t>
                      </a:r>
                    </a:p>
                  </a:txBody>
                  <a:tcPr marL="44450" marR="44450"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tc>
                  <a:txBody>
                    <a:bodyPr/>
                    <a:lstStyle/>
                    <a:p>
                      <a:r>
                        <a:rPr lang="nb-NO" sz="1200" b="1" dirty="0">
                          <a:solidFill>
                            <a:schemeClr val="tx1"/>
                          </a:solidFill>
                          <a:effectLst/>
                          <a:latin typeface="+mn-lt"/>
                          <a:ea typeface="Times New Roman" panose="02020603050405020304" pitchFamily="18" charset="0"/>
                          <a:cs typeface="Times New Roman" panose="02020603050405020304" pitchFamily="18" charset="0"/>
                        </a:rPr>
                        <a:t>23</a:t>
                      </a:r>
                      <a:endParaRPr lang="nb-NO" sz="1200" dirty="0">
                        <a:solidFill>
                          <a:schemeClr val="tx1"/>
                        </a:solidFill>
                        <a:effectLst/>
                        <a:latin typeface="+mn-lt"/>
                        <a:ea typeface="Times New Roman" panose="02020603050405020304" pitchFamily="18" charset="0"/>
                      </a:endParaRPr>
                    </a:p>
                    <a:p>
                      <a:r>
                        <a:rPr lang="nb-NO" sz="1200" b="0" dirty="0">
                          <a:solidFill>
                            <a:srgbClr val="000000"/>
                          </a:solidFill>
                          <a:effectLst/>
                          <a:latin typeface="+mn-lt"/>
                          <a:ea typeface="Times New Roman" panose="02020603050405020304" pitchFamily="18" charset="0"/>
                        </a:rPr>
                        <a:t>Lille julaften</a:t>
                      </a:r>
                    </a:p>
                    <a:p>
                      <a:r>
                        <a:rPr lang="nb-NO" sz="1200" b="0" dirty="0">
                          <a:solidFill>
                            <a:srgbClr val="000000"/>
                          </a:solidFill>
                          <a:effectLst/>
                          <a:latin typeface="+mn-lt"/>
                          <a:ea typeface="Times New Roman" panose="02020603050405020304" pitchFamily="18" charset="0"/>
                        </a:rPr>
                        <a:t>– vi stenger kl 12.00</a:t>
                      </a:r>
                    </a:p>
                    <a:p>
                      <a:endParaRPr lang="nb-NO" sz="1200" dirty="0">
                        <a:solidFill>
                          <a:schemeClr val="tx1"/>
                        </a:solidFill>
                        <a:effectLst/>
                        <a:latin typeface="+mn-lt"/>
                        <a:ea typeface="Times New Roman" panose="02020603050405020304" pitchFamily="18" charset="0"/>
                      </a:endParaRPr>
                    </a:p>
                  </a:txBody>
                  <a:tcPr marL="44450" marR="44450" marT="0" marB="0">
                    <a:lnL w="12700" cap="flat" cmpd="sng" algn="ctr">
                      <a:solidFill>
                        <a:srgbClr val="5B9BD5"/>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b="1" dirty="0">
                          <a:solidFill>
                            <a:srgbClr val="FF0000"/>
                          </a:solidFill>
                          <a:effectLst/>
                          <a:latin typeface="+mn-lt"/>
                          <a:ea typeface="Times New Roman" panose="02020603050405020304" pitchFamily="18" charset="0"/>
                          <a:cs typeface="Times New Roman" panose="02020603050405020304" pitchFamily="18" charset="0"/>
                        </a:rPr>
                        <a:t>24</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a:solidFill>
                            <a:srgbClr val="FF0000"/>
                          </a:solidFill>
                          <a:effectLst/>
                          <a:latin typeface="+mn-lt"/>
                          <a:ea typeface="Times New Roman" panose="02020603050405020304" pitchFamily="18" charset="0"/>
                        </a:rPr>
                        <a:t>Julaften</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a:solidFill>
                            <a:srgbClr val="FF0000"/>
                          </a:solidFill>
                          <a:effectLst/>
                          <a:latin typeface="+mn-lt"/>
                          <a:ea typeface="Times New Roman" panose="02020603050405020304" pitchFamily="18" charset="0"/>
                        </a:rPr>
                        <a:t>Barnehagen stengt</a:t>
                      </a:r>
                    </a:p>
                    <a:p>
                      <a:endParaRPr lang="nb-NO" sz="1200" b="1" dirty="0">
                        <a:solidFill>
                          <a:srgbClr val="FF0000"/>
                        </a:solidFill>
                        <a:effectLst/>
                        <a:latin typeface="+mn-lt"/>
                        <a:ea typeface="Times New Roman" panose="02020603050405020304" pitchFamily="18" charset="0"/>
                        <a:cs typeface="Times New Roman" panose="02020603050405020304" pitchFamily="18" charset="0"/>
                      </a:endParaRPr>
                    </a:p>
                  </a:txBody>
                  <a:tcPr marL="44450" marR="44450" marT="0" marB="0">
                    <a:lnL w="12700" cap="flat" cmpd="sng" algn="ctr">
                      <a:solidFill>
                        <a:schemeClr val="accent1"/>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b="1" dirty="0">
                          <a:solidFill>
                            <a:srgbClr val="FF0000"/>
                          </a:solidFill>
                          <a:effectLst/>
                          <a:latin typeface="+mn-lt"/>
                          <a:ea typeface="Times New Roman" panose="02020603050405020304" pitchFamily="18" charset="0"/>
                          <a:cs typeface="Times New Roman" panose="02020603050405020304" pitchFamily="18" charset="0"/>
                        </a:rPr>
                        <a:t>25</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a:solidFill>
                            <a:srgbClr val="FF0000"/>
                          </a:solidFill>
                          <a:effectLst/>
                          <a:latin typeface="+mn-lt"/>
                          <a:ea typeface="Times New Roman" panose="02020603050405020304" pitchFamily="18" charset="0"/>
                        </a:rPr>
                        <a:t>1. Juledag</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a:solidFill>
                            <a:srgbClr val="FF0000"/>
                          </a:solidFill>
                          <a:effectLst/>
                          <a:latin typeface="+mn-lt"/>
                          <a:ea typeface="Times New Roman" panose="02020603050405020304" pitchFamily="18" charset="0"/>
                        </a:rPr>
                        <a:t>Barnehagen stengt</a:t>
                      </a:r>
                    </a:p>
                    <a:p>
                      <a:endParaRPr lang="nb-NO" sz="1200" b="1" dirty="0">
                        <a:solidFill>
                          <a:srgbClr val="FF0000"/>
                        </a:solidFill>
                        <a:effectLst/>
                        <a:latin typeface="+mn-lt"/>
                        <a:ea typeface="Times New Roman" panose="02020603050405020304" pitchFamily="18" charset="0"/>
                        <a:cs typeface="Times New Roman" panose="02020603050405020304" pitchFamily="18" charset="0"/>
                      </a:endParaRPr>
                    </a:p>
                  </a:txBody>
                  <a:tcPr marL="44450" marR="44450" marT="0" marB="0">
                    <a:lnL w="12700" cap="flat" cmpd="sng" algn="ctr">
                      <a:solidFill>
                        <a:srgbClr val="5B9BD5"/>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b="1" dirty="0">
                          <a:solidFill>
                            <a:srgbClr val="FF0000"/>
                          </a:solidFill>
                          <a:effectLst/>
                          <a:latin typeface="+mn-lt"/>
                          <a:ea typeface="Times New Roman" panose="02020603050405020304" pitchFamily="18" charset="0"/>
                        </a:rPr>
                        <a:t>26</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a:solidFill>
                            <a:srgbClr val="FF0000"/>
                          </a:solidFill>
                          <a:effectLst/>
                          <a:latin typeface="+mn-lt"/>
                          <a:ea typeface="Times New Roman" panose="02020603050405020304" pitchFamily="18" charset="0"/>
                        </a:rPr>
                        <a:t>2. Juledag</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a:solidFill>
                            <a:srgbClr val="FF0000"/>
                          </a:solidFill>
                          <a:effectLst/>
                          <a:latin typeface="+mn-lt"/>
                          <a:ea typeface="Times New Roman" panose="02020603050405020304" pitchFamily="18" charset="0"/>
                        </a:rPr>
                        <a:t>Barnehagen stengt</a:t>
                      </a:r>
                    </a:p>
                    <a:p>
                      <a:endParaRPr lang="nb-NO" sz="1200" dirty="0">
                        <a:solidFill>
                          <a:srgbClr val="000000"/>
                        </a:solidFill>
                        <a:effectLst/>
                        <a:latin typeface="+mn-lt"/>
                        <a:ea typeface="Times New Roman" panose="02020603050405020304" pitchFamily="18" charset="0"/>
                      </a:endParaRPr>
                    </a:p>
                  </a:txBody>
                  <a:tcPr marL="44450" marR="44450" marT="0" marB="0">
                    <a:lnL w="12700" cap="flat" cmpd="sng" algn="ctr">
                      <a:solidFill>
                        <a:schemeClr val="accent1"/>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tc>
                  <a:txBody>
                    <a:bodyPr/>
                    <a:lstStyle/>
                    <a:p>
                      <a:r>
                        <a:rPr lang="nb-NO" sz="1200" b="1" dirty="0">
                          <a:solidFill>
                            <a:srgbClr val="000000"/>
                          </a:solidFill>
                          <a:effectLst/>
                          <a:latin typeface="+mn-lt"/>
                          <a:ea typeface="Times New Roman" panose="02020603050405020304" pitchFamily="18" charset="0"/>
                        </a:rPr>
                        <a:t>27</a:t>
                      </a:r>
                      <a:endParaRPr lang="nb-NO" sz="1200" dirty="0">
                        <a:solidFill>
                          <a:srgbClr val="000000"/>
                        </a:solidFill>
                        <a:effectLst/>
                        <a:latin typeface="+mn-lt"/>
                        <a:ea typeface="Times New Roman" panose="02020603050405020304" pitchFamily="18" charset="0"/>
                      </a:endParaRPr>
                    </a:p>
                  </a:txBody>
                  <a:tcPr marL="44450" marR="44450"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tc>
                  <a:txBody>
                    <a:bodyPr/>
                    <a:lstStyle/>
                    <a:p>
                      <a:r>
                        <a:rPr lang="nb-NO" sz="1200" b="1" dirty="0">
                          <a:solidFill>
                            <a:srgbClr val="FF0000"/>
                          </a:solidFill>
                          <a:effectLst/>
                          <a:latin typeface="+mn-lt"/>
                          <a:ea typeface="Times New Roman" panose="02020603050405020304" pitchFamily="18" charset="0"/>
                          <a:cs typeface="Times New Roman" panose="02020603050405020304" pitchFamily="18" charset="0"/>
                        </a:rPr>
                        <a:t>28</a:t>
                      </a:r>
                      <a:endParaRPr lang="nb-NO" sz="1200" dirty="0">
                        <a:solidFill>
                          <a:srgbClr val="FF0000"/>
                        </a:solidFill>
                        <a:effectLst/>
                        <a:latin typeface="+mn-lt"/>
                        <a:ea typeface="Times New Roman" panose="02020603050405020304" pitchFamily="18" charset="0"/>
                      </a:endParaRPr>
                    </a:p>
                  </a:txBody>
                  <a:tcPr marL="44450" marR="44450"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extLst>
                  <a:ext uri="{0D108BD9-81ED-4DB2-BD59-A6C34878D82A}">
                    <a16:rowId xmlns:a16="http://schemas.microsoft.com/office/drawing/2014/main" val="186301531"/>
                  </a:ext>
                </a:extLst>
              </a:tr>
              <a:tr h="659398">
                <a:tc>
                  <a:txBody>
                    <a:bodyPr/>
                    <a:lstStyle/>
                    <a:p>
                      <a:pPr algn="ctr"/>
                      <a:r>
                        <a:rPr lang="nb-NO" sz="1200" b="1" dirty="0">
                          <a:solidFill>
                            <a:schemeClr val="tx1"/>
                          </a:solidFill>
                          <a:effectLst/>
                          <a:latin typeface="+mn-lt"/>
                          <a:ea typeface="Times New Roman" panose="02020603050405020304" pitchFamily="18" charset="0"/>
                          <a:cs typeface="Arial" panose="020B0604020202020204" pitchFamily="34" charset="0"/>
                        </a:rPr>
                        <a:t>1</a:t>
                      </a:r>
                    </a:p>
                  </a:txBody>
                  <a:tcPr marL="44450" marR="44450" marT="0"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tc>
                  <a:txBody>
                    <a:bodyPr/>
                    <a:lstStyle/>
                    <a:p>
                      <a:r>
                        <a:rPr lang="nb-NO" sz="1200" b="1" dirty="0">
                          <a:solidFill>
                            <a:srgbClr val="000000"/>
                          </a:solidFill>
                          <a:effectLst/>
                          <a:latin typeface="+mn-lt"/>
                          <a:ea typeface="Times New Roman" panose="02020603050405020304" pitchFamily="18" charset="0"/>
                          <a:cs typeface="Arial" panose="020B0604020202020204" pitchFamily="34" charset="0"/>
                        </a:rPr>
                        <a:t>29</a:t>
                      </a:r>
                    </a:p>
                    <a:p>
                      <a:endParaRPr lang="nb-NO" sz="1200" b="1" dirty="0">
                        <a:latin typeface="+mn-lt"/>
                        <a:cs typeface="Arial" panose="020B0604020202020204" pitchFamily="34" charset="0"/>
                      </a:endParaRPr>
                    </a:p>
                  </a:txBody>
                  <a:tcPr marL="44450" marR="44450"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b="1" dirty="0">
                          <a:solidFill>
                            <a:schemeClr val="tx1"/>
                          </a:solidFill>
                          <a:latin typeface="+mn-lt"/>
                          <a:cs typeface="Arial" panose="020B0604020202020204" pitchFamily="34" charset="0"/>
                        </a:rPr>
                        <a:t>30</a:t>
                      </a:r>
                    </a:p>
                    <a:p>
                      <a:r>
                        <a:rPr lang="nb-NO" sz="1200" b="0" dirty="0">
                          <a:solidFill>
                            <a:srgbClr val="000000"/>
                          </a:solidFill>
                          <a:effectLst/>
                          <a:latin typeface="+mn-lt"/>
                          <a:ea typeface="Times New Roman" panose="02020603050405020304" pitchFamily="18" charset="0"/>
                        </a:rPr>
                        <a:t>«Lille nyttårsaften»</a:t>
                      </a:r>
                    </a:p>
                    <a:p>
                      <a:r>
                        <a:rPr lang="nb-NO" sz="1200" b="0" dirty="0">
                          <a:solidFill>
                            <a:srgbClr val="000000"/>
                          </a:solidFill>
                          <a:effectLst/>
                          <a:latin typeface="+mn-lt"/>
                          <a:ea typeface="Times New Roman" panose="02020603050405020304" pitchFamily="18" charset="0"/>
                        </a:rPr>
                        <a:t>– vi stenger kl 12.00</a:t>
                      </a:r>
                    </a:p>
                    <a:p>
                      <a:endParaRPr lang="nb-NO" sz="1200" b="1" dirty="0">
                        <a:solidFill>
                          <a:srgbClr val="FF0000"/>
                        </a:solidFill>
                        <a:latin typeface="+mn-lt"/>
                        <a:cs typeface="Arial" panose="020B0604020202020204" pitchFamily="34" charset="0"/>
                      </a:endParaRPr>
                    </a:p>
                  </a:txBody>
                  <a:tcPr marL="44450" marR="44450" marT="0" marB="0">
                    <a:lnL w="12700" cap="flat" cmpd="sng" algn="ctr">
                      <a:solidFill>
                        <a:srgbClr val="5B9BD5"/>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b="1" dirty="0">
                          <a:solidFill>
                            <a:srgbClr val="FF0000"/>
                          </a:solidFill>
                          <a:latin typeface="+mn-lt"/>
                        </a:rPr>
                        <a:t>31</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a:solidFill>
                            <a:srgbClr val="FF0000"/>
                          </a:solidFill>
                          <a:effectLst/>
                          <a:latin typeface="+mn-lt"/>
                          <a:ea typeface="Times New Roman" panose="02020603050405020304" pitchFamily="18" charset="0"/>
                        </a:rPr>
                        <a:t>Nyttårsaften</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a:solidFill>
                            <a:srgbClr val="FF0000"/>
                          </a:solidFill>
                          <a:effectLst/>
                          <a:latin typeface="+mn-lt"/>
                          <a:ea typeface="Times New Roman" panose="02020603050405020304" pitchFamily="18" charset="0"/>
                        </a:rPr>
                        <a:t>Barnehagen stengt</a:t>
                      </a:r>
                    </a:p>
                    <a:p>
                      <a:endParaRPr lang="nb-NO" sz="1200" b="1" dirty="0">
                        <a:solidFill>
                          <a:srgbClr val="FF0000"/>
                        </a:solidFill>
                        <a:latin typeface="+mn-lt"/>
                      </a:endParaRPr>
                    </a:p>
                  </a:txBody>
                  <a:tcPr marL="44450" marR="44450" marT="0" marB="0">
                    <a:lnL w="12700" cap="flat" cmpd="sng" algn="ctr">
                      <a:solidFill>
                        <a:schemeClr val="accent1"/>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tc>
                  <a:txBody>
                    <a:bodyPr/>
                    <a:lstStyle/>
                    <a:p>
                      <a:endParaRPr lang="nb-NO" sz="1200" dirty="0">
                        <a:latin typeface="+mn-lt"/>
                      </a:endParaRPr>
                    </a:p>
                  </a:txBody>
                  <a:tcPr marL="44450" marR="44450" marT="0" marB="0">
                    <a:lnL w="12700" cap="flat" cmpd="sng" algn="ctr">
                      <a:solidFill>
                        <a:srgbClr val="5B9BD5"/>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accent1">
                        <a:lumMod val="20000"/>
                        <a:lumOff val="80000"/>
                      </a:schemeClr>
                    </a:solidFill>
                  </a:tcPr>
                </a:tc>
                <a:tc>
                  <a:txBody>
                    <a:bodyPr/>
                    <a:lstStyle/>
                    <a:p>
                      <a:endParaRPr lang="nb-NO" sz="1200" dirty="0">
                        <a:latin typeface="+mn-lt"/>
                      </a:endParaRPr>
                    </a:p>
                  </a:txBody>
                  <a:tcPr marL="44450" marR="44450" marT="0" marB="0">
                    <a:lnL w="12700" cap="flat" cmpd="sng" algn="ctr">
                      <a:solidFill>
                        <a:schemeClr val="accent1"/>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accent1">
                        <a:lumMod val="20000"/>
                        <a:lumOff val="80000"/>
                      </a:schemeClr>
                    </a:solidFill>
                  </a:tcPr>
                </a:tc>
                <a:tc>
                  <a:txBody>
                    <a:bodyPr/>
                    <a:lstStyle/>
                    <a:p>
                      <a:endParaRPr lang="nb-NO" sz="1200" dirty="0">
                        <a:latin typeface="+mn-lt"/>
                      </a:endParaRPr>
                    </a:p>
                  </a:txBody>
                  <a:tcPr marL="44450" marR="44450"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accent1">
                        <a:lumMod val="20000"/>
                        <a:lumOff val="80000"/>
                      </a:schemeClr>
                    </a:solidFill>
                  </a:tcPr>
                </a:tc>
                <a:tc>
                  <a:txBody>
                    <a:bodyPr/>
                    <a:lstStyle/>
                    <a:p>
                      <a:endParaRPr lang="nb-NO" sz="1200" dirty="0">
                        <a:latin typeface="+mn-lt"/>
                      </a:endParaRPr>
                    </a:p>
                  </a:txBody>
                  <a:tcPr marL="44450" marR="44450"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804000747"/>
                  </a:ext>
                </a:extLst>
              </a:tr>
            </a:tbl>
          </a:graphicData>
        </a:graphic>
      </p:graphicFrame>
      <p:pic>
        <p:nvPicPr>
          <p:cNvPr id="4" name="Bilde 8">
            <a:extLst>
              <a:ext uri="{FF2B5EF4-FFF2-40B4-BE49-F238E27FC236}">
                <a16:creationId xmlns:a16="http://schemas.microsoft.com/office/drawing/2014/main" id="{53A63116-8A50-7ECF-CCD5-808EA3CB8EE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25138" y="817182"/>
            <a:ext cx="361950" cy="361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0645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Hjerte 8"/>
          <p:cNvSpPr/>
          <p:nvPr/>
        </p:nvSpPr>
        <p:spPr>
          <a:xfrm>
            <a:off x="9072660" y="4775412"/>
            <a:ext cx="2252799" cy="1475910"/>
          </a:xfrm>
          <a:prstGeom prst="hear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10" name="TekstSylinder 9"/>
          <p:cNvSpPr txBox="1"/>
          <p:nvPr/>
        </p:nvSpPr>
        <p:spPr>
          <a:xfrm>
            <a:off x="9072660" y="5135088"/>
            <a:ext cx="2252799" cy="954107"/>
          </a:xfrm>
          <a:prstGeom prst="rect">
            <a:avLst/>
          </a:prstGeom>
          <a:noFill/>
        </p:spPr>
        <p:txBody>
          <a:bodyPr wrap="square" rtlCol="0">
            <a:spAutoFit/>
          </a:bodyPr>
          <a:lstStyle/>
          <a:p>
            <a:pPr algn="ctr"/>
            <a:r>
              <a:rPr lang="nb-NO" sz="1400" i="1" dirty="0">
                <a:cs typeface="Arial" panose="020B0604020202020204" pitchFamily="34" charset="0"/>
              </a:rPr>
              <a:t>Hver dag er</a:t>
            </a:r>
          </a:p>
          <a:p>
            <a:pPr algn="ctr"/>
            <a:r>
              <a:rPr lang="nb-NO" sz="1400" i="1" dirty="0">
                <a:cs typeface="Arial" panose="020B0604020202020204" pitchFamily="34" charset="0"/>
              </a:rPr>
              <a:t>en sjelden gave – en </a:t>
            </a:r>
          </a:p>
          <a:p>
            <a:pPr algn="ctr"/>
            <a:r>
              <a:rPr lang="nb-NO" sz="1400" i="1" dirty="0">
                <a:cs typeface="Arial" panose="020B0604020202020204" pitchFamily="34" charset="0"/>
              </a:rPr>
              <a:t>skinnende </a:t>
            </a:r>
          </a:p>
          <a:p>
            <a:pPr algn="ctr"/>
            <a:r>
              <a:rPr lang="nb-NO" sz="1400" i="1" dirty="0">
                <a:cs typeface="Arial" panose="020B0604020202020204" pitchFamily="34" charset="0"/>
              </a:rPr>
              <a:t>mulighet</a:t>
            </a:r>
          </a:p>
        </p:txBody>
      </p:sp>
      <p:sp>
        <p:nvSpPr>
          <p:cNvPr id="7" name="Text Box 3"/>
          <p:cNvSpPr txBox="1">
            <a:spLocks noChangeArrowheads="1"/>
          </p:cNvSpPr>
          <p:nvPr/>
        </p:nvSpPr>
        <p:spPr bwMode="auto">
          <a:xfrm>
            <a:off x="8414238" y="267109"/>
            <a:ext cx="3569654" cy="4393486"/>
          </a:xfrm>
          <a:prstGeom prst="rect">
            <a:avLst/>
          </a:prstGeom>
          <a:solidFill>
            <a:srgbClr val="FFFFFF"/>
          </a:solidFill>
          <a:ln w="31750">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ts val="500"/>
              </a:spcBef>
              <a:spcAft>
                <a:spcPts val="500"/>
              </a:spcAft>
              <a:buClrTx/>
              <a:buSzTx/>
              <a:buFontTx/>
              <a:buNone/>
              <a:tabLst/>
            </a:pPr>
            <a:r>
              <a:rPr lang="nb-NO" altLang="nb-NO" sz="1200" b="1" dirty="0">
                <a:cs typeface="Arial" panose="020B0604020202020204" pitchFamily="34" charset="0"/>
              </a:rPr>
              <a:t>Lek</a:t>
            </a:r>
            <a:r>
              <a:rPr kumimoji="0" lang="nb-NO" altLang="nb-NO" sz="1200" i="0" strike="noStrike" cap="none" normalizeH="0" baseline="0" dirty="0">
                <a:ln>
                  <a:noFill/>
                </a:ln>
                <a:solidFill>
                  <a:schemeClr val="tx1"/>
                </a:solidFill>
                <a:effectLst/>
                <a:cs typeface="Arial" panose="020B0604020202020204" pitchFamily="34" charset="0"/>
              </a:rPr>
              <a:t> er aktivitet tilsynelatende uten et umiddelbart formål utover leken i seg selv, for mange barn er lekens betydning først og fremst glede. Leken kan utføres alene eller sammen med andre og spiller en viktig rolle i læring og utvikling. Barnet kan samtidig utforske miljøet rundt seg, å bearbeide det som er vanskelig i omgivelsene eller seg selv. </a:t>
            </a:r>
          </a:p>
          <a:p>
            <a:pPr marL="0" marR="0" lvl="0" indent="0" algn="l" defTabSz="914400" rtl="0" eaLnBrk="0" fontAlgn="base" latinLnBrk="0" hangingPunct="0">
              <a:lnSpc>
                <a:spcPct val="100000"/>
              </a:lnSpc>
              <a:spcBef>
                <a:spcPts val="500"/>
              </a:spcBef>
              <a:spcAft>
                <a:spcPts val="500"/>
              </a:spcAft>
              <a:buClrTx/>
              <a:buSzTx/>
              <a:buFontTx/>
              <a:buNone/>
              <a:tabLst/>
            </a:pPr>
            <a:r>
              <a:rPr kumimoji="0" lang="nb-NO" altLang="nb-NO" sz="1200" b="1" i="0" strike="noStrike" cap="none" normalizeH="0" baseline="0" dirty="0">
                <a:ln>
                  <a:noFill/>
                </a:ln>
                <a:solidFill>
                  <a:schemeClr val="tx1"/>
                </a:solidFill>
                <a:effectLst/>
                <a:cs typeface="Arial" panose="020B0604020202020204" pitchFamily="34" charset="0"/>
              </a:rPr>
              <a:t>Lek hos barn </a:t>
            </a:r>
            <a:r>
              <a:rPr kumimoji="0" lang="nb-NO" altLang="nb-NO" sz="1200" i="0" strike="noStrike" cap="none" normalizeH="0" baseline="0" dirty="0">
                <a:ln>
                  <a:noFill/>
                </a:ln>
                <a:solidFill>
                  <a:schemeClr val="tx1"/>
                </a:solidFill>
                <a:effectLst/>
                <a:cs typeface="Arial" panose="020B0604020202020204" pitchFamily="34" charset="0"/>
              </a:rPr>
              <a:t>Alle barn vil på en eller annen måte leke, og kjennetegnet på lek er at den er en frivillig aktivitet som barnet selv velger å delta i, leken er nødvendig for å vokse og utvikle seg. Gjennom leken møter barnet verden og seg selv og lærer en rekke ferdigheter, samtidig som leken ligger utenfor ”den virkelige verden” og barnet kan ”late som”. Leken er lystbetont og den gir rom for stimulering av språksansen og intellektet, trening av kroppen og motorikken og gir nødvendig sosial trening. Barneleken gir nyttig erfaring og er avgjørende for all slags læring. Leken hos barn tjener derfor ytterst sett som trening både til å mestre hverdagen og voksenlivet.</a:t>
            </a:r>
            <a:r>
              <a:rPr kumimoji="0" lang="nb-NO" altLang="nb-NO" sz="1400" i="1" strike="noStrike" cap="none" normalizeH="0" baseline="0" dirty="0">
                <a:ln>
                  <a:noFill/>
                </a:ln>
                <a:solidFill>
                  <a:srgbClr val="000000"/>
                </a:solidFill>
                <a:effectLst/>
                <a:cs typeface="Arial" panose="020B0604020202020204" pitchFamily="34" charset="0"/>
              </a:rPr>
              <a:t>                   </a:t>
            </a:r>
          </a:p>
          <a:p>
            <a:pPr eaLnBrk="0" fontAlgn="base" hangingPunct="0">
              <a:spcBef>
                <a:spcPct val="0"/>
              </a:spcBef>
              <a:spcAft>
                <a:spcPct val="0"/>
              </a:spcAft>
            </a:pPr>
            <a:r>
              <a:rPr lang="nb-NO" altLang="nb-NO" b="1" i="1" dirty="0">
                <a:solidFill>
                  <a:srgbClr val="000000"/>
                </a:solidFill>
                <a:cs typeface="Arial" panose="020B0604020202020204" pitchFamily="34" charset="0"/>
              </a:rPr>
              <a:t>”Lek er for barn et mål i seg selv”</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nb-NO" altLang="nb-NO" sz="1800" b="0" i="0" u="none" strike="noStrike" cap="none" normalizeH="0" baseline="0" dirty="0">
              <a:ln>
                <a:noFill/>
              </a:ln>
              <a:solidFill>
                <a:schemeClr val="tx1"/>
              </a:solidFill>
              <a:effectLst/>
              <a:latin typeface="Arial" panose="020B0604020202020204" pitchFamily="34" charset="0"/>
            </a:endParaRPr>
          </a:p>
        </p:txBody>
      </p:sp>
      <p:sp>
        <p:nvSpPr>
          <p:cNvPr id="8" name="Rectangle 47"/>
          <p:cNvSpPr>
            <a:spLocks noChangeAspect="1" noChangeArrowheads="1"/>
          </p:cNvSpPr>
          <p:nvPr/>
        </p:nvSpPr>
        <p:spPr bwMode="auto">
          <a:xfrm>
            <a:off x="5247061" y="845777"/>
            <a:ext cx="3046028" cy="1721011"/>
          </a:xfrm>
          <a:prstGeom prst="rect">
            <a:avLst/>
          </a:prstGeom>
          <a:solidFill>
            <a:srgbClr val="FFFFFF"/>
          </a:solidFill>
          <a:ln w="28575">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9144" tIns="9144" rIns="9144" bIns="9144"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pPr>
            <a:r>
              <a:rPr kumimoji="0" lang="nb-NO" altLang="nb-NO" sz="1400" b="0" i="1" u="none" strike="noStrike" cap="none" normalizeH="0" baseline="0" dirty="0">
                <a:ln>
                  <a:noFill/>
                </a:ln>
                <a:solidFill>
                  <a:schemeClr val="tx1"/>
                </a:solidFill>
                <a:effectLst/>
                <a:cs typeface="Arial" panose="020B0604020202020204" pitchFamily="34" charset="0"/>
              </a:rPr>
              <a:t>”</a:t>
            </a:r>
            <a:r>
              <a:rPr lang="nb-NO" altLang="nb-NO" sz="1400" i="1" dirty="0">
                <a:cs typeface="Arial" panose="020B0604020202020204" pitchFamily="34" charset="0"/>
              </a:rPr>
              <a:t>Leken skal ha en sentral plass i barnehagen, og lekens egenverdi skal anerkjennes. Barnehagen skal gi gode vilkår for lek, vennskap og barnas egen kultur. Leken skal være en arena for barnas utvikling og læring, og for sosial og språklig samhandling</a:t>
            </a:r>
            <a:r>
              <a:rPr kumimoji="0" lang="nb-NO" altLang="nb-NO" sz="1400" b="0" i="1" u="none" strike="noStrike" cap="none" normalizeH="0" baseline="0" dirty="0">
                <a:ln>
                  <a:noFill/>
                </a:ln>
                <a:solidFill>
                  <a:schemeClr val="tx1"/>
                </a:solidFill>
                <a:effectLst/>
                <a:cs typeface="Arial" panose="020B0604020202020204" pitchFamily="34" charset="0"/>
              </a:rPr>
              <a:t>”</a:t>
            </a:r>
          </a:p>
        </p:txBody>
      </p:sp>
      <p:sp>
        <p:nvSpPr>
          <p:cNvPr id="11" name="Text Box 49"/>
          <p:cNvSpPr txBox="1">
            <a:spLocks noChangeArrowheads="1"/>
          </p:cNvSpPr>
          <p:nvPr/>
        </p:nvSpPr>
        <p:spPr bwMode="auto">
          <a:xfrm>
            <a:off x="5247061" y="2661275"/>
            <a:ext cx="3046028" cy="1976310"/>
          </a:xfrm>
          <a:prstGeom prst="rect">
            <a:avLst/>
          </a:prstGeom>
          <a:solidFill>
            <a:srgbClr val="FFFFFF"/>
          </a:solidFill>
          <a:ln w="28575">
            <a:solidFill>
              <a:schemeClr val="accent1"/>
            </a:solidFill>
            <a:miter lim="800000"/>
            <a:headEnd/>
            <a:tailEnd/>
          </a:ln>
        </p:spPr>
        <p:txBody>
          <a:bodyPr vert="horz" wrap="square" lIns="91440" tIns="45720" rIns="91440" bIns="45720" numCol="1" anchor="t" anchorCtr="0" compatLnSpc="1">
            <a:prstTxWarp prst="textNoShape">
              <a:avLst/>
            </a:prstTxWarp>
          </a:bodyPr>
          <a:lstStyle/>
          <a:p>
            <a:pPr marL="0" marR="0" lvl="0" indent="0" defTabSz="914400" rtl="0" eaLnBrk="0" fontAlgn="base" latinLnBrk="0" hangingPunct="0">
              <a:lnSpc>
                <a:spcPct val="100000"/>
              </a:lnSpc>
              <a:spcBef>
                <a:spcPct val="0"/>
              </a:spcBef>
              <a:spcAft>
                <a:spcPts val="800"/>
              </a:spcAft>
              <a:buClrTx/>
              <a:buSzTx/>
              <a:buFontTx/>
              <a:buNone/>
              <a:tabLst/>
            </a:pPr>
            <a:r>
              <a:rPr kumimoji="0" lang="nb-NO" altLang="nb-NO" sz="1400" b="0" i="0" u="none" strike="noStrike" cap="none" normalizeH="0" baseline="0" dirty="0">
                <a:ln>
                  <a:noFill/>
                </a:ln>
                <a:solidFill>
                  <a:schemeClr val="tx1"/>
                </a:solidFill>
                <a:effectLst/>
                <a:cs typeface="Arial" panose="020B0604020202020204" pitchFamily="34" charset="0"/>
              </a:rPr>
              <a:t>I tillegg til frilek ønsker vi også å ha en fast aktivitet som vi gjør i felleskap i forbindelse med samlingsstunden eller annet. </a:t>
            </a:r>
          </a:p>
          <a:p>
            <a:pPr marL="0" marR="0" lvl="0" indent="0" defTabSz="914400" rtl="0" eaLnBrk="0" fontAlgn="base" latinLnBrk="0" hangingPunct="0">
              <a:lnSpc>
                <a:spcPct val="100000"/>
              </a:lnSpc>
              <a:spcBef>
                <a:spcPct val="0"/>
              </a:spcBef>
              <a:spcAft>
                <a:spcPts val="800"/>
              </a:spcAft>
              <a:buClrTx/>
              <a:buSzTx/>
              <a:buFontTx/>
              <a:buNone/>
              <a:tabLst/>
            </a:pPr>
            <a:r>
              <a:rPr kumimoji="0" lang="nb-NO" altLang="nb-NO" sz="1400" b="0" i="0" u="none" strike="noStrike" cap="none" normalizeH="0" baseline="0" dirty="0">
                <a:ln>
                  <a:noFill/>
                </a:ln>
                <a:solidFill>
                  <a:schemeClr val="tx1"/>
                </a:solidFill>
                <a:effectLst/>
                <a:cs typeface="Arial" panose="020B0604020202020204" pitchFamily="34" charset="0"/>
              </a:rPr>
              <a:t>Her vil vi prate og la barna få fortelle ting som de har på hjertet og ønsker å dele med oss andre, vi vil synge sanger og kose oss</a:t>
            </a:r>
            <a:r>
              <a:rPr kumimoji="0" lang="nb-NO" altLang="nb-NO" sz="1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a:t>
            </a:r>
          </a:p>
          <a:p>
            <a:pPr marL="0" marR="0" lvl="0" indent="0" algn="l" defTabSz="914400" rtl="0" eaLnBrk="0" fontAlgn="base" latinLnBrk="0" hangingPunct="0">
              <a:lnSpc>
                <a:spcPct val="100000"/>
              </a:lnSpc>
              <a:spcBef>
                <a:spcPct val="0"/>
              </a:spcBef>
              <a:spcAft>
                <a:spcPts val="800"/>
              </a:spcAft>
              <a:buClrTx/>
              <a:buSzTx/>
              <a:buFontTx/>
              <a:buNone/>
              <a:tabLst/>
            </a:pPr>
            <a:endParaRPr kumimoji="0" lang="nb-NO" altLang="nb-NO" sz="1100" b="0" i="0" u="none" strike="noStrike" cap="none" normalizeH="0" baseline="0" dirty="0">
              <a:ln>
                <a:noFill/>
              </a:ln>
              <a:solidFill>
                <a:schemeClr val="tx1"/>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b-NO" altLang="nb-NO" sz="1800" b="0" i="0" u="none" strike="noStrike" cap="none" normalizeH="0" baseline="0" dirty="0">
              <a:ln>
                <a:noFill/>
              </a:ln>
              <a:solidFill>
                <a:schemeClr val="tx1"/>
              </a:solidFill>
              <a:effectLst/>
              <a:latin typeface="Arial" panose="020B0604020202020204" pitchFamily="34" charset="0"/>
            </a:endParaRPr>
          </a:p>
        </p:txBody>
      </p:sp>
      <p:sp>
        <p:nvSpPr>
          <p:cNvPr id="12" name="Rectangle 48"/>
          <p:cNvSpPr>
            <a:spLocks noChangeAspect="1" noChangeArrowheads="1"/>
          </p:cNvSpPr>
          <p:nvPr/>
        </p:nvSpPr>
        <p:spPr bwMode="auto">
          <a:xfrm>
            <a:off x="5243927" y="4732072"/>
            <a:ext cx="3046027" cy="1475909"/>
          </a:xfrm>
          <a:prstGeom prst="rect">
            <a:avLst/>
          </a:prstGeom>
          <a:solidFill>
            <a:srgbClr val="FFFFFF"/>
          </a:solidFill>
          <a:ln w="28575">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9144" tIns="9144" rIns="9144" bIns="9144"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pPr>
            <a:endParaRPr kumimoji="0" lang="nb-NO" altLang="nb-NO" sz="1100" b="0" i="1" u="none" strike="noStrike" cap="none" normalizeH="0" baseline="0" dirty="0">
              <a:ln>
                <a:noFill/>
              </a:ln>
              <a:solidFill>
                <a:schemeClr val="tx1"/>
              </a:solidFill>
              <a:effectLst/>
              <a:latin typeface="Calibri" panose="020F0502020204030204" pitchFamily="34" charset="0"/>
            </a:endParaRPr>
          </a:p>
          <a:p>
            <a:pPr marL="0" marR="0" lvl="0" indent="0" algn="ctr" defTabSz="914400" rtl="0" eaLnBrk="0" fontAlgn="base" latinLnBrk="0" hangingPunct="0">
              <a:lnSpc>
                <a:spcPct val="100000"/>
              </a:lnSpc>
              <a:spcBef>
                <a:spcPct val="0"/>
              </a:spcBef>
              <a:spcAft>
                <a:spcPts val="800"/>
              </a:spcAft>
              <a:buClrTx/>
              <a:buSzTx/>
              <a:buFontTx/>
              <a:buNone/>
              <a:tabLst/>
            </a:pPr>
            <a:r>
              <a:rPr lang="nb-NO" altLang="nb-NO" sz="1400" i="1" dirty="0">
                <a:cs typeface="Arial" panose="020B0604020202020204" pitchFamily="34" charset="0"/>
              </a:rPr>
              <a:t>«Barnehagen skal inspirere til og gi rom for ulike typer lek både ute og inne. Barnehagen skal bidra til at alle barn kan oppleve glede, humor, spenning og engasjement gjennom lek – alene og sammen med andre.»</a:t>
            </a:r>
            <a:endParaRPr kumimoji="0" lang="nb-NO" altLang="nb-NO" sz="1400" b="0" i="1"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nb-NO" altLang="nb-NO" sz="1800" b="0" i="0" u="none" strike="noStrike" cap="none" normalizeH="0" baseline="0" dirty="0">
              <a:ln>
                <a:noFill/>
              </a:ln>
              <a:solidFill>
                <a:schemeClr val="tx1"/>
              </a:solidFill>
              <a:effectLst/>
              <a:latin typeface="Arial" panose="020B0604020202020204" pitchFamily="34" charset="0"/>
            </a:endParaRPr>
          </a:p>
        </p:txBody>
      </p:sp>
      <p:sp>
        <p:nvSpPr>
          <p:cNvPr id="3" name="TekstSylinder 2"/>
          <p:cNvSpPr txBox="1"/>
          <p:nvPr/>
        </p:nvSpPr>
        <p:spPr>
          <a:xfrm>
            <a:off x="208102" y="267109"/>
            <a:ext cx="4917807" cy="430887"/>
          </a:xfrm>
          <a:prstGeom prst="rect">
            <a:avLst/>
          </a:prstGeom>
          <a:ln w="28575">
            <a:solidFill>
              <a:schemeClr val="accent1"/>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r>
              <a:rPr lang="nb-NO" sz="2200" dirty="0"/>
              <a:t>Noah barnehage – mer som en familie</a:t>
            </a:r>
          </a:p>
        </p:txBody>
      </p:sp>
      <p:sp>
        <p:nvSpPr>
          <p:cNvPr id="4" name="TekstSylinder 3"/>
          <p:cNvSpPr txBox="1"/>
          <p:nvPr/>
        </p:nvSpPr>
        <p:spPr>
          <a:xfrm>
            <a:off x="5254850" y="493995"/>
            <a:ext cx="3159388" cy="369332"/>
          </a:xfrm>
          <a:prstGeom prst="rect">
            <a:avLst/>
          </a:prstGeom>
          <a:noFill/>
          <a:ln>
            <a:solidFill>
              <a:schemeClr val="bg1"/>
            </a:solidFill>
          </a:ln>
        </p:spPr>
        <p:txBody>
          <a:bodyPr wrap="square" rtlCol="0">
            <a:spAutoFit/>
          </a:bodyPr>
          <a:lstStyle/>
          <a:p>
            <a:endParaRPr lang="nb-NO" b="1" dirty="0"/>
          </a:p>
        </p:txBody>
      </p:sp>
      <p:sp>
        <p:nvSpPr>
          <p:cNvPr id="13" name="TekstSylinder 12">
            <a:extLst>
              <a:ext uri="{FF2B5EF4-FFF2-40B4-BE49-F238E27FC236}">
                <a16:creationId xmlns:a16="http://schemas.microsoft.com/office/drawing/2014/main" id="{8E32B719-B33D-4448-85FA-F12669048C96}"/>
              </a:ext>
            </a:extLst>
          </p:cNvPr>
          <p:cNvSpPr txBox="1"/>
          <p:nvPr/>
        </p:nvSpPr>
        <p:spPr>
          <a:xfrm>
            <a:off x="5235692" y="267109"/>
            <a:ext cx="3057397" cy="430887"/>
          </a:xfrm>
          <a:prstGeom prst="rect">
            <a:avLst/>
          </a:prstGeom>
          <a:ln w="28575">
            <a:solidFill>
              <a:schemeClr val="accent1"/>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r>
              <a:rPr lang="nb-NO" sz="2200" b="1" dirty="0"/>
              <a:t>Rammeplanen om lek</a:t>
            </a:r>
          </a:p>
        </p:txBody>
      </p:sp>
      <p:sp>
        <p:nvSpPr>
          <p:cNvPr id="14" name="TekstSylinder 13">
            <a:extLst>
              <a:ext uri="{FF2B5EF4-FFF2-40B4-BE49-F238E27FC236}">
                <a16:creationId xmlns:a16="http://schemas.microsoft.com/office/drawing/2014/main" id="{9352C424-870D-48F6-85E2-0A664B289A86}"/>
              </a:ext>
            </a:extLst>
          </p:cNvPr>
          <p:cNvSpPr txBox="1"/>
          <p:nvPr/>
        </p:nvSpPr>
        <p:spPr>
          <a:xfrm>
            <a:off x="208102" y="846354"/>
            <a:ext cx="4917808" cy="2031325"/>
          </a:xfrm>
          <a:prstGeom prst="rect">
            <a:avLst/>
          </a:prstGeom>
          <a:noFill/>
          <a:ln w="28575">
            <a:solidFill>
              <a:schemeClr val="accent1"/>
            </a:solidFill>
          </a:ln>
        </p:spPr>
        <p:txBody>
          <a:bodyPr wrap="square">
            <a:spAutoFit/>
          </a:bodyPr>
          <a:lstStyle/>
          <a:p>
            <a:r>
              <a:rPr lang="nb-NO" altLang="nb-NO" sz="1400" dirty="0"/>
              <a:t>Årsplanen er et arbeidsredskap for personalet og dokumenterer barnehagens valg og begrunnelser. </a:t>
            </a:r>
          </a:p>
          <a:p>
            <a:r>
              <a:rPr lang="nb-NO" altLang="nb-NO" sz="1400" dirty="0"/>
              <a:t>Årsplanen inneholder månedsplaner, </a:t>
            </a:r>
            <a:r>
              <a:rPr lang="nb-NO" altLang="nb-NO" sz="1400" u="sng" dirty="0"/>
              <a:t>så ta godt vare på den</a:t>
            </a:r>
            <a:r>
              <a:rPr lang="nb-NO" altLang="nb-NO" sz="1400" dirty="0"/>
              <a:t>. </a:t>
            </a:r>
            <a:r>
              <a:rPr lang="nb-NO" sz="1400" kern="800" dirty="0"/>
              <a:t>Vi vil fortsette å være spontane og la barna kunne få medvirke i hverdagen. Ved spesielle ting (som turer eller annet) vil det bli sendt ut sms eller bli lagt ut på facebooksiden. </a:t>
            </a:r>
            <a:r>
              <a:rPr lang="nb-NO" sz="1400" b="1" kern="800" dirty="0"/>
              <a:t>Virksomhetsplanen</a:t>
            </a:r>
            <a:r>
              <a:rPr lang="nb-NO" sz="1400" kern="800" dirty="0"/>
              <a:t> vil inneholde mer langsiktige planer. Virksomhetsplanen varer i 5 år, mens årsplanen varer i 1 år. </a:t>
            </a:r>
          </a:p>
          <a:p>
            <a:r>
              <a:rPr lang="nb-NO" sz="1400" kern="800" dirty="0"/>
              <a:t>Har dere spørsmål så ta kontakt!</a:t>
            </a:r>
          </a:p>
        </p:txBody>
      </p:sp>
      <p:pic>
        <p:nvPicPr>
          <p:cNvPr id="16" name="Picture 4" descr="http://www.minbarnehage.no/DynamicContent/CustomFrontpageImages/121-98f4455a-dab9-4164-b8ba-c7b6ef10f77f.jpg">
            <a:extLst>
              <a:ext uri="{FF2B5EF4-FFF2-40B4-BE49-F238E27FC236}">
                <a16:creationId xmlns:a16="http://schemas.microsoft.com/office/drawing/2014/main" id="{AB3407A7-15C8-4502-968E-31B9D6E830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2797" y="2973725"/>
            <a:ext cx="3046028" cy="3373740"/>
          </a:xfrm>
          <a:prstGeom prst="rect">
            <a:avLst/>
          </a:prstGeom>
          <a:noFill/>
          <a:extLst>
            <a:ext uri="{909E8E84-426E-40DD-AFC4-6F175D3DCCD1}">
              <a14:hiddenFill xmlns:a14="http://schemas.microsoft.com/office/drawing/2010/main">
                <a:solidFill>
                  <a:srgbClr val="FFFFFF"/>
                </a:solidFill>
              </a14:hiddenFill>
            </a:ext>
          </a:extLst>
        </p:spPr>
      </p:pic>
      <p:sp>
        <p:nvSpPr>
          <p:cNvPr id="17" name="TekstSylinder 16">
            <a:extLst>
              <a:ext uri="{FF2B5EF4-FFF2-40B4-BE49-F238E27FC236}">
                <a16:creationId xmlns:a16="http://schemas.microsoft.com/office/drawing/2014/main" id="{20A3CBA9-B91E-4A23-A7AA-98B73D667620}"/>
              </a:ext>
            </a:extLst>
          </p:cNvPr>
          <p:cNvSpPr txBox="1"/>
          <p:nvPr/>
        </p:nvSpPr>
        <p:spPr>
          <a:xfrm>
            <a:off x="5235692" y="6322798"/>
            <a:ext cx="5486400" cy="307777"/>
          </a:xfrm>
          <a:prstGeom prst="rect">
            <a:avLst/>
          </a:prstGeom>
          <a:noFill/>
        </p:spPr>
        <p:txBody>
          <a:bodyPr wrap="square" rtlCol="0">
            <a:spAutoFit/>
          </a:bodyPr>
          <a:lstStyle/>
          <a:p>
            <a:r>
              <a:rPr lang="nb-NO" sz="1400" b="1" i="1" dirty="0">
                <a:solidFill>
                  <a:srgbClr val="FF0000"/>
                </a:solidFill>
              </a:rPr>
              <a:t>Med forbehold om trykkfeil og eventuelle uforutsette endringer </a:t>
            </a:r>
            <a:r>
              <a:rPr lang="nb-NO" sz="1400" b="1" i="1" dirty="0">
                <a:solidFill>
                  <a:srgbClr val="FF0000"/>
                </a:solidFill>
                <a:sym typeface="Wingdings" panose="05000000000000000000" pitchFamily="2" charset="2"/>
              </a:rPr>
              <a:t></a:t>
            </a:r>
            <a:endParaRPr lang="nb-NO" sz="1400" b="1" i="1" dirty="0">
              <a:solidFill>
                <a:srgbClr val="FF0000"/>
              </a:solidFill>
            </a:endParaRPr>
          </a:p>
        </p:txBody>
      </p:sp>
    </p:spTree>
    <p:extLst>
      <p:ext uri="{BB962C8B-B14F-4D97-AF65-F5344CB8AC3E}">
        <p14:creationId xmlns:p14="http://schemas.microsoft.com/office/powerpoint/2010/main" val="3993514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ppt_x"/>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fill="hold"/>
                                        <p:tgtEl>
                                          <p:spTgt spid="16"/>
                                        </p:tgtEl>
                                        <p:attrNameLst>
                                          <p:attrName>ppt_x</p:attrName>
                                        </p:attrNameLst>
                                      </p:cBhvr>
                                      <p:tavLst>
                                        <p:tav tm="0">
                                          <p:val>
                                            <p:strVal val="#ppt_x"/>
                                          </p:val>
                                        </p:tav>
                                        <p:tav tm="100000">
                                          <p:val>
                                            <p:strVal val="#ppt_x"/>
                                          </p:val>
                                        </p:tav>
                                      </p:tavLst>
                                    </p:anim>
                                    <p:anim calcmode="lin" valueType="num">
                                      <p:cBhvr additive="base">
                                        <p:cTn id="5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7" grpId="0" animBg="1"/>
      <p:bldP spid="8" grpId="0" animBg="1"/>
      <p:bldP spid="11" grpId="0" animBg="1"/>
      <p:bldP spid="12" grpId="0" animBg="1"/>
      <p:bldP spid="1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 1"/>
          <p:cNvGraphicFramePr>
            <a:graphicFrameLocks noGrp="1"/>
          </p:cNvGraphicFramePr>
          <p:nvPr>
            <p:extLst>
              <p:ext uri="{D42A27DB-BD31-4B8C-83A1-F6EECF244321}">
                <p14:modId xmlns:p14="http://schemas.microsoft.com/office/powerpoint/2010/main" val="1656932995"/>
              </p:ext>
            </p:extLst>
          </p:nvPr>
        </p:nvGraphicFramePr>
        <p:xfrm>
          <a:off x="4224270" y="103031"/>
          <a:ext cx="7856113" cy="6119854"/>
        </p:xfrm>
        <a:graphic>
          <a:graphicData uri="http://schemas.openxmlformats.org/drawingml/2006/table">
            <a:tbl>
              <a:tblPr firstRow="1" firstCol="1" bandRow="1">
                <a:tableStyleId>{69012ECD-51FC-41F1-AA8D-1B2483CD663E}</a:tableStyleId>
              </a:tblPr>
              <a:tblGrid>
                <a:gridCol w="1296635">
                  <a:extLst>
                    <a:ext uri="{9D8B030D-6E8A-4147-A177-3AD203B41FA5}">
                      <a16:colId xmlns:a16="http://schemas.microsoft.com/office/drawing/2014/main" val="20000"/>
                    </a:ext>
                  </a:extLst>
                </a:gridCol>
                <a:gridCol w="6559478">
                  <a:extLst>
                    <a:ext uri="{9D8B030D-6E8A-4147-A177-3AD203B41FA5}">
                      <a16:colId xmlns:a16="http://schemas.microsoft.com/office/drawing/2014/main" val="20001"/>
                    </a:ext>
                  </a:extLst>
                </a:gridCol>
              </a:tblGrid>
              <a:tr h="331615">
                <a:tc>
                  <a:txBody>
                    <a:bodyPr/>
                    <a:lstStyle/>
                    <a:p>
                      <a:pPr>
                        <a:spcAft>
                          <a:spcPts val="0"/>
                        </a:spcAft>
                      </a:pPr>
                      <a:r>
                        <a:rPr lang="nb-NO" sz="1100" dirty="0">
                          <a:solidFill>
                            <a:schemeClr val="tx1"/>
                          </a:solidFill>
                          <a:effectLst/>
                        </a:rPr>
                        <a:t>FAGOMRÅDE</a:t>
                      </a:r>
                    </a:p>
                    <a:p>
                      <a:pPr>
                        <a:spcAft>
                          <a:spcPts val="0"/>
                        </a:spcAft>
                      </a:pPr>
                      <a:r>
                        <a:rPr lang="nb-NO" sz="1100" dirty="0">
                          <a:solidFill>
                            <a:schemeClr val="tx1"/>
                          </a:solidFill>
                          <a:effectLst/>
                        </a:rPr>
                        <a:t> </a:t>
                      </a:r>
                      <a:endParaRPr lang="nb-NO" sz="1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0670" marR="30670" marT="0" marB="0"/>
                </a:tc>
                <a:tc>
                  <a:txBody>
                    <a:bodyPr/>
                    <a:lstStyle/>
                    <a:p>
                      <a:pPr>
                        <a:spcAft>
                          <a:spcPts val="0"/>
                        </a:spcAft>
                      </a:pPr>
                      <a:r>
                        <a:rPr lang="nb-NO" sz="1100" dirty="0">
                          <a:solidFill>
                            <a:schemeClr val="tx1"/>
                          </a:solidFill>
                          <a:effectLst/>
                        </a:rPr>
                        <a:t>HOVEDFOKUS</a:t>
                      </a:r>
                      <a:r>
                        <a:rPr lang="nb-NO" sz="1100" baseline="0" dirty="0">
                          <a:solidFill>
                            <a:schemeClr val="tx1"/>
                          </a:solidFill>
                          <a:effectLst/>
                        </a:rPr>
                        <a:t> I JANUAR</a:t>
                      </a:r>
                      <a:endParaRPr lang="nb-NO" sz="1100" dirty="0">
                        <a:solidFill>
                          <a:schemeClr val="tx1"/>
                        </a:solidFill>
                        <a:effectLst/>
                      </a:endParaRPr>
                    </a:p>
                    <a:p>
                      <a:pPr>
                        <a:spcAft>
                          <a:spcPts val="0"/>
                        </a:spcAft>
                      </a:pPr>
                      <a:r>
                        <a:rPr lang="nb-NO" sz="1100" dirty="0">
                          <a:solidFill>
                            <a:schemeClr val="tx1"/>
                          </a:solidFill>
                          <a:effectLst/>
                        </a:rPr>
                        <a:t> </a:t>
                      </a:r>
                      <a:endParaRPr lang="nb-NO" sz="1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0670" marR="30670" marT="0" marB="0"/>
                </a:tc>
                <a:extLst>
                  <a:ext uri="{0D108BD9-81ED-4DB2-BD59-A6C34878D82A}">
                    <a16:rowId xmlns:a16="http://schemas.microsoft.com/office/drawing/2014/main" val="10000"/>
                  </a:ext>
                </a:extLst>
              </a:tr>
              <a:tr h="747173">
                <a:tc>
                  <a:txBody>
                    <a:bodyPr/>
                    <a:lstStyle/>
                    <a:p>
                      <a:pPr>
                        <a:lnSpc>
                          <a:spcPct val="150000"/>
                        </a:lnSpc>
                        <a:spcAft>
                          <a:spcPts val="0"/>
                        </a:spcAft>
                      </a:pPr>
                      <a:r>
                        <a:rPr lang="nb-NO" sz="1100" dirty="0">
                          <a:effectLst/>
                          <a:latin typeface="+mn-lt"/>
                        </a:rPr>
                        <a:t>Antall, rom og </a:t>
                      </a:r>
                    </a:p>
                    <a:p>
                      <a:pPr>
                        <a:lnSpc>
                          <a:spcPct val="150000"/>
                        </a:lnSpc>
                        <a:spcAft>
                          <a:spcPts val="0"/>
                        </a:spcAft>
                      </a:pPr>
                      <a:r>
                        <a:rPr lang="nb-NO" sz="1100" dirty="0">
                          <a:effectLst/>
                          <a:latin typeface="+mn-lt"/>
                        </a:rPr>
                        <a:t>form</a:t>
                      </a:r>
                    </a:p>
                    <a:p>
                      <a:pPr>
                        <a:spcAft>
                          <a:spcPts val="0"/>
                        </a:spcAft>
                      </a:pPr>
                      <a:r>
                        <a:rPr lang="nb-NO" sz="1100" dirty="0">
                          <a:effectLst/>
                          <a:latin typeface="+mn-lt"/>
                        </a:rPr>
                        <a:t> </a:t>
                      </a:r>
                      <a:endParaRPr lang="nb-NO" sz="1100" dirty="0">
                        <a:effectLst/>
                        <a:latin typeface="+mn-lt"/>
                        <a:ea typeface="Times New Roman" panose="02020603050405020304" pitchFamily="18" charset="0"/>
                        <a:cs typeface="Arial" panose="020B0604020202020204" pitchFamily="34" charset="0"/>
                      </a:endParaRPr>
                    </a:p>
                  </a:txBody>
                  <a:tcPr marL="30670" marR="30670" marT="0" marB="0"/>
                </a:tc>
                <a:tc>
                  <a:txBody>
                    <a:bodyPr/>
                    <a:lstStyle/>
                    <a:p>
                      <a:pPr>
                        <a:spcAft>
                          <a:spcPts val="0"/>
                        </a:spcAft>
                      </a:pPr>
                      <a:r>
                        <a:rPr lang="nb-NO" sz="1100" dirty="0">
                          <a:effectLst/>
                          <a:latin typeface="+mn-lt"/>
                        </a:rPr>
                        <a:t>Vi lager islandsby, vi fryser ned</a:t>
                      </a:r>
                      <a:r>
                        <a:rPr lang="nb-NO" sz="1100" baseline="0" dirty="0">
                          <a:effectLst/>
                          <a:latin typeface="+mn-lt"/>
                        </a:rPr>
                        <a:t> is i ulike fasonger, former og farger</a:t>
                      </a:r>
                    </a:p>
                    <a:p>
                      <a:pPr>
                        <a:spcAft>
                          <a:spcPts val="0"/>
                        </a:spcAft>
                      </a:pPr>
                      <a:r>
                        <a:rPr lang="nb-NO" sz="1100" baseline="0" dirty="0">
                          <a:effectLst/>
                          <a:latin typeface="+mn-lt"/>
                        </a:rPr>
                        <a:t>Vi fryser ned leker, hva skjer når isen smelter</a:t>
                      </a:r>
                    </a:p>
                    <a:p>
                      <a:pPr>
                        <a:spcAft>
                          <a:spcPts val="0"/>
                        </a:spcAft>
                      </a:pPr>
                      <a:r>
                        <a:rPr lang="nb-NO" sz="1100" dirty="0">
                          <a:effectLst/>
                          <a:latin typeface="+mn-lt"/>
                        </a:rPr>
                        <a:t>Vi lager snøhuler,</a:t>
                      </a:r>
                      <a:r>
                        <a:rPr lang="nb-NO" sz="1100" baseline="0" dirty="0">
                          <a:effectLst/>
                          <a:latin typeface="+mn-lt"/>
                        </a:rPr>
                        <a:t> hvordan føles det å være inni en snøhule?</a:t>
                      </a:r>
                    </a:p>
                    <a:p>
                      <a:pPr>
                        <a:spcAft>
                          <a:spcPts val="0"/>
                        </a:spcAft>
                      </a:pPr>
                      <a:r>
                        <a:rPr lang="nb-NO" sz="1100" baseline="0" dirty="0">
                          <a:effectLst/>
                          <a:latin typeface="+mn-lt"/>
                        </a:rPr>
                        <a:t>Vi lager snølykter, former og teller hvor mange snøballer vi trenger</a:t>
                      </a:r>
                      <a:endParaRPr lang="nb-NO" sz="1100" dirty="0">
                        <a:effectLst/>
                        <a:latin typeface="+mn-lt"/>
                      </a:endParaRPr>
                    </a:p>
                    <a:p>
                      <a:pPr>
                        <a:spcAft>
                          <a:spcPts val="0"/>
                        </a:spcAft>
                      </a:pPr>
                      <a:endParaRPr lang="nb-NO" sz="1100" dirty="0">
                        <a:effectLst/>
                        <a:latin typeface="+mn-lt"/>
                        <a:ea typeface="Times New Roman" panose="02020603050405020304" pitchFamily="18" charset="0"/>
                        <a:cs typeface="Arial" panose="020B0604020202020204" pitchFamily="34" charset="0"/>
                      </a:endParaRPr>
                    </a:p>
                  </a:txBody>
                  <a:tcPr marL="30670" marR="30670" marT="0" marB="0"/>
                </a:tc>
                <a:extLst>
                  <a:ext uri="{0D108BD9-81ED-4DB2-BD59-A6C34878D82A}">
                    <a16:rowId xmlns:a16="http://schemas.microsoft.com/office/drawing/2014/main" val="10001"/>
                  </a:ext>
                </a:extLst>
              </a:tr>
              <a:tr h="829039">
                <a:tc>
                  <a:txBody>
                    <a:bodyPr/>
                    <a:lstStyle/>
                    <a:p>
                      <a:pPr>
                        <a:lnSpc>
                          <a:spcPct val="150000"/>
                        </a:lnSpc>
                        <a:spcAft>
                          <a:spcPts val="0"/>
                        </a:spcAft>
                      </a:pPr>
                      <a:r>
                        <a:rPr lang="nb-NO" sz="1100">
                          <a:effectLst/>
                          <a:latin typeface="+mn-lt"/>
                        </a:rPr>
                        <a:t>Etikk, religion og</a:t>
                      </a:r>
                    </a:p>
                    <a:p>
                      <a:pPr>
                        <a:lnSpc>
                          <a:spcPct val="150000"/>
                        </a:lnSpc>
                        <a:spcAft>
                          <a:spcPts val="0"/>
                        </a:spcAft>
                      </a:pPr>
                      <a:r>
                        <a:rPr lang="nb-NO" sz="1100">
                          <a:effectLst/>
                          <a:latin typeface="+mn-lt"/>
                        </a:rPr>
                        <a:t>filosofi</a:t>
                      </a:r>
                    </a:p>
                    <a:p>
                      <a:pPr>
                        <a:spcAft>
                          <a:spcPts val="0"/>
                        </a:spcAft>
                      </a:pPr>
                      <a:r>
                        <a:rPr lang="nb-NO" sz="1100">
                          <a:effectLst/>
                          <a:latin typeface="+mn-lt"/>
                        </a:rPr>
                        <a:t> </a:t>
                      </a:r>
                      <a:endParaRPr lang="nb-NO" sz="1100">
                        <a:effectLst/>
                        <a:latin typeface="+mn-lt"/>
                        <a:ea typeface="Times New Roman" panose="02020603050405020304" pitchFamily="18" charset="0"/>
                        <a:cs typeface="Arial" panose="020B0604020202020204" pitchFamily="34" charset="0"/>
                      </a:endParaRPr>
                    </a:p>
                  </a:txBody>
                  <a:tcPr marL="30670" marR="30670" marT="0" marB="0"/>
                </a:tc>
                <a:tc>
                  <a:txBody>
                    <a:bodyPr/>
                    <a:lstStyle/>
                    <a:p>
                      <a:pPr>
                        <a:spcAft>
                          <a:spcPts val="0"/>
                        </a:spcAft>
                      </a:pPr>
                      <a:r>
                        <a:rPr lang="nb-NO" sz="1100" dirty="0">
                          <a:effectLst/>
                          <a:latin typeface="+mn-lt"/>
                        </a:rPr>
                        <a:t>Hovedfokus på prosjektet</a:t>
                      </a:r>
                      <a:r>
                        <a:rPr lang="nb-NO" sz="1100" baseline="0" dirty="0">
                          <a:effectLst/>
                          <a:latin typeface="+mn-lt"/>
                        </a:rPr>
                        <a:t> «være sammen»</a:t>
                      </a:r>
                      <a:endParaRPr lang="nb-NO" sz="1100" dirty="0">
                        <a:effectLst/>
                        <a:latin typeface="+mn-lt"/>
                      </a:endParaRPr>
                    </a:p>
                    <a:p>
                      <a:pPr>
                        <a:spcAft>
                          <a:spcPts val="0"/>
                        </a:spcAft>
                      </a:pPr>
                      <a:r>
                        <a:rPr lang="nb-NO" sz="1100" dirty="0">
                          <a:effectLst/>
                          <a:latin typeface="+mn-lt"/>
                        </a:rPr>
                        <a:t>Vennekort 6: «Å si unnskyld»</a:t>
                      </a:r>
                    </a:p>
                    <a:p>
                      <a:pPr>
                        <a:spcAft>
                          <a:spcPts val="0"/>
                        </a:spcAft>
                      </a:pPr>
                      <a:endParaRPr lang="nb-NO" sz="1100" dirty="0">
                        <a:effectLst/>
                        <a:latin typeface="+mn-lt"/>
                      </a:endParaRPr>
                    </a:p>
                    <a:p>
                      <a:pPr>
                        <a:spcAft>
                          <a:spcPts val="0"/>
                        </a:spcAft>
                      </a:pPr>
                      <a:endParaRPr lang="nb-NO" sz="1100" dirty="0">
                        <a:effectLst/>
                        <a:latin typeface="+mn-lt"/>
                      </a:endParaRPr>
                    </a:p>
                    <a:p>
                      <a:pPr>
                        <a:spcAft>
                          <a:spcPts val="0"/>
                        </a:spcAft>
                      </a:pPr>
                      <a:endParaRPr lang="nb-NO" sz="1100" dirty="0">
                        <a:effectLst/>
                        <a:latin typeface="+mn-lt"/>
                        <a:ea typeface="Times New Roman" panose="02020603050405020304" pitchFamily="18" charset="0"/>
                        <a:cs typeface="Arial" panose="020B0604020202020204" pitchFamily="34" charset="0"/>
                      </a:endParaRPr>
                    </a:p>
                  </a:txBody>
                  <a:tcPr marL="30670" marR="30670" marT="0" marB="0"/>
                </a:tc>
                <a:extLst>
                  <a:ext uri="{0D108BD9-81ED-4DB2-BD59-A6C34878D82A}">
                    <a16:rowId xmlns:a16="http://schemas.microsoft.com/office/drawing/2014/main" val="10002"/>
                  </a:ext>
                </a:extLst>
              </a:tr>
              <a:tr h="657829">
                <a:tc>
                  <a:txBody>
                    <a:bodyPr/>
                    <a:lstStyle/>
                    <a:p>
                      <a:pPr>
                        <a:lnSpc>
                          <a:spcPct val="150000"/>
                        </a:lnSpc>
                        <a:spcAft>
                          <a:spcPts val="0"/>
                        </a:spcAft>
                      </a:pPr>
                      <a:r>
                        <a:rPr lang="nb-NO" sz="1100">
                          <a:effectLst/>
                          <a:latin typeface="+mn-lt"/>
                        </a:rPr>
                        <a:t>Nærmiljø og </a:t>
                      </a:r>
                    </a:p>
                    <a:p>
                      <a:pPr>
                        <a:lnSpc>
                          <a:spcPct val="150000"/>
                        </a:lnSpc>
                        <a:spcAft>
                          <a:spcPts val="0"/>
                        </a:spcAft>
                      </a:pPr>
                      <a:r>
                        <a:rPr lang="nb-NO" sz="1100">
                          <a:effectLst/>
                          <a:latin typeface="+mn-lt"/>
                        </a:rPr>
                        <a:t>samfunn   </a:t>
                      </a:r>
                    </a:p>
                    <a:p>
                      <a:pPr>
                        <a:spcAft>
                          <a:spcPts val="0"/>
                        </a:spcAft>
                      </a:pPr>
                      <a:r>
                        <a:rPr lang="nb-NO" sz="1100">
                          <a:effectLst/>
                          <a:latin typeface="+mn-lt"/>
                        </a:rPr>
                        <a:t> </a:t>
                      </a:r>
                      <a:endParaRPr lang="nb-NO" sz="1100">
                        <a:effectLst/>
                        <a:latin typeface="+mn-lt"/>
                        <a:ea typeface="Times New Roman" panose="02020603050405020304" pitchFamily="18" charset="0"/>
                        <a:cs typeface="Arial" panose="020B0604020202020204" pitchFamily="34" charset="0"/>
                      </a:endParaRPr>
                    </a:p>
                  </a:txBody>
                  <a:tcPr marL="30670" marR="30670" marT="0" marB="0"/>
                </a:tc>
                <a:tc>
                  <a:txBody>
                    <a:bodyPr/>
                    <a:lstStyle/>
                    <a:p>
                      <a:pPr>
                        <a:spcAft>
                          <a:spcPts val="0"/>
                        </a:spcAft>
                      </a:pPr>
                      <a:r>
                        <a:rPr lang="nb-NO" sz="1100" dirty="0">
                          <a:effectLst/>
                          <a:latin typeface="+mn-lt"/>
                        </a:rPr>
                        <a:t>Vi leter etter den perfekte akebakken</a:t>
                      </a:r>
                      <a:r>
                        <a:rPr lang="nb-NO" sz="1100" baseline="0" dirty="0">
                          <a:effectLst/>
                          <a:latin typeface="+mn-lt"/>
                        </a:rPr>
                        <a:t> og vi lager skiløyper.</a:t>
                      </a:r>
                      <a:endParaRPr lang="nb-NO" sz="1100" dirty="0">
                        <a:effectLst/>
                        <a:latin typeface="+mn-lt"/>
                      </a:endParaRPr>
                    </a:p>
                    <a:p>
                      <a:pPr>
                        <a:spcAft>
                          <a:spcPts val="0"/>
                        </a:spcAft>
                      </a:pPr>
                      <a:endParaRPr lang="nb-NO" sz="1100" dirty="0">
                        <a:effectLst/>
                        <a:latin typeface="+mn-lt"/>
                      </a:endParaRPr>
                    </a:p>
                    <a:p>
                      <a:pPr>
                        <a:spcAft>
                          <a:spcPts val="0"/>
                        </a:spcAft>
                      </a:pPr>
                      <a:endParaRPr lang="nb-NO" sz="1100" dirty="0">
                        <a:effectLst/>
                        <a:latin typeface="+mn-lt"/>
                      </a:endParaRPr>
                    </a:p>
                  </a:txBody>
                  <a:tcPr marL="30670" marR="30670" marT="0" marB="0"/>
                </a:tc>
                <a:extLst>
                  <a:ext uri="{0D108BD9-81ED-4DB2-BD59-A6C34878D82A}">
                    <a16:rowId xmlns:a16="http://schemas.microsoft.com/office/drawing/2014/main" val="10003"/>
                  </a:ext>
                </a:extLst>
              </a:tr>
              <a:tr h="663231">
                <a:tc>
                  <a:txBody>
                    <a:bodyPr/>
                    <a:lstStyle/>
                    <a:p>
                      <a:pPr>
                        <a:lnSpc>
                          <a:spcPct val="150000"/>
                        </a:lnSpc>
                        <a:spcAft>
                          <a:spcPts val="0"/>
                        </a:spcAft>
                      </a:pPr>
                      <a:r>
                        <a:rPr lang="nb-NO" sz="1100" dirty="0">
                          <a:effectLst/>
                          <a:latin typeface="+mn-lt"/>
                        </a:rPr>
                        <a:t>Kropp, bevegelse </a:t>
                      </a:r>
                    </a:p>
                    <a:p>
                      <a:pPr>
                        <a:lnSpc>
                          <a:spcPct val="150000"/>
                        </a:lnSpc>
                        <a:spcAft>
                          <a:spcPts val="0"/>
                        </a:spcAft>
                      </a:pPr>
                      <a:r>
                        <a:rPr lang="nb-NO" sz="1100" dirty="0">
                          <a:effectLst/>
                          <a:latin typeface="+mn-lt"/>
                        </a:rPr>
                        <a:t>og helse</a:t>
                      </a:r>
                      <a:endParaRPr lang="nb-NO" sz="1100" dirty="0">
                        <a:solidFill>
                          <a:srgbClr val="7030A0"/>
                        </a:solidFill>
                        <a:effectLst/>
                        <a:latin typeface="+mn-lt"/>
                        <a:ea typeface="Times New Roman" panose="02020603050405020304" pitchFamily="18" charset="0"/>
                        <a:cs typeface="Arial" panose="020B0604020202020204" pitchFamily="34" charset="0"/>
                      </a:endParaRPr>
                    </a:p>
                  </a:txBody>
                  <a:tcPr marL="30670" marR="30670" marT="0" marB="0"/>
                </a:tc>
                <a:tc>
                  <a:txBody>
                    <a:bodyPr/>
                    <a:lstStyle/>
                    <a:p>
                      <a:pPr>
                        <a:spcAft>
                          <a:spcPts val="0"/>
                        </a:spcAft>
                      </a:pPr>
                      <a:r>
                        <a:rPr lang="nb-NO" sz="1100" dirty="0">
                          <a:effectLst/>
                          <a:latin typeface="+mn-lt"/>
                        </a:rPr>
                        <a:t>Vi legger vekt på snøaktiviteter</a:t>
                      </a:r>
                      <a:r>
                        <a:rPr lang="nb-NO" sz="1100" baseline="0" dirty="0">
                          <a:effectLst/>
                          <a:latin typeface="+mn-lt"/>
                        </a:rPr>
                        <a:t> (hvis det er snø) </a:t>
                      </a:r>
                      <a:endParaRPr lang="nb-NO" sz="1100" dirty="0">
                        <a:effectLst/>
                        <a:latin typeface="+mn-lt"/>
                      </a:endParaRPr>
                    </a:p>
                    <a:p>
                      <a:pPr>
                        <a:spcAft>
                          <a:spcPts val="0"/>
                        </a:spcAft>
                      </a:pPr>
                      <a:r>
                        <a:rPr lang="nb-NO" sz="1100" dirty="0">
                          <a:effectLst/>
                          <a:latin typeface="+mn-lt"/>
                        </a:rPr>
                        <a:t>Vi har</a:t>
                      </a:r>
                      <a:r>
                        <a:rPr lang="nb-NO" sz="1100" baseline="0" dirty="0">
                          <a:effectLst/>
                          <a:latin typeface="+mn-lt"/>
                        </a:rPr>
                        <a:t> om tema kald og varm, og hva som kan skje med kroppen hvis den blir for kald.</a:t>
                      </a:r>
                    </a:p>
                    <a:p>
                      <a:pPr>
                        <a:spcAft>
                          <a:spcPts val="0"/>
                        </a:spcAft>
                      </a:pPr>
                      <a:r>
                        <a:rPr lang="nb-NO" sz="1100" baseline="0" dirty="0">
                          <a:effectLst/>
                          <a:latin typeface="+mn-lt"/>
                        </a:rPr>
                        <a:t>I slutten av måneden har vi spadag igjen </a:t>
                      </a:r>
                      <a:r>
                        <a:rPr lang="nb-NO" sz="1100" baseline="0" dirty="0">
                          <a:effectLst/>
                          <a:latin typeface="+mn-lt"/>
                          <a:sym typeface="Wingdings" panose="05000000000000000000" pitchFamily="2" charset="2"/>
                        </a:rPr>
                        <a:t></a:t>
                      </a:r>
                      <a:endParaRPr lang="nb-NO" sz="1100" dirty="0">
                        <a:effectLst/>
                        <a:latin typeface="+mn-lt"/>
                      </a:endParaRPr>
                    </a:p>
                    <a:p>
                      <a:pPr>
                        <a:spcAft>
                          <a:spcPts val="0"/>
                        </a:spcAft>
                      </a:pPr>
                      <a:endParaRPr lang="nb-NO" sz="1100" dirty="0">
                        <a:effectLst/>
                        <a:latin typeface="+mn-lt"/>
                        <a:ea typeface="Times New Roman" panose="02020603050405020304" pitchFamily="18" charset="0"/>
                        <a:cs typeface="Arial" panose="020B0604020202020204" pitchFamily="34" charset="0"/>
                      </a:endParaRPr>
                    </a:p>
                  </a:txBody>
                  <a:tcPr marL="30670" marR="30670" marT="0" marB="0"/>
                </a:tc>
                <a:extLst>
                  <a:ext uri="{0D108BD9-81ED-4DB2-BD59-A6C34878D82A}">
                    <a16:rowId xmlns:a16="http://schemas.microsoft.com/office/drawing/2014/main" val="10004"/>
                  </a:ext>
                </a:extLst>
              </a:tr>
              <a:tr h="871547">
                <a:tc>
                  <a:txBody>
                    <a:bodyPr/>
                    <a:lstStyle/>
                    <a:p>
                      <a:pPr>
                        <a:lnSpc>
                          <a:spcPct val="150000"/>
                        </a:lnSpc>
                        <a:spcAft>
                          <a:spcPts val="0"/>
                        </a:spcAft>
                      </a:pPr>
                      <a:r>
                        <a:rPr lang="nb-NO" sz="1100" dirty="0">
                          <a:effectLst/>
                          <a:latin typeface="+mn-lt"/>
                        </a:rPr>
                        <a:t>Natur, miljø og </a:t>
                      </a:r>
                    </a:p>
                    <a:p>
                      <a:pPr>
                        <a:lnSpc>
                          <a:spcPct val="150000"/>
                        </a:lnSpc>
                        <a:spcAft>
                          <a:spcPts val="0"/>
                        </a:spcAft>
                      </a:pPr>
                      <a:r>
                        <a:rPr lang="nb-NO" sz="1100" dirty="0">
                          <a:effectLst/>
                          <a:latin typeface="+mn-lt"/>
                        </a:rPr>
                        <a:t>teknikk</a:t>
                      </a:r>
                    </a:p>
                    <a:p>
                      <a:pPr>
                        <a:spcAft>
                          <a:spcPts val="0"/>
                        </a:spcAft>
                      </a:pPr>
                      <a:r>
                        <a:rPr lang="nb-NO" sz="1100" dirty="0">
                          <a:effectLst/>
                          <a:latin typeface="+mn-lt"/>
                        </a:rPr>
                        <a:t> </a:t>
                      </a:r>
                      <a:endParaRPr lang="nb-NO" sz="1100" dirty="0">
                        <a:effectLst/>
                        <a:latin typeface="+mn-lt"/>
                        <a:ea typeface="Times New Roman" panose="02020603050405020304" pitchFamily="18" charset="0"/>
                        <a:cs typeface="Arial" panose="020B0604020202020204" pitchFamily="34" charset="0"/>
                      </a:endParaRPr>
                    </a:p>
                  </a:txBody>
                  <a:tcPr marL="30670" marR="30670" marT="0" marB="0"/>
                </a:tc>
                <a:tc>
                  <a:txBody>
                    <a:bodyPr/>
                    <a:lstStyle/>
                    <a:p>
                      <a:pPr>
                        <a:spcAft>
                          <a:spcPts val="0"/>
                        </a:spcAft>
                      </a:pPr>
                      <a:r>
                        <a:rPr lang="nb-NO" sz="1100" dirty="0">
                          <a:effectLst/>
                          <a:latin typeface="+mn-lt"/>
                        </a:rPr>
                        <a:t>Hva skjer med naturen/dyrene</a:t>
                      </a:r>
                      <a:r>
                        <a:rPr lang="nb-NO" sz="1100" baseline="0" dirty="0">
                          <a:effectLst/>
                          <a:latin typeface="+mn-lt"/>
                        </a:rPr>
                        <a:t> nå som vi går fra høst til vinter?</a:t>
                      </a:r>
                      <a:endParaRPr lang="nb-NO" sz="1100" dirty="0">
                        <a:effectLst/>
                        <a:latin typeface="+mn-lt"/>
                      </a:endParaRPr>
                    </a:p>
                    <a:p>
                      <a:pPr marL="0" marR="0" indent="0" algn="l" defTabSz="914400" rtl="0" eaLnBrk="1" fontAlgn="auto" latinLnBrk="0" hangingPunct="1">
                        <a:lnSpc>
                          <a:spcPct val="100000"/>
                        </a:lnSpc>
                        <a:spcBef>
                          <a:spcPts val="0"/>
                        </a:spcBef>
                        <a:spcAft>
                          <a:spcPts val="0"/>
                        </a:spcAft>
                        <a:buClrTx/>
                        <a:buSzTx/>
                        <a:buFontTx/>
                        <a:buNone/>
                        <a:tabLst/>
                        <a:defRPr/>
                      </a:pPr>
                      <a:r>
                        <a:rPr lang="nb-NO" sz="1100" baseline="0" dirty="0">
                          <a:effectLst/>
                          <a:latin typeface="+mn-lt"/>
                        </a:rPr>
                        <a:t>Vi fryser ned leker, og ser hva som skjer når isen begynner å smelte</a:t>
                      </a:r>
                      <a:endParaRPr lang="nb-NO" sz="1100" dirty="0">
                        <a:effectLst/>
                        <a:latin typeface="+mn-lt"/>
                      </a:endParaRPr>
                    </a:p>
                    <a:p>
                      <a:pPr marL="0" marR="0" indent="0" algn="l" defTabSz="914400" rtl="0" eaLnBrk="1" fontAlgn="auto" latinLnBrk="0" hangingPunct="1">
                        <a:lnSpc>
                          <a:spcPct val="100000"/>
                        </a:lnSpc>
                        <a:spcBef>
                          <a:spcPts val="0"/>
                        </a:spcBef>
                        <a:spcAft>
                          <a:spcPts val="0"/>
                        </a:spcAft>
                        <a:buClrTx/>
                        <a:buSzTx/>
                        <a:buFontTx/>
                        <a:buNone/>
                        <a:tabLst/>
                        <a:defRPr/>
                      </a:pPr>
                      <a:r>
                        <a:rPr lang="nb-NO" sz="1100" dirty="0">
                          <a:effectLst/>
                          <a:latin typeface="+mn-lt"/>
                        </a:rPr>
                        <a:t>Hva har skjedd i </a:t>
                      </a:r>
                      <a:r>
                        <a:rPr lang="nb-NO" sz="1100" dirty="0" err="1">
                          <a:effectLst/>
                          <a:latin typeface="+mn-lt"/>
                        </a:rPr>
                        <a:t>biehagen</a:t>
                      </a:r>
                      <a:r>
                        <a:rPr lang="nb-NO" sz="1100" dirty="0">
                          <a:effectLst/>
                          <a:latin typeface="+mn-lt"/>
                        </a:rPr>
                        <a:t>.</a:t>
                      </a:r>
                    </a:p>
                    <a:p>
                      <a:pPr>
                        <a:spcAft>
                          <a:spcPts val="0"/>
                        </a:spcAft>
                      </a:pPr>
                      <a:r>
                        <a:rPr lang="nb-NO" sz="1100" dirty="0">
                          <a:effectLst/>
                          <a:latin typeface="+mn-lt"/>
                          <a:ea typeface="Times New Roman" panose="02020603050405020304" pitchFamily="18" charset="0"/>
                          <a:cs typeface="Arial" panose="020B0604020202020204" pitchFamily="34" charset="0"/>
                        </a:rPr>
                        <a:t>Hva skjer hvis</a:t>
                      </a:r>
                      <a:r>
                        <a:rPr lang="nb-NO" sz="1100" baseline="0" dirty="0">
                          <a:effectLst/>
                          <a:latin typeface="+mn-lt"/>
                          <a:ea typeface="Times New Roman" panose="02020603050405020304" pitchFamily="18" charset="0"/>
                          <a:cs typeface="Arial" panose="020B0604020202020204" pitchFamily="34" charset="0"/>
                        </a:rPr>
                        <a:t> vi tenner et lys inne i en snølykt? Og hva skjer med lyset hvis vi tetter alle hullene?</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100" baseline="0" dirty="0">
                          <a:effectLst/>
                          <a:latin typeface="+mn-lt"/>
                          <a:ea typeface="Times New Roman" panose="02020603050405020304" pitchFamily="18" charset="0"/>
                          <a:cs typeface="Arial" panose="020B0604020202020204" pitchFamily="34" charset="0"/>
                        </a:rPr>
                        <a:t>Vi har flere eksperimenter i forhold til snø, vann og is. </a:t>
                      </a:r>
                      <a:r>
                        <a:rPr lang="nb-NO" sz="1100" baseline="0" dirty="0">
                          <a:solidFill>
                            <a:schemeClr val="tx1"/>
                          </a:solidFill>
                          <a:effectLst/>
                        </a:rPr>
                        <a:t>Vi lager oversikt over vær og vind og vi bruker værstasjonen til å kartlegge</a:t>
                      </a:r>
                      <a:endParaRPr lang="nb-NO" sz="1100" dirty="0">
                        <a:solidFill>
                          <a:schemeClr val="tx1"/>
                        </a:solidFill>
                        <a:effectLst/>
                      </a:endParaRPr>
                    </a:p>
                    <a:p>
                      <a:pPr>
                        <a:spcAft>
                          <a:spcPts val="0"/>
                        </a:spcAft>
                      </a:pPr>
                      <a:endParaRPr lang="nb-NO" sz="1100" dirty="0">
                        <a:effectLst/>
                        <a:latin typeface="+mn-lt"/>
                        <a:ea typeface="Times New Roman" panose="02020603050405020304" pitchFamily="18" charset="0"/>
                        <a:cs typeface="Arial" panose="020B0604020202020204" pitchFamily="34" charset="0"/>
                      </a:endParaRPr>
                    </a:p>
                  </a:txBody>
                  <a:tcPr marL="30670" marR="30670" marT="0" marB="0"/>
                </a:tc>
                <a:extLst>
                  <a:ext uri="{0D108BD9-81ED-4DB2-BD59-A6C34878D82A}">
                    <a16:rowId xmlns:a16="http://schemas.microsoft.com/office/drawing/2014/main" val="10005"/>
                  </a:ext>
                </a:extLst>
              </a:tr>
              <a:tr h="453974">
                <a:tc>
                  <a:txBody>
                    <a:bodyPr/>
                    <a:lstStyle/>
                    <a:p>
                      <a:pPr>
                        <a:spcAft>
                          <a:spcPts val="0"/>
                        </a:spcAft>
                      </a:pPr>
                      <a:r>
                        <a:rPr lang="nb-NO" sz="1100">
                          <a:effectLst/>
                          <a:latin typeface="+mn-lt"/>
                        </a:rPr>
                        <a:t>Kommunikasjon, </a:t>
                      </a:r>
                    </a:p>
                    <a:p>
                      <a:pPr>
                        <a:spcAft>
                          <a:spcPts val="0"/>
                        </a:spcAft>
                      </a:pPr>
                      <a:r>
                        <a:rPr lang="nb-NO" sz="1100">
                          <a:effectLst/>
                          <a:latin typeface="+mn-lt"/>
                        </a:rPr>
                        <a:t>språk og tekst</a:t>
                      </a:r>
                    </a:p>
                    <a:p>
                      <a:pPr>
                        <a:lnSpc>
                          <a:spcPct val="150000"/>
                        </a:lnSpc>
                        <a:spcAft>
                          <a:spcPts val="0"/>
                        </a:spcAft>
                      </a:pPr>
                      <a:r>
                        <a:rPr lang="nb-NO" sz="1100">
                          <a:effectLst/>
                          <a:latin typeface="+mn-lt"/>
                        </a:rPr>
                        <a:t> </a:t>
                      </a:r>
                      <a:endParaRPr lang="nb-NO" sz="1100">
                        <a:effectLst/>
                        <a:latin typeface="+mn-lt"/>
                        <a:ea typeface="Times New Roman" panose="02020603050405020304" pitchFamily="18" charset="0"/>
                        <a:cs typeface="Arial" panose="020B0604020202020204" pitchFamily="34" charset="0"/>
                      </a:endParaRPr>
                    </a:p>
                  </a:txBody>
                  <a:tcPr marL="30670" marR="3067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sz="1100" dirty="0">
                          <a:effectLst/>
                          <a:latin typeface="+mn-lt"/>
                        </a:rPr>
                        <a:t>Vi samtaler om årstiden vinter</a:t>
                      </a:r>
                      <a:r>
                        <a:rPr lang="nb-NO" sz="1100" baseline="0" dirty="0">
                          <a:effectLst/>
                          <a:latin typeface="+mn-lt"/>
                        </a:rPr>
                        <a:t> og bruker aktuell litteratur som belyser dette</a:t>
                      </a:r>
                    </a:p>
                    <a:p>
                      <a:pPr marL="0" marR="0" indent="0" algn="l" defTabSz="914400" rtl="0" eaLnBrk="1" fontAlgn="auto" latinLnBrk="0" hangingPunct="1">
                        <a:lnSpc>
                          <a:spcPct val="100000"/>
                        </a:lnSpc>
                        <a:spcBef>
                          <a:spcPts val="0"/>
                        </a:spcBef>
                        <a:spcAft>
                          <a:spcPts val="0"/>
                        </a:spcAft>
                        <a:buClrTx/>
                        <a:buSzTx/>
                        <a:buFontTx/>
                        <a:buNone/>
                        <a:tabLst/>
                        <a:defRPr/>
                      </a:pPr>
                      <a:r>
                        <a:rPr lang="nb-NO" sz="1100" baseline="0" dirty="0">
                          <a:effectLst/>
                          <a:latin typeface="+mn-lt"/>
                        </a:rPr>
                        <a:t>Tegn til tale</a:t>
                      </a:r>
                      <a:endParaRPr lang="nb-NO" sz="1100" dirty="0">
                        <a:effectLst/>
                        <a:latin typeface="+mn-lt"/>
                        <a:ea typeface="Times New Roman" panose="02020603050405020304" pitchFamily="18" charset="0"/>
                        <a:cs typeface="Arial" panose="020B0604020202020204" pitchFamily="34" charset="0"/>
                      </a:endParaRPr>
                    </a:p>
                  </a:txBody>
                  <a:tcPr marL="30670" marR="30670" marT="0" marB="0"/>
                </a:tc>
                <a:extLst>
                  <a:ext uri="{0D108BD9-81ED-4DB2-BD59-A6C34878D82A}">
                    <a16:rowId xmlns:a16="http://schemas.microsoft.com/office/drawing/2014/main" val="10006"/>
                  </a:ext>
                </a:extLst>
              </a:tr>
              <a:tr h="1032805">
                <a:tc>
                  <a:txBody>
                    <a:bodyPr/>
                    <a:lstStyle/>
                    <a:p>
                      <a:pPr>
                        <a:spcAft>
                          <a:spcPts val="0"/>
                        </a:spcAft>
                      </a:pPr>
                      <a:r>
                        <a:rPr lang="nb-NO" sz="1100" dirty="0">
                          <a:effectLst/>
                          <a:latin typeface="+mn-lt"/>
                        </a:rPr>
                        <a:t>Kunst, kultur og kreativitet</a:t>
                      </a:r>
                    </a:p>
                    <a:p>
                      <a:pPr>
                        <a:spcAft>
                          <a:spcPts val="0"/>
                        </a:spcAft>
                      </a:pPr>
                      <a:r>
                        <a:rPr lang="nb-NO" sz="1100" dirty="0">
                          <a:effectLst/>
                          <a:latin typeface="+mn-lt"/>
                        </a:rPr>
                        <a:t> </a:t>
                      </a:r>
                    </a:p>
                    <a:p>
                      <a:pPr>
                        <a:spcAft>
                          <a:spcPts val="0"/>
                        </a:spcAft>
                      </a:pPr>
                      <a:r>
                        <a:rPr lang="nb-NO" sz="1100" dirty="0">
                          <a:effectLst/>
                          <a:latin typeface="+mn-lt"/>
                        </a:rPr>
                        <a:t> </a:t>
                      </a:r>
                    </a:p>
                    <a:p>
                      <a:pPr>
                        <a:spcAft>
                          <a:spcPts val="0"/>
                        </a:spcAft>
                      </a:pPr>
                      <a:r>
                        <a:rPr lang="nb-NO" sz="1100" dirty="0">
                          <a:effectLst/>
                          <a:latin typeface="+mn-lt"/>
                        </a:rPr>
                        <a:t> </a:t>
                      </a:r>
                      <a:endParaRPr lang="nb-NO" sz="1100" dirty="0">
                        <a:effectLst/>
                        <a:latin typeface="+mn-lt"/>
                        <a:ea typeface="Times New Roman" panose="02020603050405020304" pitchFamily="18" charset="0"/>
                        <a:cs typeface="Arial" panose="020B0604020202020204" pitchFamily="34" charset="0"/>
                      </a:endParaRPr>
                    </a:p>
                  </a:txBody>
                  <a:tcPr marL="30670" marR="30670" marT="0" marB="0"/>
                </a:tc>
                <a:tc>
                  <a:txBody>
                    <a:bodyPr/>
                    <a:lstStyle/>
                    <a:p>
                      <a:pPr>
                        <a:lnSpc>
                          <a:spcPct val="115000"/>
                        </a:lnSpc>
                        <a:spcAft>
                          <a:spcPts val="0"/>
                        </a:spcAft>
                      </a:pPr>
                      <a:r>
                        <a:rPr lang="nb-NO" sz="1100" dirty="0">
                          <a:effectLst/>
                          <a:latin typeface="+mn-lt"/>
                        </a:rPr>
                        <a:t>Vi</a:t>
                      </a:r>
                      <a:r>
                        <a:rPr lang="nb-NO" sz="1100" baseline="0" dirty="0">
                          <a:effectLst/>
                          <a:latin typeface="+mn-lt"/>
                        </a:rPr>
                        <a:t> lager snødekorasjoner til vinduet</a:t>
                      </a:r>
                    </a:p>
                    <a:p>
                      <a:pPr>
                        <a:lnSpc>
                          <a:spcPct val="115000"/>
                        </a:lnSpc>
                        <a:spcAft>
                          <a:spcPts val="0"/>
                        </a:spcAft>
                      </a:pPr>
                      <a:r>
                        <a:rPr lang="nb-NO" sz="1100" baseline="0" dirty="0">
                          <a:effectLst/>
                          <a:latin typeface="+mn-lt"/>
                        </a:rPr>
                        <a:t>Vi maler snøen (evt søledammene)</a:t>
                      </a:r>
                    </a:p>
                    <a:p>
                      <a:pPr>
                        <a:lnSpc>
                          <a:spcPct val="115000"/>
                        </a:lnSpc>
                        <a:spcAft>
                          <a:spcPts val="0"/>
                        </a:spcAft>
                      </a:pPr>
                      <a:r>
                        <a:rPr lang="nb-NO" sz="1100" baseline="0" dirty="0">
                          <a:effectLst/>
                          <a:latin typeface="+mn-lt"/>
                        </a:rPr>
                        <a:t>Vi maler/tegner/lager dyr som går i hi</a:t>
                      </a:r>
                    </a:p>
                    <a:p>
                      <a:pPr>
                        <a:lnSpc>
                          <a:spcPct val="115000"/>
                        </a:lnSpc>
                        <a:spcAft>
                          <a:spcPts val="0"/>
                        </a:spcAft>
                      </a:pPr>
                      <a:r>
                        <a:rPr lang="nb-NO" sz="1100" baseline="0" dirty="0">
                          <a:effectLst/>
                          <a:latin typeface="+mn-lt"/>
                        </a:rPr>
                        <a:t>Vi lager vinterlandskap i utstillingsboksen vår</a:t>
                      </a:r>
                    </a:p>
                    <a:p>
                      <a:pPr>
                        <a:lnSpc>
                          <a:spcPct val="115000"/>
                        </a:lnSpc>
                        <a:spcAft>
                          <a:spcPts val="0"/>
                        </a:spcAft>
                      </a:pPr>
                      <a:r>
                        <a:rPr lang="nb-NO" sz="1100" baseline="0" dirty="0">
                          <a:effectLst/>
                          <a:latin typeface="+mn-lt"/>
                        </a:rPr>
                        <a:t>Fargen blå</a:t>
                      </a:r>
                      <a:endParaRPr lang="nb-NO" sz="1100" dirty="0">
                        <a:effectLst/>
                        <a:latin typeface="+mn-lt"/>
                        <a:ea typeface="Times New Roman" panose="02020603050405020304" pitchFamily="18" charset="0"/>
                        <a:cs typeface="Arial" panose="020B0604020202020204" pitchFamily="34" charset="0"/>
                      </a:endParaRPr>
                    </a:p>
                  </a:txBody>
                  <a:tcPr marL="30670" marR="30670" marT="0" marB="0"/>
                </a:tc>
                <a:extLst>
                  <a:ext uri="{0D108BD9-81ED-4DB2-BD59-A6C34878D82A}">
                    <a16:rowId xmlns:a16="http://schemas.microsoft.com/office/drawing/2014/main" val="10007"/>
                  </a:ext>
                </a:extLst>
              </a:tr>
            </a:tbl>
          </a:graphicData>
        </a:graphic>
      </p:graphicFrame>
      <p:sp>
        <p:nvSpPr>
          <p:cNvPr id="3" name="Tekstboks 13"/>
          <p:cNvSpPr txBox="1"/>
          <p:nvPr/>
        </p:nvSpPr>
        <p:spPr>
          <a:xfrm>
            <a:off x="120678" y="103032"/>
            <a:ext cx="3974803" cy="2067356"/>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pPr>
            <a:r>
              <a:rPr lang="nb-NO" sz="1400" b="1" kern="800" dirty="0">
                <a:solidFill>
                  <a:srgbClr val="2E74B5"/>
                </a:solidFill>
                <a:ea typeface="Calibri" panose="020F0502020204030204" pitchFamily="34" charset="0"/>
                <a:cs typeface="Arial" panose="020B0604020202020204" pitchFamily="34" charset="0"/>
              </a:rPr>
              <a:t>JANUAR</a:t>
            </a:r>
            <a:endParaRPr lang="nb-NO" sz="1400" kern="800" dirty="0">
              <a:solidFill>
                <a:srgbClr val="595959"/>
              </a:solidFill>
              <a:effectLst/>
              <a:ea typeface="Calibri" panose="020F0502020204030204" pitchFamily="34" charset="0"/>
              <a:cs typeface="Arial" panose="020B0604020202020204" pitchFamily="34" charset="0"/>
            </a:endParaRPr>
          </a:p>
          <a:p>
            <a:r>
              <a:rPr lang="nb-NO" sz="1400" b="1" u="sng" kern="800" dirty="0">
                <a:solidFill>
                  <a:schemeClr val="tx1"/>
                </a:solidFill>
                <a:effectLst/>
                <a:ea typeface="Calibri" panose="020F0502020204030204" pitchFamily="34" charset="0"/>
                <a:cs typeface="Arial" panose="020B0604020202020204" pitchFamily="34" charset="0"/>
              </a:rPr>
              <a:t>Vinter/Snøaktiviteter/mat på bål</a:t>
            </a:r>
            <a:endParaRPr lang="nb-NO" sz="1400" kern="800" dirty="0">
              <a:solidFill>
                <a:schemeClr val="tx1"/>
              </a:solidFill>
              <a:effectLst/>
              <a:ea typeface="Calibri" panose="020F0502020204030204" pitchFamily="34" charset="0"/>
              <a:cs typeface="Arial" panose="020B0604020202020204" pitchFamily="34" charset="0"/>
            </a:endParaRPr>
          </a:p>
          <a:p>
            <a:r>
              <a:rPr lang="nb-NO" sz="1400" kern="800" dirty="0">
                <a:solidFill>
                  <a:schemeClr val="tx1"/>
                </a:solidFill>
                <a:effectLst/>
                <a:ea typeface="Calibri" panose="020F0502020204030204" pitchFamily="34" charset="0"/>
                <a:cs typeface="Arial" panose="020B0604020202020204" pitchFamily="34" charset="0"/>
              </a:rPr>
              <a:t>Hva skjer med naturen nå som vi går fra høst til vinter? </a:t>
            </a:r>
            <a:r>
              <a:rPr lang="nb-NO" sz="1400" kern="800" dirty="0">
                <a:solidFill>
                  <a:schemeClr val="tx1"/>
                </a:solidFill>
                <a:ea typeface="Calibri" panose="020F0502020204030204" pitchFamily="34" charset="0"/>
                <a:cs typeface="Arial" panose="020B0604020202020204" pitchFamily="34" charset="0"/>
              </a:rPr>
              <a:t>Hva med dyrene? Hvor er de? Hva spiser de?</a:t>
            </a:r>
          </a:p>
          <a:p>
            <a:r>
              <a:rPr lang="nb-NO" sz="1400" kern="800" dirty="0">
                <a:solidFill>
                  <a:schemeClr val="tx1"/>
                </a:solidFill>
                <a:effectLst/>
                <a:ea typeface="Calibri" panose="020F0502020204030204" pitchFamily="34" charset="0"/>
                <a:cs typeface="Arial" panose="020B0604020202020204" pitchFamily="34" charset="0"/>
              </a:rPr>
              <a:t>Vi legger vekt på fysisk aktivitet gjennom snøaktiviteter (hvis det er snø </a:t>
            </a:r>
            <a:r>
              <a:rPr lang="nb-NO" sz="1400" kern="800" dirty="0">
                <a:solidFill>
                  <a:schemeClr val="tx1"/>
                </a:solidFill>
                <a:effectLst/>
                <a:ea typeface="Calibri" panose="020F0502020204030204" pitchFamily="34" charset="0"/>
                <a:cs typeface="Arial" panose="020B0604020202020204" pitchFamily="34" charset="0"/>
                <a:sym typeface="Wingdings" panose="05000000000000000000" pitchFamily="2" charset="2"/>
              </a:rPr>
              <a:t></a:t>
            </a:r>
            <a:r>
              <a:rPr lang="nb-NO" sz="1400" kern="800" dirty="0">
                <a:solidFill>
                  <a:schemeClr val="tx1"/>
                </a:solidFill>
                <a:effectLst/>
                <a:ea typeface="Calibri" panose="020F0502020204030204" pitchFamily="34" charset="0"/>
                <a:cs typeface="Arial" panose="020B0604020202020204" pitchFamily="34" charset="0"/>
              </a:rPr>
              <a:t>) </a:t>
            </a:r>
          </a:p>
          <a:p>
            <a:r>
              <a:rPr lang="nb-NO" sz="1400" kern="800" dirty="0">
                <a:solidFill>
                  <a:schemeClr val="tx1"/>
                </a:solidFill>
                <a:effectLst/>
                <a:ea typeface="Calibri" panose="020F0502020204030204" pitchFamily="34" charset="0"/>
                <a:cs typeface="Arial" panose="020B0604020202020204" pitchFamily="34" charset="0"/>
              </a:rPr>
              <a:t>Vi forbereder oss også på karneval </a:t>
            </a:r>
          </a:p>
          <a:p>
            <a:r>
              <a:rPr lang="nb-NO" sz="1400" kern="800" dirty="0">
                <a:solidFill>
                  <a:schemeClr val="tx1"/>
                </a:solidFill>
                <a:effectLst/>
                <a:ea typeface="Calibri" panose="020F0502020204030204" pitchFamily="34" charset="0"/>
                <a:cs typeface="Arial" panose="020B0604020202020204" pitchFamily="34" charset="0"/>
              </a:rPr>
              <a:t>og tema om samer. </a:t>
            </a:r>
          </a:p>
          <a:p>
            <a:r>
              <a:rPr lang="nb-NO" sz="1400" kern="800" dirty="0">
                <a:solidFill>
                  <a:schemeClr val="tx1"/>
                </a:solidFill>
                <a:effectLst/>
                <a:ea typeface="Calibri" panose="020F0502020204030204" pitchFamily="34" charset="0"/>
                <a:cs typeface="Arial" panose="020B0604020202020204" pitchFamily="34" charset="0"/>
              </a:rPr>
              <a:t>Fargen blå</a:t>
            </a:r>
          </a:p>
        </p:txBody>
      </p:sp>
      <p:sp>
        <p:nvSpPr>
          <p:cNvPr id="4" name="Tekstboks 15"/>
          <p:cNvSpPr txBox="1"/>
          <p:nvPr/>
        </p:nvSpPr>
        <p:spPr>
          <a:xfrm>
            <a:off x="120673" y="2234312"/>
            <a:ext cx="3974803" cy="424006"/>
          </a:xfrm>
          <a:prstGeom prst="rect">
            <a:avLst/>
          </a:prstGeom>
          <a:solidFill>
            <a:sysClr val="window" lastClr="FFFFFF"/>
          </a:solidFill>
          <a:ln w="6350">
            <a:solidFill>
              <a:prstClr val="black"/>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spcBef>
                <a:spcPts val="200"/>
              </a:spcBef>
              <a:spcAft>
                <a:spcPts val="200"/>
              </a:spcAft>
            </a:pPr>
            <a:r>
              <a:rPr lang="nb-NO" sz="1600" b="1" u="sng" kern="800" dirty="0">
                <a:solidFill>
                  <a:schemeClr val="accent1"/>
                </a:solidFill>
                <a:effectLst/>
                <a:ea typeface="Calibri" panose="020F0502020204030204" pitchFamily="34" charset="0"/>
                <a:cs typeface="Arial" panose="020B0604020202020204" pitchFamily="34" charset="0"/>
              </a:rPr>
              <a:t>Fagområde:</a:t>
            </a:r>
            <a:r>
              <a:rPr lang="nb-NO" sz="1600" kern="800" dirty="0">
                <a:solidFill>
                  <a:schemeClr val="accent1"/>
                </a:solidFill>
                <a:effectLst/>
                <a:ea typeface="Calibri" panose="020F0502020204030204" pitchFamily="34" charset="0"/>
                <a:cs typeface="Arial" panose="020B0604020202020204" pitchFamily="34" charset="0"/>
              </a:rPr>
              <a:t> </a:t>
            </a:r>
            <a:r>
              <a:rPr lang="nb-NO" sz="1600" i="1" kern="800" dirty="0">
                <a:solidFill>
                  <a:schemeClr val="accent1"/>
                </a:solidFill>
                <a:effectLst/>
                <a:ea typeface="Calibri" panose="020F0502020204030204" pitchFamily="34" charset="0"/>
                <a:cs typeface="Arial" panose="020B0604020202020204" pitchFamily="34" charset="0"/>
              </a:rPr>
              <a:t>«Kropp, bevegelse og helse»</a:t>
            </a:r>
            <a:endParaRPr lang="nb-NO" sz="1600" kern="800" dirty="0">
              <a:solidFill>
                <a:schemeClr val="accent1"/>
              </a:solidFill>
              <a:effectLst/>
              <a:ea typeface="Calibri" panose="020F0502020204030204" pitchFamily="34" charset="0"/>
              <a:cs typeface="Arial" panose="020B0604020202020204" pitchFamily="34" charset="0"/>
            </a:endParaRPr>
          </a:p>
          <a:p>
            <a:pPr>
              <a:spcBef>
                <a:spcPts val="200"/>
              </a:spcBef>
              <a:spcAft>
                <a:spcPts val="200"/>
              </a:spcAft>
            </a:pPr>
            <a:r>
              <a:rPr lang="nb-NO" sz="1600" kern="800" dirty="0">
                <a:solidFill>
                  <a:srgbClr val="7030A0"/>
                </a:solidFill>
                <a:effectLst/>
                <a:ea typeface="Calibri" panose="020F0502020204030204" pitchFamily="34" charset="0"/>
                <a:cs typeface="Arial" panose="020B0604020202020204" pitchFamily="34" charset="0"/>
              </a:rPr>
              <a:t> </a:t>
            </a:r>
          </a:p>
        </p:txBody>
      </p:sp>
      <p:pic>
        <p:nvPicPr>
          <p:cNvPr id="5" name="Bilde 4"/>
          <p:cNvPicPr>
            <a:picLocks noChangeAspect="1"/>
          </p:cNvPicPr>
          <p:nvPr/>
        </p:nvPicPr>
        <p:blipFill>
          <a:blip r:embed="rId2"/>
          <a:stretch>
            <a:fillRect/>
          </a:stretch>
        </p:blipFill>
        <p:spPr>
          <a:xfrm rot="20330312">
            <a:off x="3026697" y="1125796"/>
            <a:ext cx="724616" cy="945685"/>
          </a:xfrm>
          <a:prstGeom prst="rect">
            <a:avLst/>
          </a:prstGeom>
        </p:spPr>
      </p:pic>
      <p:sp>
        <p:nvSpPr>
          <p:cNvPr id="7" name="TekstSylinder 6"/>
          <p:cNvSpPr txBox="1"/>
          <p:nvPr/>
        </p:nvSpPr>
        <p:spPr>
          <a:xfrm>
            <a:off x="120673" y="2727920"/>
            <a:ext cx="3974803" cy="3631763"/>
          </a:xfrm>
          <a:prstGeom prst="rect">
            <a:avLst/>
          </a:prstGeom>
          <a:noFill/>
          <a:ln>
            <a:solidFill>
              <a:schemeClr val="tx1"/>
            </a:solidFill>
          </a:ln>
        </p:spPr>
        <p:txBody>
          <a:bodyPr wrap="square" rtlCol="0">
            <a:spAutoFit/>
          </a:bodyPr>
          <a:lstStyle/>
          <a:p>
            <a:r>
              <a:rPr lang="nb-NO" sz="1000" b="1" u="sng" dirty="0"/>
              <a:t>Riktig tøy om vinteren</a:t>
            </a:r>
          </a:p>
          <a:p>
            <a:r>
              <a:rPr lang="nb-NO" sz="1000" b="1" dirty="0"/>
              <a:t>1.lag: </a:t>
            </a:r>
            <a:r>
              <a:rPr lang="nb-NO" sz="1000" dirty="0"/>
              <a:t>Undertøyet bør være tynt og tettsittende mot kroppen. Ull er meget bra, særlig for de minste, men også superundertøyvarianter av polyester/poly- propylen er godt egnet.</a:t>
            </a:r>
            <a:br>
              <a:rPr lang="nb-NO" sz="1000" dirty="0"/>
            </a:br>
            <a:r>
              <a:rPr lang="nb-NO" sz="1000" dirty="0"/>
              <a:t>Husk at underbukser også er laget av bomull. Vurder å invester i en underbukse av ull. Barn sitter mye på baken, og sammen med hodet er underlivet et av de stedene som barn fortest blir kalde.</a:t>
            </a:r>
            <a:br>
              <a:rPr lang="nb-NO" sz="1000" dirty="0"/>
            </a:br>
            <a:endParaRPr lang="nb-NO" sz="1000" dirty="0"/>
          </a:p>
          <a:p>
            <a:r>
              <a:rPr lang="nb-NO" sz="1000" b="1" dirty="0">
                <a:solidFill>
                  <a:srgbClr val="000000"/>
                </a:solidFill>
                <a:ea typeface="Times New Roman" panose="02020603050405020304" pitchFamily="18" charset="0"/>
              </a:rPr>
              <a:t>2. lag: </a:t>
            </a:r>
            <a:r>
              <a:rPr lang="nb-NO" sz="1000" dirty="0">
                <a:solidFill>
                  <a:srgbClr val="000000"/>
                </a:solidFill>
                <a:ea typeface="Times New Roman" panose="02020603050405020304" pitchFamily="18" charset="0"/>
              </a:rPr>
              <a:t>Kle barnet i et nytt lag med ullklær eller en fleecedress av syntetiske stoffer eller ull (helst ikke for tykt.) Det er bedre å ha to lag med tynt tøy utenpå undertøyet enn et tykt. Husk at fleece bare er en betegnelse på et utseende. Det sier ingenting om hva det er laget av. Ull og polyester er bra, mens akryl, viskose og bomull bør unngås.</a:t>
            </a:r>
            <a:endParaRPr lang="nb-NO" sz="1000" dirty="0"/>
          </a:p>
          <a:p>
            <a:endParaRPr lang="nb-NO" sz="1000" b="1" dirty="0"/>
          </a:p>
          <a:p>
            <a:r>
              <a:rPr lang="nb-NO" sz="1000" b="1" dirty="0"/>
              <a:t>3.lag</a:t>
            </a:r>
            <a:br>
              <a:rPr lang="nb-NO" sz="1000" dirty="0"/>
            </a:br>
            <a:r>
              <a:rPr lang="nb-NO" sz="1000" dirty="0"/>
              <a:t>Har barnet på seg to-tre lag med tynne ullklær eller såkalte tekniske klær (syntetiske klær) greier de seg fint med en vanlig parkdress med fôr av ull eller syntetisk materiale utenpå dette.</a:t>
            </a:r>
            <a:br>
              <a:rPr lang="nb-NO" sz="1000" dirty="0"/>
            </a:br>
            <a:r>
              <a:rPr lang="nb-NO" sz="1000" dirty="0"/>
              <a:t>De gamle parkdressene i bevernylon er blitt erstattet av tynnere tekniske dresser der rørligheten er mye bedre. De nye dressene er i tillegg mer vind- og vanntette og slipper fukten lettere igjennom. En tynn dress med et fôr av fleece eller ull er det beste. Kan fôret i tillegg fjernes, har du en dress som fungerer hele året..</a:t>
            </a:r>
          </a:p>
        </p:txBody>
      </p:sp>
    </p:spTree>
    <p:extLst>
      <p:ext uri="{BB962C8B-B14F-4D97-AF65-F5344CB8AC3E}">
        <p14:creationId xmlns:p14="http://schemas.microsoft.com/office/powerpoint/2010/main" val="59410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additive="base">
                                        <p:cTn id="3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4"/>
                                        </p:tgtEl>
                                        <p:attrNameLst>
                                          <p:attrName>style.visibility</p:attrName>
                                        </p:attrNameLst>
                                      </p:cBhvr>
                                      <p:to>
                                        <p:strVal val="visible"/>
                                      </p:to>
                                    </p:set>
                                    <p:anim calcmode="lin" valueType="num">
                                      <p:cBhvr additive="base">
                                        <p:cTn id="39" dur="500" fill="hold"/>
                                        <p:tgtEl>
                                          <p:spTgt spid="4"/>
                                        </p:tgtEl>
                                        <p:attrNameLst>
                                          <p:attrName>ppt_x</p:attrName>
                                        </p:attrNameLst>
                                      </p:cBhvr>
                                      <p:tavLst>
                                        <p:tav tm="0">
                                          <p:val>
                                            <p:strVal val="#ppt_x"/>
                                          </p:val>
                                        </p:tav>
                                        <p:tav tm="100000">
                                          <p:val>
                                            <p:strVal val="#ppt_x"/>
                                          </p:val>
                                        </p:tav>
                                      </p:tavLst>
                                    </p:anim>
                                    <p:anim calcmode="lin" valueType="num">
                                      <p:cBhvr additive="base">
                                        <p:cTn id="4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additive="base">
                                        <p:cTn id="45" dur="500" fill="hold"/>
                                        <p:tgtEl>
                                          <p:spTgt spid="7"/>
                                        </p:tgtEl>
                                        <p:attrNameLst>
                                          <p:attrName>ppt_x</p:attrName>
                                        </p:attrNameLst>
                                      </p:cBhvr>
                                      <p:tavLst>
                                        <p:tav tm="0">
                                          <p:val>
                                            <p:strVal val="#ppt_x"/>
                                          </p:val>
                                        </p:tav>
                                        <p:tav tm="100000">
                                          <p:val>
                                            <p:strVal val="#ppt_x"/>
                                          </p:val>
                                        </p:tav>
                                      </p:tavLst>
                                    </p:anim>
                                    <p:anim calcmode="lin" valueType="num">
                                      <p:cBhvr additive="base">
                                        <p:cTn id="4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2"/>
                                        </p:tgtEl>
                                        <p:attrNameLst>
                                          <p:attrName>style.visibility</p:attrName>
                                        </p:attrNameLst>
                                      </p:cBhvr>
                                      <p:to>
                                        <p:strVal val="visible"/>
                                      </p:to>
                                    </p:set>
                                    <p:anim calcmode="lin" valueType="num">
                                      <p:cBhvr additive="base">
                                        <p:cTn id="51" dur="500" fill="hold"/>
                                        <p:tgtEl>
                                          <p:spTgt spid="2"/>
                                        </p:tgtEl>
                                        <p:attrNameLst>
                                          <p:attrName>ppt_x</p:attrName>
                                        </p:attrNameLst>
                                      </p:cBhvr>
                                      <p:tavLst>
                                        <p:tav tm="0">
                                          <p:val>
                                            <p:strVal val="#ppt_x"/>
                                          </p:val>
                                        </p:tav>
                                        <p:tav tm="100000">
                                          <p:val>
                                            <p:strVal val="#ppt_x"/>
                                          </p:val>
                                        </p:tav>
                                      </p:tavLst>
                                    </p:anim>
                                    <p:anim calcmode="lin" valueType="num">
                                      <p:cBhvr additive="base">
                                        <p:cTn id="5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ell 5">
            <a:extLst>
              <a:ext uri="{FF2B5EF4-FFF2-40B4-BE49-F238E27FC236}">
                <a16:creationId xmlns:a16="http://schemas.microsoft.com/office/drawing/2014/main" id="{3EEA7522-6721-72CE-7110-273983E91B4F}"/>
              </a:ext>
            </a:extLst>
          </p:cNvPr>
          <p:cNvGraphicFramePr>
            <a:graphicFrameLocks noGrp="1"/>
          </p:cNvGraphicFramePr>
          <p:nvPr>
            <p:extLst>
              <p:ext uri="{D42A27DB-BD31-4B8C-83A1-F6EECF244321}">
                <p14:modId xmlns:p14="http://schemas.microsoft.com/office/powerpoint/2010/main" val="3112843294"/>
              </p:ext>
            </p:extLst>
          </p:nvPr>
        </p:nvGraphicFramePr>
        <p:xfrm>
          <a:off x="173348" y="109947"/>
          <a:ext cx="11845303" cy="6665578"/>
        </p:xfrm>
        <a:graphic>
          <a:graphicData uri="http://schemas.openxmlformats.org/drawingml/2006/table">
            <a:tbl>
              <a:tblPr firstRow="1" firstCol="1" lastRow="1" lastCol="1" bandRow="1" bandCol="1"/>
              <a:tblGrid>
                <a:gridCol w="974134">
                  <a:extLst>
                    <a:ext uri="{9D8B030D-6E8A-4147-A177-3AD203B41FA5}">
                      <a16:colId xmlns:a16="http://schemas.microsoft.com/office/drawing/2014/main" val="20000"/>
                    </a:ext>
                  </a:extLst>
                </a:gridCol>
                <a:gridCol w="1637016">
                  <a:extLst>
                    <a:ext uri="{9D8B030D-6E8A-4147-A177-3AD203B41FA5}">
                      <a16:colId xmlns:a16="http://schemas.microsoft.com/office/drawing/2014/main" val="20001"/>
                    </a:ext>
                  </a:extLst>
                </a:gridCol>
                <a:gridCol w="1777284">
                  <a:extLst>
                    <a:ext uri="{9D8B030D-6E8A-4147-A177-3AD203B41FA5}">
                      <a16:colId xmlns:a16="http://schemas.microsoft.com/office/drawing/2014/main" val="20002"/>
                    </a:ext>
                  </a:extLst>
                </a:gridCol>
                <a:gridCol w="1790164">
                  <a:extLst>
                    <a:ext uri="{9D8B030D-6E8A-4147-A177-3AD203B41FA5}">
                      <a16:colId xmlns:a16="http://schemas.microsoft.com/office/drawing/2014/main" val="20003"/>
                    </a:ext>
                  </a:extLst>
                </a:gridCol>
                <a:gridCol w="1828800">
                  <a:extLst>
                    <a:ext uri="{9D8B030D-6E8A-4147-A177-3AD203B41FA5}">
                      <a16:colId xmlns:a16="http://schemas.microsoft.com/office/drawing/2014/main" val="20004"/>
                    </a:ext>
                  </a:extLst>
                </a:gridCol>
                <a:gridCol w="1788875">
                  <a:extLst>
                    <a:ext uri="{9D8B030D-6E8A-4147-A177-3AD203B41FA5}">
                      <a16:colId xmlns:a16="http://schemas.microsoft.com/office/drawing/2014/main" val="20005"/>
                    </a:ext>
                  </a:extLst>
                </a:gridCol>
                <a:gridCol w="1046480">
                  <a:extLst>
                    <a:ext uri="{9D8B030D-6E8A-4147-A177-3AD203B41FA5}">
                      <a16:colId xmlns:a16="http://schemas.microsoft.com/office/drawing/2014/main" val="20006"/>
                    </a:ext>
                  </a:extLst>
                </a:gridCol>
                <a:gridCol w="1002550">
                  <a:extLst>
                    <a:ext uri="{9D8B030D-6E8A-4147-A177-3AD203B41FA5}">
                      <a16:colId xmlns:a16="http://schemas.microsoft.com/office/drawing/2014/main" val="20007"/>
                    </a:ext>
                  </a:extLst>
                </a:gridCol>
              </a:tblGrid>
              <a:tr h="634124">
                <a:tc>
                  <a:txBody>
                    <a:bodyPr/>
                    <a:lstStyle/>
                    <a:p>
                      <a:pPr algn="ctr">
                        <a:lnSpc>
                          <a:spcPct val="115000"/>
                        </a:lnSpc>
                        <a:spcBef>
                          <a:spcPts val="200"/>
                        </a:spcBef>
                        <a:spcAft>
                          <a:spcPts val="200"/>
                        </a:spcAft>
                      </a:pPr>
                      <a:r>
                        <a:rPr lang="nb-NO" sz="1600" b="1" kern="800" dirty="0">
                          <a:solidFill>
                            <a:schemeClr val="tx1"/>
                          </a:solidFill>
                          <a:effectLst/>
                          <a:latin typeface="+mn-lt"/>
                          <a:ea typeface="Calibri" panose="020F0502020204030204" pitchFamily="34" charset="0"/>
                          <a:cs typeface="Arial" panose="020B0604020202020204" pitchFamily="34" charset="0"/>
                        </a:rPr>
                        <a:t>Januar</a:t>
                      </a:r>
                    </a:p>
                    <a:p>
                      <a:pPr algn="ctr">
                        <a:lnSpc>
                          <a:spcPct val="115000"/>
                        </a:lnSpc>
                        <a:spcBef>
                          <a:spcPts val="200"/>
                        </a:spcBef>
                        <a:spcAft>
                          <a:spcPts val="200"/>
                        </a:spcAft>
                      </a:pPr>
                      <a:r>
                        <a:rPr lang="nb-NO" sz="1100" b="1" kern="800" dirty="0">
                          <a:solidFill>
                            <a:schemeClr val="tx1"/>
                          </a:solidFill>
                          <a:effectLst/>
                          <a:latin typeface="+mn-lt"/>
                          <a:ea typeface="Calibri" panose="020F0502020204030204" pitchFamily="34" charset="0"/>
                          <a:cs typeface="Arial" panose="020B0604020202020204" pitchFamily="34" charset="0"/>
                        </a:rPr>
                        <a:t>Uke/Tema</a:t>
                      </a:r>
                      <a:endParaRPr lang="nb-NO" sz="1100" kern="800" dirty="0">
                        <a:solidFill>
                          <a:schemeClr val="tx1"/>
                        </a:solidFill>
                        <a:effectLst/>
                        <a:latin typeface="+mn-lt"/>
                        <a:ea typeface="Calibri" panose="020F0502020204030204" pitchFamily="34" charset="0"/>
                        <a:cs typeface="Arial" panose="020B0604020202020204" pitchFamily="34" charset="0"/>
                      </a:endParaRPr>
                    </a:p>
                  </a:txBody>
                  <a:tcPr marL="67171" marR="67171"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9CC2E5"/>
                    </a:solidFill>
                  </a:tcPr>
                </a:tc>
                <a:tc>
                  <a:txBody>
                    <a:bodyPr/>
                    <a:lstStyle/>
                    <a:p>
                      <a:pPr algn="l">
                        <a:lnSpc>
                          <a:spcPct val="115000"/>
                        </a:lnSpc>
                        <a:spcBef>
                          <a:spcPts val="200"/>
                        </a:spcBef>
                        <a:spcAft>
                          <a:spcPts val="0"/>
                        </a:spcAft>
                      </a:pPr>
                      <a:r>
                        <a:rPr lang="nb-NO" sz="1600" b="1" kern="800" dirty="0">
                          <a:solidFill>
                            <a:srgbClr val="000000"/>
                          </a:solidFill>
                          <a:effectLst/>
                          <a:latin typeface="+mn-lt"/>
                          <a:ea typeface="Calibri" panose="020F0502020204030204" pitchFamily="34" charset="0"/>
                          <a:cs typeface="Arial" panose="020B0604020202020204" pitchFamily="34" charset="0"/>
                        </a:rPr>
                        <a:t>Mandag</a:t>
                      </a:r>
                    </a:p>
                  </a:txBody>
                  <a:tcPr marL="56511" marR="56511"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9CC2E5"/>
                    </a:solidFill>
                  </a:tcPr>
                </a:tc>
                <a:tc>
                  <a:txBody>
                    <a:bodyPr/>
                    <a:lstStyle/>
                    <a:p>
                      <a:pPr algn="l">
                        <a:lnSpc>
                          <a:spcPct val="115000"/>
                        </a:lnSpc>
                        <a:spcBef>
                          <a:spcPts val="200"/>
                        </a:spcBef>
                        <a:spcAft>
                          <a:spcPts val="0"/>
                        </a:spcAft>
                      </a:pPr>
                      <a:r>
                        <a:rPr lang="nb-NO" sz="1600" b="1" kern="800" dirty="0">
                          <a:solidFill>
                            <a:srgbClr val="000000"/>
                          </a:solidFill>
                          <a:effectLst/>
                          <a:latin typeface="+mn-lt"/>
                          <a:ea typeface="Calibri" panose="020F0502020204030204" pitchFamily="34" charset="0"/>
                          <a:cs typeface="Arial" panose="020B0604020202020204" pitchFamily="34" charset="0"/>
                        </a:rPr>
                        <a:t> Tirsdag</a:t>
                      </a:r>
                    </a:p>
                  </a:txBody>
                  <a:tcPr marL="56511" marR="56511"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9CC2E5"/>
                    </a:solidFill>
                  </a:tcPr>
                </a:tc>
                <a:tc>
                  <a:txBody>
                    <a:bodyPr/>
                    <a:lstStyle/>
                    <a:p>
                      <a:pPr algn="l">
                        <a:lnSpc>
                          <a:spcPct val="115000"/>
                        </a:lnSpc>
                        <a:spcBef>
                          <a:spcPts val="200"/>
                        </a:spcBef>
                        <a:spcAft>
                          <a:spcPts val="0"/>
                        </a:spcAft>
                      </a:pPr>
                      <a:r>
                        <a:rPr lang="nb-NO" sz="1600" b="1" kern="800" dirty="0">
                          <a:solidFill>
                            <a:srgbClr val="000000"/>
                          </a:solidFill>
                          <a:effectLst/>
                          <a:latin typeface="+mn-lt"/>
                          <a:ea typeface="Calibri" panose="020F0502020204030204" pitchFamily="34" charset="0"/>
                          <a:cs typeface="Arial" panose="020B0604020202020204" pitchFamily="34" charset="0"/>
                        </a:rPr>
                        <a:t>Onsdag</a:t>
                      </a:r>
                    </a:p>
                  </a:txBody>
                  <a:tcPr marL="56511" marR="56511"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9CC2E5"/>
                    </a:solidFill>
                  </a:tcPr>
                </a:tc>
                <a:tc>
                  <a:txBody>
                    <a:bodyPr/>
                    <a:lstStyle/>
                    <a:p>
                      <a:pPr marL="236855" indent="-236855" algn="l">
                        <a:lnSpc>
                          <a:spcPct val="115000"/>
                        </a:lnSpc>
                        <a:spcBef>
                          <a:spcPts val="200"/>
                        </a:spcBef>
                        <a:spcAft>
                          <a:spcPts val="0"/>
                        </a:spcAft>
                      </a:pPr>
                      <a:r>
                        <a:rPr lang="nb-NO" sz="1600" b="1" kern="800" dirty="0">
                          <a:solidFill>
                            <a:srgbClr val="000000"/>
                          </a:solidFill>
                          <a:effectLst/>
                          <a:latin typeface="+mn-lt"/>
                          <a:ea typeface="Calibri" panose="020F0502020204030204" pitchFamily="34" charset="0"/>
                          <a:cs typeface="Arial" panose="020B0604020202020204" pitchFamily="34" charset="0"/>
                        </a:rPr>
                        <a:t>Torsdag</a:t>
                      </a:r>
                    </a:p>
                  </a:txBody>
                  <a:tcPr marL="56511" marR="56511"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9CC2E5"/>
                    </a:solidFill>
                  </a:tcPr>
                </a:tc>
                <a:tc>
                  <a:txBody>
                    <a:bodyPr/>
                    <a:lstStyle/>
                    <a:p>
                      <a:pPr algn="l">
                        <a:lnSpc>
                          <a:spcPct val="115000"/>
                        </a:lnSpc>
                        <a:spcBef>
                          <a:spcPts val="200"/>
                        </a:spcBef>
                        <a:spcAft>
                          <a:spcPts val="0"/>
                        </a:spcAft>
                      </a:pPr>
                      <a:r>
                        <a:rPr lang="nb-NO" sz="1600" b="1" kern="800" dirty="0">
                          <a:solidFill>
                            <a:srgbClr val="000000"/>
                          </a:solidFill>
                          <a:effectLst/>
                          <a:latin typeface="+mn-lt"/>
                          <a:ea typeface="Calibri" panose="020F0502020204030204" pitchFamily="34" charset="0"/>
                          <a:cs typeface="Arial" panose="020B0604020202020204" pitchFamily="34" charset="0"/>
                        </a:rPr>
                        <a:t>Fredag</a:t>
                      </a:r>
                    </a:p>
                  </a:txBody>
                  <a:tcPr marL="56511" marR="56511"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9CC2E5"/>
                    </a:solidFill>
                  </a:tcPr>
                </a:tc>
                <a:tc>
                  <a:txBody>
                    <a:bodyPr/>
                    <a:lstStyle/>
                    <a:p>
                      <a:pPr algn="l">
                        <a:lnSpc>
                          <a:spcPct val="115000"/>
                        </a:lnSpc>
                        <a:spcBef>
                          <a:spcPts val="200"/>
                        </a:spcBef>
                        <a:spcAft>
                          <a:spcPts val="0"/>
                        </a:spcAft>
                      </a:pPr>
                      <a:r>
                        <a:rPr lang="nb-NO" sz="1600" b="1" kern="800" dirty="0">
                          <a:solidFill>
                            <a:srgbClr val="000000"/>
                          </a:solidFill>
                          <a:effectLst/>
                          <a:latin typeface="+mn-lt"/>
                          <a:ea typeface="Calibri" panose="020F0502020204030204" pitchFamily="34" charset="0"/>
                          <a:cs typeface="Arial" panose="020B0604020202020204" pitchFamily="34" charset="0"/>
                        </a:rPr>
                        <a:t>Lørdag</a:t>
                      </a:r>
                      <a:endParaRPr lang="nb-NO" sz="1600" kern="800" dirty="0">
                        <a:solidFill>
                          <a:srgbClr val="595959"/>
                        </a:solidFill>
                        <a:effectLst/>
                        <a:latin typeface="+mn-lt"/>
                        <a:ea typeface="Calibri" panose="020F0502020204030204" pitchFamily="34" charset="0"/>
                        <a:cs typeface="Arial" panose="020B0604020202020204" pitchFamily="34" charset="0"/>
                      </a:endParaRPr>
                    </a:p>
                  </a:txBody>
                  <a:tcPr marL="56511" marR="56511"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9CC2E5"/>
                    </a:solidFill>
                  </a:tcPr>
                </a:tc>
                <a:tc>
                  <a:txBody>
                    <a:bodyPr/>
                    <a:lstStyle/>
                    <a:p>
                      <a:pPr algn="l">
                        <a:lnSpc>
                          <a:spcPct val="115000"/>
                        </a:lnSpc>
                        <a:spcBef>
                          <a:spcPts val="200"/>
                        </a:spcBef>
                        <a:spcAft>
                          <a:spcPts val="0"/>
                        </a:spcAft>
                        <a:tabLst>
                          <a:tab pos="922020" algn="l"/>
                        </a:tabLst>
                      </a:pPr>
                      <a:r>
                        <a:rPr lang="nb-NO" sz="1600" b="1" kern="800" dirty="0">
                          <a:solidFill>
                            <a:srgbClr val="000000"/>
                          </a:solidFill>
                          <a:effectLst/>
                          <a:latin typeface="+mn-lt"/>
                          <a:ea typeface="Calibri" panose="020F0502020204030204" pitchFamily="34" charset="0"/>
                          <a:cs typeface="Arial" panose="020B0604020202020204" pitchFamily="34" charset="0"/>
                        </a:rPr>
                        <a:t>Søndag</a:t>
                      </a:r>
                      <a:endParaRPr lang="nb-NO" sz="1600" kern="800" dirty="0">
                        <a:solidFill>
                          <a:srgbClr val="595959"/>
                        </a:solidFill>
                        <a:effectLst/>
                        <a:latin typeface="+mn-lt"/>
                        <a:ea typeface="Calibri" panose="020F0502020204030204" pitchFamily="34" charset="0"/>
                        <a:cs typeface="Arial" panose="020B0604020202020204" pitchFamily="34" charset="0"/>
                      </a:endParaRPr>
                    </a:p>
                  </a:txBody>
                  <a:tcPr marL="56511" marR="56511"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9CC2E5"/>
                    </a:solidFill>
                  </a:tcPr>
                </a:tc>
                <a:extLst>
                  <a:ext uri="{0D108BD9-81ED-4DB2-BD59-A6C34878D82A}">
                    <a16:rowId xmlns:a16="http://schemas.microsoft.com/office/drawing/2014/main" val="10000"/>
                  </a:ext>
                </a:extLst>
              </a:tr>
              <a:tr h="1165411">
                <a:tc>
                  <a:txBody>
                    <a:bodyPr/>
                    <a:lstStyle/>
                    <a:p>
                      <a:pPr algn="ctr"/>
                      <a:r>
                        <a:rPr lang="nb-NO" sz="1200" b="1" dirty="0">
                          <a:solidFill>
                            <a:schemeClr val="tx1"/>
                          </a:solidFill>
                          <a:effectLst/>
                          <a:latin typeface="+mn-lt"/>
                          <a:ea typeface="Times New Roman" panose="02020603050405020304" pitchFamily="18" charset="0"/>
                          <a:cs typeface="Arial" panose="020B0604020202020204" pitchFamily="34" charset="0"/>
                        </a:rPr>
                        <a:t>1</a:t>
                      </a:r>
                    </a:p>
                    <a:p>
                      <a:pPr algn="ctr"/>
                      <a:r>
                        <a:rPr lang="nb-NO" sz="1200" b="0" dirty="0">
                          <a:solidFill>
                            <a:schemeClr val="tx1"/>
                          </a:solidFill>
                          <a:effectLst/>
                          <a:latin typeface="+mn-lt"/>
                          <a:ea typeface="Times New Roman" panose="02020603050405020304" pitchFamily="18" charset="0"/>
                          <a:cs typeface="Arial" panose="020B0604020202020204" pitchFamily="34" charset="0"/>
                        </a:rPr>
                        <a:t>Vinter</a:t>
                      </a:r>
                    </a:p>
                    <a:p>
                      <a:pPr algn="ctr"/>
                      <a:r>
                        <a:rPr lang="nb-NO" sz="1200" b="0" dirty="0" err="1">
                          <a:solidFill>
                            <a:schemeClr val="tx1"/>
                          </a:solidFill>
                          <a:effectLst/>
                          <a:latin typeface="+mn-lt"/>
                          <a:ea typeface="Times New Roman" panose="02020603050405020304" pitchFamily="18" charset="0"/>
                          <a:cs typeface="Arial" panose="020B0604020202020204" pitchFamily="34" charset="0"/>
                        </a:rPr>
                        <a:t>Snøaktiviteter</a:t>
                      </a:r>
                      <a:endParaRPr lang="nb-NO" sz="1200" b="0" dirty="0">
                        <a:solidFill>
                          <a:schemeClr val="tx1"/>
                        </a:solidFill>
                        <a:effectLst/>
                        <a:latin typeface="+mn-lt"/>
                        <a:ea typeface="Times New Roman" panose="02020603050405020304" pitchFamily="18" charset="0"/>
                        <a:cs typeface="Arial" panose="020B0604020202020204" pitchFamily="34" charset="0"/>
                      </a:endParaRPr>
                    </a:p>
                  </a:txBody>
                  <a:tcPr marL="44450" marR="44450" marT="0"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tc>
                  <a:txBody>
                    <a:bodyPr/>
                    <a:lstStyle/>
                    <a:p>
                      <a:r>
                        <a:rPr lang="nb-NO" sz="1200" b="1" dirty="0">
                          <a:solidFill>
                            <a:srgbClr val="000000"/>
                          </a:solidFill>
                          <a:effectLst/>
                          <a:latin typeface="+mn-lt"/>
                          <a:ea typeface="Times New Roman" panose="02020603050405020304" pitchFamily="18" charset="0"/>
                        </a:rPr>
                        <a:t> </a:t>
                      </a:r>
                    </a:p>
                    <a:p>
                      <a:r>
                        <a:rPr lang="nb-NO" sz="1200" dirty="0">
                          <a:solidFill>
                            <a:srgbClr val="FF0000"/>
                          </a:solidFill>
                          <a:effectLst/>
                          <a:latin typeface="+mn-lt"/>
                          <a:ea typeface="Times New Roman" panose="02020603050405020304" pitchFamily="18" charset="0"/>
                        </a:rPr>
                        <a:t> </a:t>
                      </a:r>
                    </a:p>
                  </a:txBody>
                  <a:tcPr marL="44450" marR="44450"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accent1">
                        <a:lumMod val="20000"/>
                        <a:lumOff val="80000"/>
                      </a:schemeClr>
                    </a:solidFill>
                  </a:tcPr>
                </a:tc>
                <a:tc>
                  <a:txBody>
                    <a:bodyPr/>
                    <a:lstStyle/>
                    <a:p>
                      <a:r>
                        <a:rPr lang="nb-NO" sz="1200" b="1" dirty="0">
                          <a:solidFill>
                            <a:srgbClr val="000000"/>
                          </a:solidFill>
                          <a:effectLst/>
                          <a:latin typeface="+mn-lt"/>
                          <a:ea typeface="Times New Roman" panose="02020603050405020304" pitchFamily="18" charset="0"/>
                        </a:rPr>
                        <a:t> </a:t>
                      </a:r>
                    </a:p>
                    <a:p>
                      <a:r>
                        <a:rPr lang="nb-NO" sz="1200" dirty="0">
                          <a:solidFill>
                            <a:srgbClr val="000000"/>
                          </a:solidFill>
                          <a:effectLst/>
                          <a:latin typeface="+mn-lt"/>
                          <a:ea typeface="Times New Roman" panose="02020603050405020304" pitchFamily="18" charset="0"/>
                        </a:rPr>
                        <a:t> </a:t>
                      </a:r>
                    </a:p>
                  </a:txBody>
                  <a:tcPr marL="44450" marR="44450"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accent1">
                        <a:lumMod val="20000"/>
                        <a:lumOff val="80000"/>
                      </a:schemeClr>
                    </a:solidFill>
                  </a:tcPr>
                </a:tc>
                <a:tc>
                  <a:txBody>
                    <a:bodyPr/>
                    <a:lstStyle/>
                    <a:p>
                      <a:endParaRPr lang="nb-NO" sz="1200" b="1" dirty="0">
                        <a:solidFill>
                          <a:srgbClr val="FF0000"/>
                        </a:solidFill>
                        <a:effectLst/>
                        <a:latin typeface="+mn-lt"/>
                        <a:ea typeface="Times New Roman" panose="02020603050405020304" pitchFamily="18" charset="0"/>
                        <a:cs typeface="Times New Roman" panose="02020603050405020304" pitchFamily="18" charset="0"/>
                      </a:endParaRPr>
                    </a:p>
                  </a:txBody>
                  <a:tcPr marL="44450" marR="44450"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accent1">
                        <a:lumMod val="20000"/>
                        <a:lumOff val="80000"/>
                      </a:schemeClr>
                    </a:solidFill>
                  </a:tcPr>
                </a:tc>
                <a:tc>
                  <a:txBody>
                    <a:bodyPr/>
                    <a:lstStyle/>
                    <a:p>
                      <a:r>
                        <a:rPr lang="nb-NO" sz="1200" b="1" dirty="0">
                          <a:solidFill>
                            <a:srgbClr val="FF0000"/>
                          </a:solidFill>
                          <a:effectLst/>
                          <a:latin typeface="+mn-lt"/>
                          <a:ea typeface="Times New Roman" panose="02020603050405020304" pitchFamily="18" charset="0"/>
                        </a:rPr>
                        <a:t>1</a:t>
                      </a:r>
                    </a:p>
                    <a:p>
                      <a:r>
                        <a:rPr lang="nb-NO" sz="1200" dirty="0">
                          <a:solidFill>
                            <a:srgbClr val="FF0000"/>
                          </a:solidFill>
                          <a:effectLst/>
                          <a:latin typeface="+mn-lt"/>
                          <a:ea typeface="Times New Roman" panose="02020603050405020304" pitchFamily="18" charset="0"/>
                        </a:rPr>
                        <a:t>Nyttårsdag</a:t>
                      </a:r>
                    </a:p>
                    <a:p>
                      <a:r>
                        <a:rPr lang="nb-NO" sz="1200" dirty="0">
                          <a:solidFill>
                            <a:srgbClr val="FF0000"/>
                          </a:solidFill>
                          <a:effectLst/>
                          <a:latin typeface="+mn-lt"/>
                          <a:ea typeface="Times New Roman" panose="02020603050405020304" pitchFamily="18" charset="0"/>
                        </a:rPr>
                        <a:t>Barnehagen stengt</a:t>
                      </a:r>
                    </a:p>
                    <a:p>
                      <a:endParaRPr lang="nb-NO" sz="1200" b="1" dirty="0">
                        <a:solidFill>
                          <a:srgbClr val="FF0000"/>
                        </a:solidFill>
                        <a:effectLst/>
                        <a:latin typeface="+mn-lt"/>
                        <a:ea typeface="Times New Roman" panose="02020603050405020304" pitchFamily="18" charset="0"/>
                      </a:endParaRPr>
                    </a:p>
                  </a:txBody>
                  <a:tcPr marL="44450" marR="44450"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tc>
                  <a:txBody>
                    <a:bodyPr/>
                    <a:lstStyle/>
                    <a:p>
                      <a:r>
                        <a:rPr lang="nb-NO" sz="1200" b="1" dirty="0">
                          <a:solidFill>
                            <a:srgbClr val="FF0000"/>
                          </a:solidFill>
                          <a:effectLst/>
                          <a:latin typeface="+mn-lt"/>
                          <a:ea typeface="Times New Roman" panose="02020603050405020304" pitchFamily="18" charset="0"/>
                        </a:rPr>
                        <a:t>2</a:t>
                      </a:r>
                    </a:p>
                    <a:p>
                      <a:r>
                        <a:rPr lang="nb-NO" sz="1200" b="0" dirty="0">
                          <a:solidFill>
                            <a:srgbClr val="FF0000"/>
                          </a:solidFill>
                          <a:effectLst/>
                          <a:latin typeface="+mn-lt"/>
                          <a:ea typeface="Times New Roman" panose="02020603050405020304" pitchFamily="18" charset="0"/>
                        </a:rPr>
                        <a:t>Planleggingsdag</a:t>
                      </a:r>
                    </a:p>
                    <a:p>
                      <a:r>
                        <a:rPr lang="nb-NO" sz="1200" b="0" dirty="0">
                          <a:solidFill>
                            <a:srgbClr val="FF0000"/>
                          </a:solidFill>
                          <a:effectLst/>
                          <a:latin typeface="+mn-lt"/>
                          <a:ea typeface="Times New Roman" panose="02020603050405020304" pitchFamily="18" charset="0"/>
                        </a:rPr>
                        <a:t>Barnehagen stengt</a:t>
                      </a:r>
                    </a:p>
                    <a:p>
                      <a:endParaRPr lang="nb-NO" sz="1200" dirty="0">
                        <a:solidFill>
                          <a:srgbClr val="FF0000"/>
                        </a:solidFill>
                        <a:effectLst/>
                        <a:latin typeface="+mn-lt"/>
                        <a:ea typeface="Times New Roman" panose="02020603050405020304" pitchFamily="18" charset="0"/>
                        <a:sym typeface="Wingdings" panose="05000000000000000000" pitchFamily="2" charset="2"/>
                      </a:endParaRPr>
                    </a:p>
                  </a:txBody>
                  <a:tcPr marL="44450" marR="44450"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tc>
                  <a:txBody>
                    <a:bodyPr/>
                    <a:lstStyle/>
                    <a:p>
                      <a:r>
                        <a:rPr lang="nb-NO" sz="1200" b="1" dirty="0">
                          <a:solidFill>
                            <a:srgbClr val="000000"/>
                          </a:solidFill>
                          <a:effectLst/>
                          <a:latin typeface="+mn-lt"/>
                          <a:ea typeface="Times New Roman" panose="02020603050405020304" pitchFamily="18" charset="0"/>
                        </a:rPr>
                        <a:t>3</a:t>
                      </a:r>
                    </a:p>
                    <a:p>
                      <a:r>
                        <a:rPr lang="nb-NO" sz="1200" dirty="0">
                          <a:solidFill>
                            <a:srgbClr val="000000"/>
                          </a:solidFill>
                          <a:effectLst/>
                          <a:latin typeface="+mn-lt"/>
                          <a:ea typeface="Times New Roman" panose="02020603050405020304" pitchFamily="18" charset="0"/>
                        </a:rPr>
                        <a:t> </a:t>
                      </a:r>
                    </a:p>
                  </a:txBody>
                  <a:tcPr marL="44450" marR="44450"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tc>
                  <a:txBody>
                    <a:bodyPr/>
                    <a:lstStyle/>
                    <a:p>
                      <a:r>
                        <a:rPr lang="nb-NO" sz="1200" b="1" dirty="0">
                          <a:solidFill>
                            <a:srgbClr val="FF0000"/>
                          </a:solidFill>
                          <a:effectLst/>
                          <a:latin typeface="+mn-lt"/>
                          <a:ea typeface="Times New Roman" panose="02020603050405020304" pitchFamily="18" charset="0"/>
                          <a:cs typeface="Times New Roman" panose="02020603050405020304" pitchFamily="18" charset="0"/>
                        </a:rPr>
                        <a:t>4</a:t>
                      </a:r>
                    </a:p>
                  </a:txBody>
                  <a:tcPr marL="44450" marR="44450"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174377">
                <a:tc>
                  <a:txBody>
                    <a:bodyPr/>
                    <a:lstStyle/>
                    <a:p>
                      <a:pPr algn="ctr"/>
                      <a:r>
                        <a:rPr lang="nb-NO" sz="1200" b="1" dirty="0">
                          <a:solidFill>
                            <a:schemeClr val="tx1"/>
                          </a:solidFill>
                          <a:effectLst/>
                          <a:latin typeface="+mn-lt"/>
                          <a:ea typeface="Times New Roman" panose="02020603050405020304" pitchFamily="18" charset="0"/>
                          <a:cs typeface="Arial" panose="020B0604020202020204" pitchFamily="34" charset="0"/>
                        </a:rPr>
                        <a:t>2</a:t>
                      </a:r>
                    </a:p>
                    <a:p>
                      <a:pPr algn="ctr"/>
                      <a:r>
                        <a:rPr lang="nb-NO" sz="1200" b="0" dirty="0">
                          <a:solidFill>
                            <a:schemeClr val="tx1"/>
                          </a:solidFill>
                          <a:effectLst/>
                          <a:latin typeface="+mn-lt"/>
                          <a:ea typeface="Times New Roman" panose="02020603050405020304" pitchFamily="18" charset="0"/>
                          <a:cs typeface="Arial" panose="020B0604020202020204" pitchFamily="34" charset="0"/>
                        </a:rPr>
                        <a:t>Vinter</a:t>
                      </a:r>
                    </a:p>
                    <a:p>
                      <a:pPr algn="ctr"/>
                      <a:r>
                        <a:rPr lang="nb-NO" sz="1200" b="0" dirty="0" err="1">
                          <a:solidFill>
                            <a:schemeClr val="tx1"/>
                          </a:solidFill>
                          <a:effectLst/>
                          <a:latin typeface="+mn-lt"/>
                          <a:ea typeface="Times New Roman" panose="02020603050405020304" pitchFamily="18" charset="0"/>
                          <a:cs typeface="Arial" panose="020B0604020202020204" pitchFamily="34" charset="0"/>
                        </a:rPr>
                        <a:t>Snøaktiviteter</a:t>
                      </a:r>
                      <a:endParaRPr lang="nb-NO" sz="1200" b="0" dirty="0">
                        <a:solidFill>
                          <a:schemeClr val="tx1"/>
                        </a:solidFill>
                        <a:effectLst/>
                        <a:latin typeface="+mn-lt"/>
                        <a:ea typeface="Times New Roman" panose="02020603050405020304" pitchFamily="18" charset="0"/>
                        <a:cs typeface="Arial" panose="020B0604020202020204" pitchFamily="34" charset="0"/>
                      </a:endParaRPr>
                    </a:p>
                    <a:p>
                      <a:pPr algn="ctr"/>
                      <a:r>
                        <a:rPr lang="nb-NO" sz="1200" b="0" dirty="0">
                          <a:solidFill>
                            <a:schemeClr val="tx1"/>
                          </a:solidFill>
                          <a:effectLst/>
                          <a:latin typeface="+mn-lt"/>
                          <a:ea typeface="Times New Roman" panose="02020603050405020304" pitchFamily="18" charset="0"/>
                          <a:cs typeface="Arial" panose="020B0604020202020204" pitchFamily="34" charset="0"/>
                        </a:rPr>
                        <a:t>Blå uke</a:t>
                      </a:r>
                    </a:p>
                  </a:txBody>
                  <a:tcPr marL="44450" marR="44450" marT="0"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tc>
                  <a:txBody>
                    <a:bodyPr/>
                    <a:lstStyle/>
                    <a:p>
                      <a:r>
                        <a:rPr lang="nb-NO" sz="1200" b="1" dirty="0">
                          <a:solidFill>
                            <a:srgbClr val="000000"/>
                          </a:solidFill>
                          <a:effectLst/>
                          <a:latin typeface="+mn-lt"/>
                          <a:ea typeface="Times New Roman" panose="02020603050405020304" pitchFamily="18" charset="0"/>
                        </a:rPr>
                        <a:t>5 </a:t>
                      </a:r>
                    </a:p>
                    <a:p>
                      <a:r>
                        <a:rPr lang="nb-NO" sz="1200" b="1" dirty="0">
                          <a:solidFill>
                            <a:srgbClr val="000000"/>
                          </a:solidFill>
                          <a:effectLst/>
                          <a:latin typeface="+mn-lt"/>
                          <a:ea typeface="Times New Roman" panose="02020603050405020304" pitchFamily="18" charset="0"/>
                        </a:rPr>
                        <a:t>Inger-Helen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200" dirty="0">
                        <a:solidFill>
                          <a:srgbClr val="000000"/>
                        </a:solidFill>
                        <a:effectLst/>
                        <a:latin typeface="+mn-lt"/>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a:solidFill>
                            <a:srgbClr val="000000"/>
                          </a:solidFill>
                          <a:effectLst/>
                          <a:latin typeface="+mn-lt"/>
                          <a:ea typeface="Times New Roman" panose="02020603050405020304" pitchFamily="18" charset="0"/>
                        </a:rPr>
                        <a:t>Vi møtes igjen </a:t>
                      </a:r>
                      <a:r>
                        <a:rPr lang="nb-NO" sz="1200" dirty="0">
                          <a:solidFill>
                            <a:srgbClr val="000000"/>
                          </a:solidFill>
                          <a:effectLst/>
                          <a:latin typeface="+mn-lt"/>
                          <a:ea typeface="Times New Roman" panose="02020603050405020304" pitchFamily="18" charset="0"/>
                          <a:sym typeface="Wingdings" panose="05000000000000000000" pitchFamily="2" charset="2"/>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a:solidFill>
                            <a:srgbClr val="000000"/>
                          </a:solidFill>
                          <a:effectLst/>
                          <a:latin typeface="+mn-lt"/>
                          <a:ea typeface="Times New Roman" panose="02020603050405020304" pitchFamily="18" charset="0"/>
                        </a:rPr>
                        <a:t>Skolestart</a:t>
                      </a:r>
                      <a:endParaRPr lang="nb-NO" sz="1200" dirty="0">
                        <a:effectLst/>
                        <a:latin typeface="+mn-lt"/>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200" b="1" dirty="0">
                        <a:solidFill>
                          <a:srgbClr val="000000"/>
                        </a:solidFill>
                        <a:effectLst/>
                        <a:latin typeface="+mn-lt"/>
                        <a:ea typeface="Times New Roman" panose="02020603050405020304" pitchFamily="18" charset="0"/>
                      </a:endParaRPr>
                    </a:p>
                    <a:p>
                      <a:endParaRPr lang="nb-NO" sz="1200" dirty="0">
                        <a:effectLst/>
                        <a:latin typeface="+mn-lt"/>
                        <a:ea typeface="Times New Roman" panose="02020603050405020304" pitchFamily="18" charset="0"/>
                      </a:endParaRPr>
                    </a:p>
                  </a:txBody>
                  <a:tcPr marL="44450" marR="44450"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b="1" dirty="0">
                          <a:solidFill>
                            <a:srgbClr val="000000"/>
                          </a:solidFill>
                          <a:effectLst/>
                          <a:latin typeface="+mn-lt"/>
                          <a:ea typeface="Times New Roman" panose="02020603050405020304" pitchFamily="18" charset="0"/>
                        </a:rPr>
                        <a:t>6</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a:solidFill>
                            <a:srgbClr val="000000"/>
                          </a:solidFill>
                          <a:effectLst/>
                          <a:latin typeface="+mn-lt"/>
                          <a:ea typeface="Times New Roman" panose="02020603050405020304" pitchFamily="18" charset="0"/>
                        </a:rPr>
                        <a:t>13. dag jul</a:t>
                      </a:r>
                      <a:endParaRPr lang="nb-NO" sz="1200" dirty="0">
                        <a:effectLst/>
                        <a:latin typeface="+mn-lt"/>
                        <a:ea typeface="Times New Roman" panose="02020603050405020304" pitchFamily="18" charset="0"/>
                      </a:endParaRPr>
                    </a:p>
                  </a:txBody>
                  <a:tcPr marL="44450" marR="44450"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tc>
                  <a:txBody>
                    <a:bodyPr/>
                    <a:lstStyle/>
                    <a:p>
                      <a:r>
                        <a:rPr lang="nb-NO" sz="1200" b="1" dirty="0">
                          <a:solidFill>
                            <a:srgbClr val="000000"/>
                          </a:solidFill>
                          <a:effectLst/>
                          <a:latin typeface="+mn-lt"/>
                          <a:ea typeface="Times New Roman" panose="02020603050405020304" pitchFamily="18" charset="0"/>
                        </a:rPr>
                        <a:t>7</a:t>
                      </a:r>
                      <a:endParaRPr lang="nb-NO" sz="1200" dirty="0">
                        <a:effectLst/>
                        <a:latin typeface="+mn-lt"/>
                        <a:ea typeface="Times New Roman" panose="02020603050405020304" pitchFamily="18" charset="0"/>
                      </a:endParaRPr>
                    </a:p>
                  </a:txBody>
                  <a:tcPr marL="44450" marR="44450"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tc>
                  <a:txBody>
                    <a:bodyPr/>
                    <a:lstStyle/>
                    <a:p>
                      <a:r>
                        <a:rPr lang="nb-NO" sz="1200" b="1" dirty="0">
                          <a:solidFill>
                            <a:srgbClr val="000000"/>
                          </a:solidFill>
                          <a:effectLst/>
                          <a:latin typeface="+mn-lt"/>
                          <a:ea typeface="Times New Roman" panose="02020603050405020304" pitchFamily="18" charset="0"/>
                        </a:rPr>
                        <a:t>8</a:t>
                      </a:r>
                    </a:p>
                    <a:p>
                      <a:endParaRPr lang="nb-NO" sz="1200" dirty="0">
                        <a:effectLst/>
                        <a:latin typeface="+mn-lt"/>
                        <a:ea typeface="Times New Roman" panose="02020603050405020304" pitchFamily="18" charset="0"/>
                      </a:endParaRPr>
                    </a:p>
                  </a:txBody>
                  <a:tcPr marL="44450" marR="44450"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tc>
                  <a:txBody>
                    <a:bodyPr/>
                    <a:lstStyle/>
                    <a:p>
                      <a:r>
                        <a:rPr lang="nb-NO" sz="1200" b="1" dirty="0">
                          <a:solidFill>
                            <a:srgbClr val="000000"/>
                          </a:solidFill>
                          <a:effectLst/>
                          <a:latin typeface="+mn-lt"/>
                          <a:ea typeface="Times New Roman" panose="02020603050405020304" pitchFamily="18" charset="0"/>
                        </a:rPr>
                        <a:t>9</a:t>
                      </a:r>
                      <a:endParaRPr lang="nb-NO" sz="1200" dirty="0">
                        <a:effectLst/>
                        <a:latin typeface="+mn-lt"/>
                        <a:ea typeface="Times New Roman" panose="02020603050405020304" pitchFamily="18" charset="0"/>
                      </a:endParaRPr>
                    </a:p>
                    <a:p>
                      <a:r>
                        <a:rPr lang="nb-NO" sz="1200" dirty="0">
                          <a:solidFill>
                            <a:srgbClr val="000000"/>
                          </a:solidFill>
                          <a:effectLst/>
                          <a:latin typeface="+mn-lt"/>
                          <a:ea typeface="Times New Roman" panose="02020603050405020304" pitchFamily="18" charset="0"/>
                        </a:rPr>
                        <a:t>Blå fest – ta gjerne på noe blått </a:t>
                      </a:r>
                      <a:r>
                        <a:rPr lang="nb-NO" sz="1200" dirty="0">
                          <a:solidFill>
                            <a:srgbClr val="000000"/>
                          </a:solidFill>
                          <a:effectLst/>
                          <a:latin typeface="+mn-lt"/>
                          <a:ea typeface="Times New Roman" panose="02020603050405020304" pitchFamily="18" charset="0"/>
                          <a:sym typeface="Wingdings" panose="05000000000000000000" pitchFamily="2" charset="2"/>
                        </a:rPr>
                        <a:t></a:t>
                      </a:r>
                      <a:endParaRPr lang="nb-NO" sz="1200" dirty="0">
                        <a:effectLst/>
                        <a:latin typeface="+mn-lt"/>
                        <a:ea typeface="Times New Roman" panose="02020603050405020304" pitchFamily="18" charset="0"/>
                      </a:endParaRPr>
                    </a:p>
                  </a:txBody>
                  <a:tcPr marL="44450" marR="44450"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accent1">
                        <a:lumMod val="60000"/>
                        <a:lumOff val="40000"/>
                      </a:schemeClr>
                    </a:solidFill>
                  </a:tcPr>
                </a:tc>
                <a:tc>
                  <a:txBody>
                    <a:bodyPr/>
                    <a:lstStyle/>
                    <a:p>
                      <a:r>
                        <a:rPr lang="nb-NO" sz="1200" b="1" dirty="0">
                          <a:solidFill>
                            <a:srgbClr val="000000"/>
                          </a:solidFill>
                          <a:effectLst/>
                          <a:latin typeface="+mn-lt"/>
                          <a:ea typeface="Times New Roman" panose="02020603050405020304" pitchFamily="18" charset="0"/>
                        </a:rPr>
                        <a:t>10</a:t>
                      </a:r>
                      <a:endParaRPr lang="nb-NO" sz="1200" dirty="0">
                        <a:effectLst/>
                        <a:latin typeface="+mn-lt"/>
                        <a:ea typeface="Times New Roman" panose="02020603050405020304" pitchFamily="18" charset="0"/>
                      </a:endParaRPr>
                    </a:p>
                  </a:txBody>
                  <a:tcPr marL="44450" marR="44450"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tc>
                  <a:txBody>
                    <a:bodyPr/>
                    <a:lstStyle/>
                    <a:p>
                      <a:r>
                        <a:rPr lang="nb-NO" sz="1200" b="1" dirty="0">
                          <a:solidFill>
                            <a:srgbClr val="FF0000"/>
                          </a:solidFill>
                          <a:effectLst/>
                          <a:latin typeface="+mn-lt"/>
                          <a:ea typeface="Times New Roman" panose="02020603050405020304" pitchFamily="18" charset="0"/>
                          <a:cs typeface="Times New Roman" panose="02020603050405020304" pitchFamily="18" charset="0"/>
                        </a:rPr>
                        <a:t>11</a:t>
                      </a:r>
                      <a:endParaRPr lang="nb-NO" sz="1200" dirty="0">
                        <a:solidFill>
                          <a:srgbClr val="FF0000"/>
                        </a:solidFill>
                        <a:effectLst/>
                        <a:latin typeface="+mn-lt"/>
                        <a:ea typeface="Times New Roman" panose="02020603050405020304" pitchFamily="18" charset="0"/>
                      </a:endParaRPr>
                    </a:p>
                  </a:txBody>
                  <a:tcPr marL="44450" marR="44450"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1210235">
                <a:tc>
                  <a:txBody>
                    <a:bodyPr/>
                    <a:lstStyle/>
                    <a:p>
                      <a:pPr algn="ctr"/>
                      <a:r>
                        <a:rPr lang="nb-NO" sz="1200" b="1" dirty="0">
                          <a:solidFill>
                            <a:schemeClr val="tx1"/>
                          </a:solidFill>
                          <a:effectLst/>
                          <a:latin typeface="+mn-lt"/>
                          <a:ea typeface="Times New Roman" panose="02020603050405020304" pitchFamily="18" charset="0"/>
                          <a:cs typeface="Arial" panose="020B0604020202020204" pitchFamily="34" charset="0"/>
                        </a:rPr>
                        <a:t>3</a:t>
                      </a:r>
                    </a:p>
                    <a:p>
                      <a:pPr algn="ctr"/>
                      <a:r>
                        <a:rPr lang="nb-NO" sz="1200" b="0" dirty="0">
                          <a:solidFill>
                            <a:schemeClr val="tx1"/>
                          </a:solidFill>
                          <a:effectLst/>
                          <a:latin typeface="+mn-lt"/>
                          <a:ea typeface="Times New Roman" panose="02020603050405020304" pitchFamily="18" charset="0"/>
                          <a:cs typeface="Arial" panose="020B0604020202020204" pitchFamily="34" charset="0"/>
                        </a:rPr>
                        <a:t>Mat på bål</a:t>
                      </a:r>
                    </a:p>
                  </a:txBody>
                  <a:tcPr marL="44450" marR="44450" marT="0"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tc>
                  <a:txBody>
                    <a:bodyPr/>
                    <a:lstStyle/>
                    <a:p>
                      <a:r>
                        <a:rPr lang="nb-NO" sz="1200" b="1" dirty="0">
                          <a:solidFill>
                            <a:srgbClr val="000000"/>
                          </a:solidFill>
                          <a:effectLst/>
                          <a:latin typeface="+mn-lt"/>
                          <a:ea typeface="Times New Roman" panose="02020603050405020304" pitchFamily="18" charset="0"/>
                        </a:rPr>
                        <a:t>12</a:t>
                      </a:r>
                    </a:p>
                  </a:txBody>
                  <a:tcPr marL="44450" marR="44450"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tc>
                  <a:txBody>
                    <a:bodyPr/>
                    <a:lstStyle/>
                    <a:p>
                      <a:r>
                        <a:rPr lang="nb-NO" sz="1200" b="1" dirty="0">
                          <a:solidFill>
                            <a:srgbClr val="000000"/>
                          </a:solidFill>
                          <a:effectLst/>
                          <a:latin typeface="+mn-lt"/>
                          <a:ea typeface="Times New Roman" panose="02020603050405020304" pitchFamily="18" charset="0"/>
                        </a:rPr>
                        <a:t>13</a:t>
                      </a:r>
                    </a:p>
                    <a:p>
                      <a:r>
                        <a:rPr lang="nb-NO" sz="1200" b="1" i="0" kern="1200" dirty="0">
                          <a:solidFill>
                            <a:schemeClr val="tx1"/>
                          </a:solidFill>
                          <a:effectLst/>
                          <a:latin typeface="+mn-lt"/>
                          <a:ea typeface="+mn-ea"/>
                          <a:cs typeface="+mn-cs"/>
                        </a:rPr>
                        <a:t>A 2 år! </a:t>
                      </a:r>
                      <a:endParaRPr lang="nb-NO" sz="1200" b="1" dirty="0">
                        <a:effectLst/>
                        <a:latin typeface="+mn-lt"/>
                        <a:ea typeface="Times New Roman" panose="02020603050405020304" pitchFamily="18" charset="0"/>
                      </a:endParaRPr>
                    </a:p>
                    <a:p>
                      <a:endParaRPr lang="nb-NO" sz="1200" dirty="0">
                        <a:solidFill>
                          <a:srgbClr val="000000"/>
                        </a:solidFill>
                        <a:effectLst/>
                        <a:latin typeface="+mn-lt"/>
                        <a:ea typeface="Times New Roman" panose="02020603050405020304" pitchFamily="18" charset="0"/>
                      </a:endParaRPr>
                    </a:p>
                    <a:p>
                      <a:r>
                        <a:rPr lang="nb-NO" sz="1200" dirty="0">
                          <a:solidFill>
                            <a:srgbClr val="000000"/>
                          </a:solidFill>
                          <a:effectLst/>
                          <a:latin typeface="+mn-lt"/>
                          <a:ea typeface="Times New Roman" panose="02020603050405020304" pitchFamily="18" charset="0"/>
                        </a:rPr>
                        <a:t>20. dag jul</a:t>
                      </a:r>
                      <a:endParaRPr lang="nb-NO" sz="1200" dirty="0">
                        <a:effectLst/>
                        <a:latin typeface="+mn-lt"/>
                        <a:ea typeface="Times New Roman" panose="02020603050405020304" pitchFamily="18" charset="0"/>
                      </a:endParaRPr>
                    </a:p>
                    <a:p>
                      <a:endParaRPr lang="nb-NO" sz="1200" dirty="0">
                        <a:effectLst/>
                        <a:latin typeface="+mn-lt"/>
                        <a:ea typeface="Times New Roman" panose="02020603050405020304" pitchFamily="18" charset="0"/>
                      </a:endParaRPr>
                    </a:p>
                  </a:txBody>
                  <a:tcPr marL="44450" marR="44450"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b="1" dirty="0">
                          <a:solidFill>
                            <a:srgbClr val="000000"/>
                          </a:solidFill>
                          <a:effectLst/>
                          <a:latin typeface="+mn-lt"/>
                          <a:ea typeface="Times New Roman" panose="02020603050405020304" pitchFamily="18" charset="0"/>
                        </a:rPr>
                        <a:t>14</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b="1" dirty="0" err="1">
                          <a:solidFill>
                            <a:srgbClr val="000000"/>
                          </a:solidFill>
                          <a:effectLst/>
                          <a:latin typeface="+mn-lt"/>
                          <a:ea typeface="Times New Roman" panose="02020603050405020304" pitchFamily="18" charset="0"/>
                        </a:rPr>
                        <a:t>Maylinn</a:t>
                      </a:r>
                      <a:endParaRPr lang="nb-NO" sz="1200" b="1" dirty="0">
                        <a:effectLst/>
                        <a:latin typeface="+mn-lt"/>
                        <a:ea typeface="Times New Roman" panose="02020603050405020304" pitchFamily="18" charset="0"/>
                      </a:endParaRPr>
                    </a:p>
                    <a:p>
                      <a:endParaRPr lang="nb-NO" sz="1200" dirty="0">
                        <a:effectLst/>
                        <a:latin typeface="+mn-lt"/>
                        <a:ea typeface="Times New Roman" panose="02020603050405020304" pitchFamily="18" charset="0"/>
                      </a:endParaRPr>
                    </a:p>
                  </a:txBody>
                  <a:tcPr marL="44450" marR="44450"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tc>
                  <a:txBody>
                    <a:bodyPr/>
                    <a:lstStyle/>
                    <a:p>
                      <a:r>
                        <a:rPr lang="nb-NO" sz="1200" b="1" dirty="0">
                          <a:solidFill>
                            <a:srgbClr val="000000"/>
                          </a:solidFill>
                          <a:effectLst/>
                          <a:latin typeface="+mn-lt"/>
                          <a:ea typeface="Times New Roman" panose="02020603050405020304" pitchFamily="18" charset="0"/>
                        </a:rPr>
                        <a:t>15</a:t>
                      </a:r>
                      <a:endParaRPr lang="nb-NO" sz="1200" dirty="0">
                        <a:effectLst/>
                        <a:latin typeface="+mn-lt"/>
                        <a:ea typeface="Times New Roman" panose="02020603050405020304" pitchFamily="18" charset="0"/>
                      </a:endParaRPr>
                    </a:p>
                    <a:p>
                      <a:r>
                        <a:rPr lang="nb-NO" sz="1200" dirty="0">
                          <a:solidFill>
                            <a:srgbClr val="000000"/>
                          </a:solidFill>
                          <a:effectLst/>
                          <a:latin typeface="+mn-lt"/>
                          <a:ea typeface="Times New Roman" panose="02020603050405020304" pitchFamily="18" charset="0"/>
                        </a:rPr>
                        <a:t> </a:t>
                      </a:r>
                      <a:endParaRPr lang="nb-NO" sz="1200" dirty="0">
                        <a:effectLst/>
                        <a:latin typeface="+mn-lt"/>
                        <a:ea typeface="Times New Roman" panose="02020603050405020304" pitchFamily="18" charset="0"/>
                      </a:endParaRPr>
                    </a:p>
                  </a:txBody>
                  <a:tcPr marL="44450" marR="44450"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tc>
                  <a:txBody>
                    <a:bodyPr/>
                    <a:lstStyle/>
                    <a:p>
                      <a:r>
                        <a:rPr lang="nb-NO" sz="1200" b="1" dirty="0">
                          <a:solidFill>
                            <a:srgbClr val="000000"/>
                          </a:solidFill>
                          <a:effectLst/>
                          <a:latin typeface="+mn-lt"/>
                          <a:ea typeface="Times New Roman" panose="02020603050405020304" pitchFamily="18" charset="0"/>
                        </a:rPr>
                        <a:t>16</a:t>
                      </a:r>
                      <a:endParaRPr lang="nb-NO" sz="1200" dirty="0">
                        <a:effectLst/>
                        <a:latin typeface="+mn-lt"/>
                        <a:ea typeface="Times New Roman" panose="02020603050405020304" pitchFamily="18" charset="0"/>
                      </a:endParaRPr>
                    </a:p>
                  </a:txBody>
                  <a:tcPr marL="44450" marR="44450"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b="1" dirty="0">
                          <a:solidFill>
                            <a:srgbClr val="000000"/>
                          </a:solidFill>
                          <a:effectLst/>
                          <a:latin typeface="+mn-lt"/>
                          <a:ea typeface="Times New Roman" panose="02020603050405020304" pitchFamily="18" charset="0"/>
                        </a:rPr>
                        <a:t>17</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b="0" i="0" dirty="0">
                          <a:solidFill>
                            <a:srgbClr val="000000"/>
                          </a:solidFill>
                          <a:effectLst/>
                          <a:latin typeface="+mn-lt"/>
                        </a:rPr>
                        <a:t>Grisens dag</a:t>
                      </a:r>
                      <a:endParaRPr lang="nb-NO" sz="1200" dirty="0">
                        <a:effectLst/>
                        <a:latin typeface="+mn-lt"/>
                        <a:ea typeface="Times New Roman" panose="02020603050405020304" pitchFamily="18" charset="0"/>
                      </a:endParaRPr>
                    </a:p>
                    <a:p>
                      <a:endParaRPr lang="nb-NO" sz="1200" dirty="0">
                        <a:effectLst/>
                        <a:latin typeface="+mn-lt"/>
                        <a:ea typeface="Times New Roman" panose="02020603050405020304" pitchFamily="18" charset="0"/>
                      </a:endParaRPr>
                    </a:p>
                  </a:txBody>
                  <a:tcPr marL="44450" marR="44450"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tc>
                  <a:txBody>
                    <a:bodyPr/>
                    <a:lstStyle/>
                    <a:p>
                      <a:r>
                        <a:rPr lang="nb-NO" sz="1200" b="1" dirty="0">
                          <a:solidFill>
                            <a:srgbClr val="FF0000"/>
                          </a:solidFill>
                          <a:effectLst/>
                          <a:latin typeface="+mn-lt"/>
                          <a:ea typeface="Times New Roman" panose="02020603050405020304" pitchFamily="18" charset="0"/>
                          <a:cs typeface="Times New Roman" panose="02020603050405020304" pitchFamily="18" charset="0"/>
                        </a:rPr>
                        <a:t>18</a:t>
                      </a:r>
                      <a:endParaRPr lang="nb-NO" sz="1200" dirty="0">
                        <a:solidFill>
                          <a:srgbClr val="FF0000"/>
                        </a:solidFill>
                        <a:effectLst/>
                        <a:latin typeface="+mn-lt"/>
                        <a:ea typeface="Times New Roman" panose="02020603050405020304" pitchFamily="18" charset="0"/>
                      </a:endParaRPr>
                    </a:p>
                  </a:txBody>
                  <a:tcPr marL="44450" marR="44450"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1201271">
                <a:tc>
                  <a:txBody>
                    <a:bodyPr/>
                    <a:lstStyle/>
                    <a:p>
                      <a:pPr algn="ctr"/>
                      <a:r>
                        <a:rPr lang="nb-NO" sz="1200" b="1" dirty="0">
                          <a:solidFill>
                            <a:schemeClr val="tx1"/>
                          </a:solidFill>
                          <a:effectLst/>
                          <a:latin typeface="+mn-lt"/>
                          <a:ea typeface="Times New Roman" panose="02020603050405020304" pitchFamily="18" charset="0"/>
                          <a:cs typeface="Arial" panose="020B0604020202020204" pitchFamily="34" charset="0"/>
                        </a:rPr>
                        <a:t>4</a:t>
                      </a:r>
                    </a:p>
                    <a:p>
                      <a:pPr marL="0" marR="0" lvl="0" indent="0" algn="ctr" defTabSz="914400" rtl="0" eaLnBrk="1" fontAlgn="auto" latinLnBrk="0" hangingPunct="1">
                        <a:lnSpc>
                          <a:spcPct val="100000"/>
                        </a:lnSpc>
                        <a:spcBef>
                          <a:spcPts val="0"/>
                        </a:spcBef>
                        <a:spcAft>
                          <a:spcPts val="0"/>
                        </a:spcAft>
                        <a:buClrTx/>
                        <a:buSzTx/>
                        <a:buFontTx/>
                        <a:buNone/>
                        <a:tabLst/>
                        <a:defRPr/>
                      </a:pPr>
                      <a:r>
                        <a:rPr lang="nb-NO" sz="1200" b="0" dirty="0">
                          <a:solidFill>
                            <a:schemeClr val="tx1"/>
                          </a:solidFill>
                          <a:effectLst/>
                          <a:latin typeface="+mn-lt"/>
                          <a:ea typeface="Times New Roman" panose="02020603050405020304" pitchFamily="18" charset="0"/>
                          <a:cs typeface="Arial" panose="020B0604020202020204" pitchFamily="34" charset="0"/>
                        </a:rPr>
                        <a:t>Mat på bål</a:t>
                      </a:r>
                    </a:p>
                    <a:p>
                      <a:pPr algn="ctr"/>
                      <a:endParaRPr lang="nb-NO" sz="1200" b="1" dirty="0">
                        <a:solidFill>
                          <a:schemeClr val="tx1"/>
                        </a:solidFill>
                        <a:effectLst/>
                        <a:latin typeface="+mn-lt"/>
                        <a:ea typeface="Times New Roman" panose="02020603050405020304" pitchFamily="18" charset="0"/>
                        <a:cs typeface="Arial" panose="020B0604020202020204" pitchFamily="34" charset="0"/>
                      </a:endParaRPr>
                    </a:p>
                  </a:txBody>
                  <a:tcPr marL="44450" marR="44450" marT="0"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tc>
                  <a:txBody>
                    <a:bodyPr/>
                    <a:lstStyle/>
                    <a:p>
                      <a:r>
                        <a:rPr lang="nb-NO" sz="1200" b="1" dirty="0">
                          <a:solidFill>
                            <a:srgbClr val="000000"/>
                          </a:solidFill>
                          <a:effectLst/>
                          <a:latin typeface="+mn-lt"/>
                          <a:ea typeface="Times New Roman" panose="02020603050405020304" pitchFamily="18" charset="0"/>
                        </a:rPr>
                        <a:t>19</a:t>
                      </a:r>
                      <a:endParaRPr lang="nb-NO" sz="1200" dirty="0">
                        <a:effectLst/>
                        <a:latin typeface="+mn-lt"/>
                        <a:ea typeface="Times New Roman" panose="02020603050405020304" pitchFamily="18" charset="0"/>
                      </a:endParaRPr>
                    </a:p>
                  </a:txBody>
                  <a:tcPr marL="44450" marR="44450"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tc>
                  <a:txBody>
                    <a:bodyPr/>
                    <a:lstStyle/>
                    <a:p>
                      <a:r>
                        <a:rPr lang="nb-NO" sz="1200" b="1" dirty="0">
                          <a:solidFill>
                            <a:srgbClr val="000000"/>
                          </a:solidFill>
                          <a:effectLst/>
                          <a:latin typeface="+mn-lt"/>
                          <a:ea typeface="Times New Roman" panose="02020603050405020304" pitchFamily="18" charset="0"/>
                        </a:rPr>
                        <a:t>20</a:t>
                      </a:r>
                      <a:endParaRPr lang="nb-NO" sz="1200" dirty="0">
                        <a:effectLst/>
                        <a:latin typeface="+mn-lt"/>
                        <a:ea typeface="Times New Roman" panose="02020603050405020304" pitchFamily="18" charset="0"/>
                      </a:endParaRPr>
                    </a:p>
                  </a:txBody>
                  <a:tcPr marL="44450" marR="44450"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tc>
                  <a:txBody>
                    <a:bodyPr/>
                    <a:lstStyle/>
                    <a:p>
                      <a:r>
                        <a:rPr lang="nb-NO" sz="1200" b="1" dirty="0">
                          <a:solidFill>
                            <a:srgbClr val="000000"/>
                          </a:solidFill>
                          <a:effectLst/>
                          <a:latin typeface="+mn-lt"/>
                          <a:ea typeface="Times New Roman" panose="02020603050405020304" pitchFamily="18" charset="0"/>
                        </a:rPr>
                        <a:t>21</a:t>
                      </a:r>
                      <a:endParaRPr lang="nb-NO" sz="1200" dirty="0">
                        <a:effectLst/>
                        <a:latin typeface="+mn-lt"/>
                        <a:ea typeface="Times New Roman" panose="02020603050405020304" pitchFamily="18" charset="0"/>
                      </a:endParaRPr>
                    </a:p>
                  </a:txBody>
                  <a:tcPr marL="44450" marR="44450"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tc>
                  <a:txBody>
                    <a:bodyPr/>
                    <a:lstStyle/>
                    <a:p>
                      <a:r>
                        <a:rPr lang="nb-NO" sz="1200" b="1" dirty="0">
                          <a:solidFill>
                            <a:srgbClr val="000000"/>
                          </a:solidFill>
                          <a:effectLst/>
                          <a:latin typeface="+mn-lt"/>
                          <a:ea typeface="Times New Roman" panose="02020603050405020304" pitchFamily="18" charset="0"/>
                        </a:rPr>
                        <a:t>22</a:t>
                      </a:r>
                      <a:endParaRPr lang="nb-NO" sz="1200" dirty="0">
                        <a:effectLst/>
                        <a:latin typeface="+mn-lt"/>
                        <a:ea typeface="Times New Roman" panose="02020603050405020304" pitchFamily="18" charset="0"/>
                      </a:endParaRPr>
                    </a:p>
                  </a:txBody>
                  <a:tcPr marL="44450" marR="44450"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tc>
                  <a:txBody>
                    <a:bodyPr/>
                    <a:lstStyle/>
                    <a:p>
                      <a:r>
                        <a:rPr lang="nb-NO" sz="1200" b="1" dirty="0">
                          <a:solidFill>
                            <a:srgbClr val="000000"/>
                          </a:solidFill>
                          <a:effectLst/>
                          <a:latin typeface="+mn-lt"/>
                          <a:ea typeface="Times New Roman" panose="02020603050405020304" pitchFamily="18" charset="0"/>
                        </a:rPr>
                        <a:t>23</a:t>
                      </a:r>
                    </a:p>
                    <a:p>
                      <a:r>
                        <a:rPr lang="nb-NO" sz="1200" b="1" dirty="0">
                          <a:solidFill>
                            <a:srgbClr val="000000"/>
                          </a:solidFill>
                          <a:effectLst/>
                          <a:latin typeface="+mn-lt"/>
                          <a:ea typeface="Times New Roman" panose="02020603050405020304" pitchFamily="18" charset="0"/>
                        </a:rPr>
                        <a:t>Vi feirer M 2 år!</a:t>
                      </a:r>
                      <a:endParaRPr lang="nb-NO" sz="1200" b="1" dirty="0">
                        <a:effectLst/>
                        <a:latin typeface="+mn-lt"/>
                        <a:ea typeface="Times New Roman" panose="02020603050405020304" pitchFamily="18" charset="0"/>
                      </a:endParaRPr>
                    </a:p>
                  </a:txBody>
                  <a:tcPr marL="44450" marR="44450"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tc>
                  <a:txBody>
                    <a:bodyPr/>
                    <a:lstStyle/>
                    <a:p>
                      <a:r>
                        <a:rPr lang="nb-NO" sz="1200" b="1" dirty="0">
                          <a:solidFill>
                            <a:srgbClr val="000000"/>
                          </a:solidFill>
                          <a:effectLst/>
                          <a:latin typeface="+mn-lt"/>
                          <a:ea typeface="Times New Roman" panose="02020603050405020304" pitchFamily="18" charset="0"/>
                        </a:rPr>
                        <a:t>24</a:t>
                      </a:r>
                      <a:endParaRPr lang="nb-NO" sz="1200" dirty="0">
                        <a:effectLst/>
                        <a:latin typeface="+mn-lt"/>
                        <a:ea typeface="Times New Roman" panose="02020603050405020304" pitchFamily="18" charset="0"/>
                      </a:endParaRPr>
                    </a:p>
                  </a:txBody>
                  <a:tcPr marL="44450" marR="44450"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tc>
                  <a:txBody>
                    <a:bodyPr/>
                    <a:lstStyle/>
                    <a:p>
                      <a:r>
                        <a:rPr lang="nb-NO" sz="1200" b="1" dirty="0">
                          <a:solidFill>
                            <a:srgbClr val="FF0000"/>
                          </a:solidFill>
                          <a:effectLst/>
                          <a:latin typeface="+mn-lt"/>
                          <a:ea typeface="Times New Roman" panose="02020603050405020304" pitchFamily="18" charset="0"/>
                          <a:cs typeface="Times New Roman" panose="02020603050405020304" pitchFamily="18" charset="0"/>
                        </a:rPr>
                        <a:t>25</a:t>
                      </a:r>
                    </a:p>
                    <a:p>
                      <a:r>
                        <a:rPr lang="nb-NO" sz="1200" b="1" dirty="0">
                          <a:solidFill>
                            <a:schemeClr val="tx1"/>
                          </a:solidFill>
                          <a:effectLst/>
                          <a:latin typeface="+mn-lt"/>
                          <a:ea typeface="Times New Roman" panose="02020603050405020304" pitchFamily="18" charset="0"/>
                          <a:cs typeface="Times New Roman" panose="02020603050405020304" pitchFamily="18" charset="0"/>
                        </a:rPr>
                        <a:t>M 2 år!</a:t>
                      </a:r>
                      <a:endParaRPr lang="nb-NO" sz="1200" dirty="0">
                        <a:solidFill>
                          <a:schemeClr val="tx1"/>
                        </a:solidFill>
                        <a:effectLst/>
                        <a:latin typeface="+mn-lt"/>
                        <a:ea typeface="Times New Roman" panose="02020603050405020304" pitchFamily="18" charset="0"/>
                      </a:endParaRPr>
                    </a:p>
                  </a:txBody>
                  <a:tcPr marL="44450" marR="44450"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1174377">
                <a:tc>
                  <a:txBody>
                    <a:bodyPr/>
                    <a:lstStyle/>
                    <a:p>
                      <a:pPr algn="ctr"/>
                      <a:r>
                        <a:rPr lang="nb-NO" sz="1200" b="1" dirty="0">
                          <a:solidFill>
                            <a:schemeClr val="tx1"/>
                          </a:solidFill>
                          <a:effectLst/>
                          <a:latin typeface="+mn-lt"/>
                          <a:ea typeface="Times New Roman" panose="02020603050405020304" pitchFamily="18" charset="0"/>
                          <a:cs typeface="Arial" panose="020B0604020202020204" pitchFamily="34" charset="0"/>
                        </a:rPr>
                        <a:t>5</a:t>
                      </a:r>
                    </a:p>
                    <a:p>
                      <a:pPr algn="ctr"/>
                      <a:r>
                        <a:rPr lang="nb-NO" sz="1200" b="0" dirty="0">
                          <a:solidFill>
                            <a:schemeClr val="tx1"/>
                          </a:solidFill>
                          <a:effectLst/>
                          <a:latin typeface="+mn-lt"/>
                          <a:ea typeface="Times New Roman" panose="02020603050405020304" pitchFamily="18" charset="0"/>
                          <a:cs typeface="Arial" panose="020B0604020202020204" pitchFamily="34" charset="0"/>
                        </a:rPr>
                        <a:t>Samer</a:t>
                      </a:r>
                    </a:p>
                  </a:txBody>
                  <a:tcPr marL="44450" marR="44450" marT="0"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tc>
                  <a:txBody>
                    <a:bodyPr/>
                    <a:lstStyle/>
                    <a:p>
                      <a:r>
                        <a:rPr lang="nb-NO" sz="1200" b="1" dirty="0">
                          <a:solidFill>
                            <a:srgbClr val="000000"/>
                          </a:solidFill>
                          <a:effectLst/>
                          <a:latin typeface="+mn-lt"/>
                          <a:ea typeface="Times New Roman" panose="02020603050405020304" pitchFamily="18" charset="0"/>
                        </a:rPr>
                        <a:t>26</a:t>
                      </a:r>
                      <a:endParaRPr lang="nb-NO" sz="1200" dirty="0">
                        <a:effectLst/>
                        <a:latin typeface="+mn-lt"/>
                        <a:ea typeface="Times New Roman" panose="02020603050405020304" pitchFamily="18" charset="0"/>
                      </a:endParaRPr>
                    </a:p>
                  </a:txBody>
                  <a:tcPr marL="44450" marR="44450"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tc>
                  <a:txBody>
                    <a:bodyPr/>
                    <a:lstStyle/>
                    <a:p>
                      <a:r>
                        <a:rPr lang="nb-NO" sz="1200" b="1" dirty="0">
                          <a:solidFill>
                            <a:srgbClr val="000000"/>
                          </a:solidFill>
                          <a:effectLst/>
                          <a:latin typeface="+mn-lt"/>
                          <a:ea typeface="Times New Roman" panose="02020603050405020304" pitchFamily="18" charset="0"/>
                        </a:rPr>
                        <a:t>27</a:t>
                      </a:r>
                      <a:endParaRPr lang="nb-NO" sz="1200" dirty="0">
                        <a:effectLst/>
                        <a:latin typeface="+mn-lt"/>
                        <a:ea typeface="Times New Roman" panose="02020603050405020304" pitchFamily="18" charset="0"/>
                      </a:endParaRPr>
                    </a:p>
                  </a:txBody>
                  <a:tcPr marL="44450" marR="44450" marT="0" marB="0">
                    <a:lnL w="12700" cap="flat" cmpd="sng" algn="ctr">
                      <a:solidFill>
                        <a:srgbClr val="5B9BD5"/>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tc>
                  <a:txBody>
                    <a:bodyPr/>
                    <a:lstStyle/>
                    <a:p>
                      <a:r>
                        <a:rPr lang="nb-NO" sz="1200" b="1" dirty="0">
                          <a:solidFill>
                            <a:srgbClr val="000000"/>
                          </a:solidFill>
                          <a:effectLst/>
                          <a:latin typeface="+mn-lt"/>
                          <a:ea typeface="Times New Roman" panose="02020603050405020304" pitchFamily="18" charset="0"/>
                        </a:rPr>
                        <a:t>28</a:t>
                      </a:r>
                      <a:endParaRPr lang="nb-NO" sz="1200" dirty="0">
                        <a:effectLst/>
                        <a:latin typeface="+mn-lt"/>
                        <a:ea typeface="Times New Roman" panose="02020603050405020304" pitchFamily="18" charset="0"/>
                      </a:endParaRPr>
                    </a:p>
                  </a:txBody>
                  <a:tcPr marL="44450" marR="44450" marT="0" marB="0">
                    <a:lnL w="12700" cap="flat" cmpd="sng" algn="ctr">
                      <a:solidFill>
                        <a:schemeClr val="accent1"/>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tc>
                  <a:txBody>
                    <a:bodyPr/>
                    <a:lstStyle/>
                    <a:p>
                      <a:r>
                        <a:rPr lang="nb-NO" sz="1200" b="1" dirty="0">
                          <a:solidFill>
                            <a:srgbClr val="000000"/>
                          </a:solidFill>
                          <a:effectLst/>
                          <a:latin typeface="+mn-lt"/>
                          <a:ea typeface="Times New Roman" panose="02020603050405020304" pitchFamily="18" charset="0"/>
                        </a:rPr>
                        <a:t>29</a:t>
                      </a:r>
                      <a:endParaRPr lang="nb-NO" sz="1200" dirty="0">
                        <a:effectLst/>
                        <a:latin typeface="+mn-lt"/>
                        <a:ea typeface="Times New Roman" panose="02020603050405020304" pitchFamily="18" charset="0"/>
                      </a:endParaRPr>
                    </a:p>
                  </a:txBody>
                  <a:tcPr marL="44450" marR="44450" marT="0" marB="0">
                    <a:lnL w="12700" cap="flat" cmpd="sng" algn="ctr">
                      <a:solidFill>
                        <a:srgbClr val="5B9BD5"/>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tc>
                  <a:txBody>
                    <a:bodyPr/>
                    <a:lstStyle/>
                    <a:p>
                      <a:r>
                        <a:rPr lang="nb-NO" sz="1200" b="1" dirty="0">
                          <a:solidFill>
                            <a:srgbClr val="000000"/>
                          </a:solidFill>
                          <a:effectLst/>
                          <a:latin typeface="+mn-lt"/>
                          <a:ea typeface="Times New Roman" panose="02020603050405020304" pitchFamily="18" charset="0"/>
                        </a:rPr>
                        <a:t>30</a:t>
                      </a:r>
                      <a:endParaRPr lang="nb-NO" sz="1200" dirty="0">
                        <a:effectLst/>
                        <a:latin typeface="+mn-lt"/>
                        <a:ea typeface="Times New Roman" panose="02020603050405020304" pitchFamily="18" charset="0"/>
                      </a:endParaRPr>
                    </a:p>
                    <a:p>
                      <a:r>
                        <a:rPr lang="nb-NO" sz="1200" dirty="0" err="1">
                          <a:solidFill>
                            <a:srgbClr val="000000"/>
                          </a:solidFill>
                          <a:effectLst/>
                          <a:latin typeface="+mn-lt"/>
                          <a:ea typeface="Times New Roman" panose="02020603050405020304" pitchFamily="18" charset="0"/>
                        </a:rPr>
                        <a:t>Spadag</a:t>
                      </a:r>
                      <a:r>
                        <a:rPr lang="nb-NO" sz="1200" dirty="0">
                          <a:solidFill>
                            <a:srgbClr val="000000"/>
                          </a:solidFill>
                          <a:effectLst/>
                          <a:latin typeface="+mn-lt"/>
                          <a:ea typeface="Times New Roman" panose="02020603050405020304" pitchFamily="18" charset="0"/>
                        </a:rPr>
                        <a:t> – behold gjerne pyjamasen på </a:t>
                      </a:r>
                      <a:r>
                        <a:rPr lang="nb-NO" sz="1200" dirty="0">
                          <a:solidFill>
                            <a:srgbClr val="000000"/>
                          </a:solidFill>
                          <a:effectLst/>
                          <a:latin typeface="+mn-lt"/>
                          <a:ea typeface="Times New Roman" panose="02020603050405020304" pitchFamily="18" charset="0"/>
                          <a:sym typeface="Wingdings" panose="05000000000000000000" pitchFamily="2" charset="2"/>
                        </a:rPr>
                        <a:t></a:t>
                      </a:r>
                      <a:endParaRPr lang="nb-NO" sz="1200" dirty="0">
                        <a:effectLst/>
                        <a:latin typeface="+mn-lt"/>
                        <a:ea typeface="Times New Roman" panose="02020603050405020304" pitchFamily="18" charset="0"/>
                      </a:endParaRPr>
                    </a:p>
                  </a:txBody>
                  <a:tcPr marL="44450" marR="44450" marT="0" marB="0">
                    <a:lnL w="12700" cap="flat" cmpd="sng" algn="ctr">
                      <a:solidFill>
                        <a:schemeClr val="accent1"/>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accent1">
                        <a:lumMod val="60000"/>
                        <a:lumOff val="40000"/>
                      </a:schemeClr>
                    </a:solidFill>
                  </a:tcPr>
                </a:tc>
                <a:tc>
                  <a:txBody>
                    <a:bodyPr/>
                    <a:lstStyle/>
                    <a:p>
                      <a:r>
                        <a:rPr lang="nb-NO" sz="1200" b="1" dirty="0">
                          <a:solidFill>
                            <a:srgbClr val="000000"/>
                          </a:solidFill>
                          <a:effectLst/>
                          <a:latin typeface="+mn-lt"/>
                          <a:ea typeface="Times New Roman" panose="02020603050405020304" pitchFamily="18" charset="0"/>
                        </a:rPr>
                        <a:t>31</a:t>
                      </a:r>
                      <a:endParaRPr lang="nb-NO" sz="1200" dirty="0">
                        <a:effectLst/>
                        <a:latin typeface="+mn-lt"/>
                        <a:ea typeface="Times New Roman" panose="02020603050405020304" pitchFamily="18" charset="0"/>
                      </a:endParaRPr>
                    </a:p>
                  </a:txBody>
                  <a:tcPr marL="44450" marR="44450"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tc>
                  <a:txBody>
                    <a:bodyPr/>
                    <a:lstStyle/>
                    <a:p>
                      <a:r>
                        <a:rPr lang="nb-NO" sz="1200" b="1" dirty="0">
                          <a:solidFill>
                            <a:srgbClr val="FF0000"/>
                          </a:solidFill>
                          <a:effectLst/>
                          <a:latin typeface="+mn-lt"/>
                          <a:ea typeface="Times New Roman" panose="02020603050405020304" pitchFamily="18" charset="0"/>
                          <a:cs typeface="Times New Roman" panose="02020603050405020304" pitchFamily="18" charset="0"/>
                        </a:rPr>
                        <a:t> </a:t>
                      </a:r>
                    </a:p>
                  </a:txBody>
                  <a:tcPr marL="44450" marR="44450"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86301531"/>
                  </a:ext>
                </a:extLst>
              </a:tr>
            </a:tbl>
          </a:graphicData>
        </a:graphic>
      </p:graphicFrame>
      <p:pic>
        <p:nvPicPr>
          <p:cNvPr id="3" name="Bilde 10" descr="MCj04415740000[1]">
            <a:extLst>
              <a:ext uri="{FF2B5EF4-FFF2-40B4-BE49-F238E27FC236}">
                <a16:creationId xmlns:a16="http://schemas.microsoft.com/office/drawing/2014/main" id="{8F5107C5-5B41-B57B-ECB8-8D3D250B8D0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63345" y="979996"/>
            <a:ext cx="342900" cy="266700"/>
          </a:xfrm>
          <a:prstGeom prst="rect">
            <a:avLst/>
          </a:prstGeom>
          <a:noFill/>
          <a:extLst>
            <a:ext uri="{909E8E84-426E-40DD-AFC4-6F175D3DCCD1}">
              <a14:hiddenFill xmlns:a14="http://schemas.microsoft.com/office/drawing/2010/main">
                <a:solidFill>
                  <a:srgbClr val="FFFFFF"/>
                </a:solidFill>
              </a14:hiddenFill>
            </a:ext>
          </a:extLst>
        </p:spPr>
      </p:pic>
      <p:pic>
        <p:nvPicPr>
          <p:cNvPr id="4" name="Bilde 3">
            <a:extLst>
              <a:ext uri="{FF2B5EF4-FFF2-40B4-BE49-F238E27FC236}">
                <a16:creationId xmlns:a16="http://schemas.microsoft.com/office/drawing/2014/main" id="{849176BD-47CD-8D2C-3AE7-DD6A80F9745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47939" y="2038897"/>
            <a:ext cx="361950" cy="361950"/>
          </a:xfrm>
          <a:prstGeom prst="rect">
            <a:avLst/>
          </a:prstGeom>
          <a:noFill/>
          <a:extLst>
            <a:ext uri="{909E8E84-426E-40DD-AFC4-6F175D3DCCD1}">
              <a14:hiddenFill xmlns:a14="http://schemas.microsoft.com/office/drawing/2010/main">
                <a:solidFill>
                  <a:srgbClr val="FFFFFF"/>
                </a:solidFill>
              </a14:hiddenFill>
            </a:ext>
          </a:extLst>
        </p:spPr>
      </p:pic>
      <p:pic>
        <p:nvPicPr>
          <p:cNvPr id="7" name="Bilde 6">
            <a:extLst>
              <a:ext uri="{FF2B5EF4-FFF2-40B4-BE49-F238E27FC236}">
                <a16:creationId xmlns:a16="http://schemas.microsoft.com/office/drawing/2014/main" id="{5A32F5A0-7620-3AE8-7D36-BC2D550B35F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76708" y="3261761"/>
            <a:ext cx="361950" cy="361950"/>
          </a:xfrm>
          <a:prstGeom prst="rect">
            <a:avLst/>
          </a:prstGeom>
          <a:noFill/>
          <a:extLst>
            <a:ext uri="{909E8E84-426E-40DD-AFC4-6F175D3DCCD1}">
              <a14:hiddenFill xmlns:a14="http://schemas.microsoft.com/office/drawing/2010/main">
                <a:solidFill>
                  <a:srgbClr val="FFFFFF"/>
                </a:solidFill>
              </a14:hiddenFill>
            </a:ext>
          </a:extLst>
        </p:spPr>
      </p:pic>
      <p:pic>
        <p:nvPicPr>
          <p:cNvPr id="8" name="Bilde 7">
            <a:extLst>
              <a:ext uri="{FF2B5EF4-FFF2-40B4-BE49-F238E27FC236}">
                <a16:creationId xmlns:a16="http://schemas.microsoft.com/office/drawing/2014/main" id="{DF42FF9E-D265-190D-5945-7FDFBD186AB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52441" y="3261761"/>
            <a:ext cx="361950" cy="361950"/>
          </a:xfrm>
          <a:prstGeom prst="rect">
            <a:avLst/>
          </a:prstGeom>
          <a:noFill/>
          <a:extLst>
            <a:ext uri="{909E8E84-426E-40DD-AFC4-6F175D3DCCD1}">
              <a14:hiddenFill xmlns:a14="http://schemas.microsoft.com/office/drawing/2010/main">
                <a:solidFill>
                  <a:srgbClr val="FFFFFF"/>
                </a:solidFill>
              </a14:hiddenFill>
            </a:ext>
          </a:extLst>
        </p:spPr>
      </p:pic>
      <p:pic>
        <p:nvPicPr>
          <p:cNvPr id="2" name="Bilde 1">
            <a:extLst>
              <a:ext uri="{FF2B5EF4-FFF2-40B4-BE49-F238E27FC236}">
                <a16:creationId xmlns:a16="http://schemas.microsoft.com/office/drawing/2014/main" id="{11086142-431D-C33D-BBC4-0F2D1AE3ED1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45486" y="4475419"/>
            <a:ext cx="361950" cy="361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57194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 1"/>
          <p:cNvGraphicFramePr>
            <a:graphicFrameLocks noGrp="1"/>
          </p:cNvGraphicFramePr>
          <p:nvPr>
            <p:extLst>
              <p:ext uri="{D42A27DB-BD31-4B8C-83A1-F6EECF244321}">
                <p14:modId xmlns:p14="http://schemas.microsoft.com/office/powerpoint/2010/main" val="2780273796"/>
              </p:ext>
            </p:extLst>
          </p:nvPr>
        </p:nvGraphicFramePr>
        <p:xfrm>
          <a:off x="4700788" y="172528"/>
          <a:ext cx="7325842" cy="6091253"/>
        </p:xfrm>
        <a:graphic>
          <a:graphicData uri="http://schemas.openxmlformats.org/drawingml/2006/table">
            <a:tbl>
              <a:tblPr firstRow="1" firstCol="1" bandRow="1">
                <a:tableStyleId>{69012ECD-51FC-41F1-AA8D-1B2483CD663E}</a:tableStyleId>
              </a:tblPr>
              <a:tblGrid>
                <a:gridCol w="1378040">
                  <a:extLst>
                    <a:ext uri="{9D8B030D-6E8A-4147-A177-3AD203B41FA5}">
                      <a16:colId xmlns:a16="http://schemas.microsoft.com/office/drawing/2014/main" val="20000"/>
                    </a:ext>
                  </a:extLst>
                </a:gridCol>
                <a:gridCol w="5947802">
                  <a:extLst>
                    <a:ext uri="{9D8B030D-6E8A-4147-A177-3AD203B41FA5}">
                      <a16:colId xmlns:a16="http://schemas.microsoft.com/office/drawing/2014/main" val="20001"/>
                    </a:ext>
                  </a:extLst>
                </a:gridCol>
              </a:tblGrid>
              <a:tr h="264180">
                <a:tc>
                  <a:txBody>
                    <a:bodyPr/>
                    <a:lstStyle/>
                    <a:p>
                      <a:pPr>
                        <a:spcAft>
                          <a:spcPts val="0"/>
                        </a:spcAft>
                      </a:pPr>
                      <a:r>
                        <a:rPr lang="nb-NO" sz="1100" dirty="0">
                          <a:solidFill>
                            <a:schemeClr val="tx1"/>
                          </a:solidFill>
                          <a:effectLst/>
                        </a:rPr>
                        <a:t>FAGOMRÅDE</a:t>
                      </a:r>
                    </a:p>
                    <a:p>
                      <a:pPr>
                        <a:spcAft>
                          <a:spcPts val="0"/>
                        </a:spcAft>
                      </a:pPr>
                      <a:r>
                        <a:rPr lang="nb-NO" sz="1100" dirty="0">
                          <a:solidFill>
                            <a:schemeClr val="tx1"/>
                          </a:solidFill>
                          <a:effectLst/>
                        </a:rPr>
                        <a:t> </a:t>
                      </a:r>
                      <a:endParaRPr lang="nb-NO" sz="1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0670" marR="30670" marT="0" marB="0"/>
                </a:tc>
                <a:tc>
                  <a:txBody>
                    <a:bodyPr/>
                    <a:lstStyle/>
                    <a:p>
                      <a:pPr>
                        <a:spcAft>
                          <a:spcPts val="0"/>
                        </a:spcAft>
                      </a:pPr>
                      <a:r>
                        <a:rPr lang="nb-NO" sz="1100" dirty="0">
                          <a:solidFill>
                            <a:schemeClr val="tx1"/>
                          </a:solidFill>
                          <a:effectLst/>
                        </a:rPr>
                        <a:t>HOVEDFOKUS</a:t>
                      </a:r>
                      <a:r>
                        <a:rPr lang="nb-NO" sz="1100" baseline="0" dirty="0">
                          <a:solidFill>
                            <a:schemeClr val="tx1"/>
                          </a:solidFill>
                          <a:effectLst/>
                        </a:rPr>
                        <a:t> I FEBRUAR</a:t>
                      </a:r>
                      <a:endParaRPr lang="nb-NO" sz="1100" dirty="0">
                        <a:solidFill>
                          <a:schemeClr val="tx1"/>
                        </a:solidFill>
                        <a:effectLst/>
                      </a:endParaRPr>
                    </a:p>
                    <a:p>
                      <a:pPr>
                        <a:spcAft>
                          <a:spcPts val="0"/>
                        </a:spcAft>
                      </a:pPr>
                      <a:r>
                        <a:rPr lang="nb-NO" sz="1100" dirty="0">
                          <a:solidFill>
                            <a:schemeClr val="tx1"/>
                          </a:solidFill>
                          <a:effectLst/>
                        </a:rPr>
                        <a:t> </a:t>
                      </a:r>
                      <a:endParaRPr lang="nb-NO" sz="1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0670" marR="30670" marT="0" marB="0"/>
                </a:tc>
                <a:extLst>
                  <a:ext uri="{0D108BD9-81ED-4DB2-BD59-A6C34878D82A}">
                    <a16:rowId xmlns:a16="http://schemas.microsoft.com/office/drawing/2014/main" val="10000"/>
                  </a:ext>
                </a:extLst>
              </a:tr>
              <a:tr h="569534">
                <a:tc>
                  <a:txBody>
                    <a:bodyPr/>
                    <a:lstStyle/>
                    <a:p>
                      <a:pPr>
                        <a:lnSpc>
                          <a:spcPct val="150000"/>
                        </a:lnSpc>
                        <a:spcAft>
                          <a:spcPts val="0"/>
                        </a:spcAft>
                      </a:pPr>
                      <a:r>
                        <a:rPr lang="nb-NO" sz="1000" dirty="0">
                          <a:effectLst/>
                        </a:rPr>
                        <a:t>Antall, rom og </a:t>
                      </a:r>
                    </a:p>
                    <a:p>
                      <a:pPr>
                        <a:lnSpc>
                          <a:spcPct val="150000"/>
                        </a:lnSpc>
                        <a:spcAft>
                          <a:spcPts val="0"/>
                        </a:spcAft>
                      </a:pPr>
                      <a:r>
                        <a:rPr lang="nb-NO" sz="1000" dirty="0">
                          <a:effectLst/>
                        </a:rPr>
                        <a:t>form</a:t>
                      </a:r>
                    </a:p>
                    <a:p>
                      <a:pPr>
                        <a:spcAft>
                          <a:spcPts val="0"/>
                        </a:spcAft>
                      </a:pPr>
                      <a:r>
                        <a:rPr lang="nb-NO" sz="1000" dirty="0">
                          <a:effectLst/>
                        </a:rPr>
                        <a:t> </a:t>
                      </a:r>
                      <a:endParaRPr lang="nb-NO" sz="1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0670" marR="30670" marT="0" marB="0"/>
                </a:tc>
                <a:tc>
                  <a:txBody>
                    <a:bodyPr/>
                    <a:lstStyle/>
                    <a:p>
                      <a:pPr>
                        <a:spcAft>
                          <a:spcPts val="0"/>
                        </a:spcAft>
                      </a:pPr>
                      <a:r>
                        <a:rPr lang="nb-NO" sz="1000" dirty="0">
                          <a:effectLst/>
                        </a:rPr>
                        <a:t>Vi teller og måler isflak</a:t>
                      </a:r>
                      <a:r>
                        <a:rPr lang="nb-NO" sz="1000" baseline="0" dirty="0">
                          <a:effectLst/>
                        </a:rPr>
                        <a:t> (som vi knuser) og istapper som vi finner. Vi lager snøballer som vi teller og måler, hvilken er størst/minst/lang/kort?</a:t>
                      </a:r>
                      <a:endParaRPr lang="nb-NO" sz="1000" dirty="0">
                        <a:effectLst/>
                      </a:endParaRPr>
                    </a:p>
                    <a:p>
                      <a:pPr>
                        <a:spcAft>
                          <a:spcPts val="0"/>
                        </a:spcAft>
                      </a:pPr>
                      <a:r>
                        <a:rPr lang="nb-NO" sz="1000" dirty="0">
                          <a:effectLst/>
                        </a:rPr>
                        <a:t>Vi baker</a:t>
                      </a:r>
                      <a:r>
                        <a:rPr lang="nb-NO" sz="1000" baseline="0" dirty="0">
                          <a:effectLst/>
                        </a:rPr>
                        <a:t> fastelavnsboller, barna er med og måler, teller, rører, former, steker og smaker</a:t>
                      </a:r>
                      <a:endParaRPr lang="nb-NO" sz="1000" dirty="0">
                        <a:effectLst/>
                      </a:endParaRPr>
                    </a:p>
                    <a:p>
                      <a:pPr>
                        <a:spcAft>
                          <a:spcPts val="0"/>
                        </a:spcAft>
                      </a:pPr>
                      <a:r>
                        <a:rPr lang="nb-NO" sz="1000" dirty="0">
                          <a:effectLst/>
                        </a:rPr>
                        <a:t>Geometriske</a:t>
                      </a:r>
                      <a:r>
                        <a:rPr lang="nb-NO" sz="1000" baseline="0" dirty="0">
                          <a:effectLst/>
                        </a:rPr>
                        <a:t> former i naturen</a:t>
                      </a:r>
                      <a:endParaRPr lang="nb-NO" sz="1000" dirty="0">
                        <a:effectLst/>
                      </a:endParaRPr>
                    </a:p>
                    <a:p>
                      <a:pPr>
                        <a:spcAft>
                          <a:spcPts val="0"/>
                        </a:spcAft>
                      </a:pPr>
                      <a:endParaRPr lang="nb-NO" sz="1000" dirty="0">
                        <a:effectLst/>
                      </a:endParaRPr>
                    </a:p>
                    <a:p>
                      <a:pPr>
                        <a:spcAft>
                          <a:spcPts val="0"/>
                        </a:spcAft>
                      </a:pPr>
                      <a:endParaRPr lang="nb-NO" sz="1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0670" marR="30670" marT="0" marB="0"/>
                </a:tc>
                <a:extLst>
                  <a:ext uri="{0D108BD9-81ED-4DB2-BD59-A6C34878D82A}">
                    <a16:rowId xmlns:a16="http://schemas.microsoft.com/office/drawing/2014/main" val="10001"/>
                  </a:ext>
                </a:extLst>
              </a:tr>
              <a:tr h="711917">
                <a:tc>
                  <a:txBody>
                    <a:bodyPr/>
                    <a:lstStyle/>
                    <a:p>
                      <a:pPr>
                        <a:lnSpc>
                          <a:spcPct val="150000"/>
                        </a:lnSpc>
                        <a:spcAft>
                          <a:spcPts val="0"/>
                        </a:spcAft>
                      </a:pPr>
                      <a:r>
                        <a:rPr lang="nb-NO" sz="1000">
                          <a:effectLst/>
                        </a:rPr>
                        <a:t>Etikk, religion og</a:t>
                      </a:r>
                    </a:p>
                    <a:p>
                      <a:pPr>
                        <a:lnSpc>
                          <a:spcPct val="150000"/>
                        </a:lnSpc>
                        <a:spcAft>
                          <a:spcPts val="0"/>
                        </a:spcAft>
                      </a:pPr>
                      <a:r>
                        <a:rPr lang="nb-NO" sz="1000">
                          <a:effectLst/>
                        </a:rPr>
                        <a:t>filosofi</a:t>
                      </a:r>
                    </a:p>
                    <a:p>
                      <a:pPr>
                        <a:spcAft>
                          <a:spcPts val="0"/>
                        </a:spcAft>
                      </a:pPr>
                      <a:r>
                        <a:rPr lang="nb-NO" sz="1000">
                          <a:effectLst/>
                        </a:rPr>
                        <a:t> </a:t>
                      </a:r>
                      <a:endParaRPr lang="nb-NO" sz="10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0670" marR="30670" marT="0" marB="0"/>
                </a:tc>
                <a:tc>
                  <a:txBody>
                    <a:bodyPr/>
                    <a:lstStyle/>
                    <a:p>
                      <a:pPr>
                        <a:spcAft>
                          <a:spcPts val="0"/>
                        </a:spcAft>
                      </a:pPr>
                      <a:r>
                        <a:rPr lang="nb-NO" sz="1000" dirty="0">
                          <a:effectLst/>
                        </a:rPr>
                        <a:t>Vi har om samer, samefolketsdag</a:t>
                      </a:r>
                      <a:r>
                        <a:rPr lang="nb-NO" sz="1000" baseline="0" dirty="0">
                          <a:effectLst/>
                        </a:rPr>
                        <a:t> er 6. februar, og denne dagen markerer vi i barnehagen. Er det noe forskjell på samer og oss? Er det noen likheter?</a:t>
                      </a:r>
                      <a:endParaRPr lang="nb-NO" sz="1000" dirty="0">
                        <a:effectLst/>
                      </a:endParaRPr>
                    </a:p>
                    <a:p>
                      <a:pPr>
                        <a:spcAft>
                          <a:spcPts val="0"/>
                        </a:spcAft>
                      </a:pPr>
                      <a:r>
                        <a:rPr lang="nb-NO" sz="1000" dirty="0">
                          <a:effectLst/>
                        </a:rPr>
                        <a:t>Vennekort 7: «Å samarbeide»</a:t>
                      </a:r>
                    </a:p>
                    <a:p>
                      <a:pPr>
                        <a:spcAft>
                          <a:spcPts val="0"/>
                        </a:spcAft>
                      </a:pPr>
                      <a:endParaRPr lang="nb-NO" sz="1000" dirty="0">
                        <a:effectLst/>
                      </a:endParaRPr>
                    </a:p>
                    <a:p>
                      <a:pPr>
                        <a:spcAft>
                          <a:spcPts val="0"/>
                        </a:spcAft>
                      </a:pPr>
                      <a:endParaRPr lang="nb-NO" sz="1000" dirty="0">
                        <a:effectLst/>
                      </a:endParaRPr>
                    </a:p>
                    <a:p>
                      <a:pPr>
                        <a:spcAft>
                          <a:spcPts val="0"/>
                        </a:spcAft>
                      </a:pPr>
                      <a:endParaRPr lang="nb-NO" sz="1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0670" marR="30670" marT="0" marB="0"/>
                </a:tc>
                <a:extLst>
                  <a:ext uri="{0D108BD9-81ED-4DB2-BD59-A6C34878D82A}">
                    <a16:rowId xmlns:a16="http://schemas.microsoft.com/office/drawing/2014/main" val="10002"/>
                  </a:ext>
                </a:extLst>
              </a:tr>
              <a:tr h="579120">
                <a:tc>
                  <a:txBody>
                    <a:bodyPr/>
                    <a:lstStyle/>
                    <a:p>
                      <a:pPr>
                        <a:lnSpc>
                          <a:spcPct val="150000"/>
                        </a:lnSpc>
                        <a:spcAft>
                          <a:spcPts val="0"/>
                        </a:spcAft>
                      </a:pPr>
                      <a:r>
                        <a:rPr lang="nb-NO" sz="1000" dirty="0">
                          <a:effectLst/>
                        </a:rPr>
                        <a:t>Nærmiljø og </a:t>
                      </a:r>
                    </a:p>
                    <a:p>
                      <a:pPr>
                        <a:lnSpc>
                          <a:spcPct val="150000"/>
                        </a:lnSpc>
                        <a:spcAft>
                          <a:spcPts val="0"/>
                        </a:spcAft>
                      </a:pPr>
                      <a:r>
                        <a:rPr lang="nb-NO" sz="1000" dirty="0">
                          <a:effectLst/>
                        </a:rPr>
                        <a:t>samfunn   </a:t>
                      </a:r>
                    </a:p>
                    <a:p>
                      <a:pPr>
                        <a:spcAft>
                          <a:spcPts val="0"/>
                        </a:spcAft>
                      </a:pPr>
                      <a:r>
                        <a:rPr lang="nb-NO" sz="1000" dirty="0">
                          <a:effectLst/>
                        </a:rPr>
                        <a:t> </a:t>
                      </a:r>
                      <a:endParaRPr lang="nb-NO" sz="1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0670" marR="30670" marT="0" marB="0"/>
                </a:tc>
                <a:tc>
                  <a:txBody>
                    <a:bodyPr/>
                    <a:lstStyle/>
                    <a:p>
                      <a:pPr>
                        <a:spcAft>
                          <a:spcPts val="0"/>
                        </a:spcAft>
                      </a:pPr>
                      <a:r>
                        <a:rPr lang="nb-NO" sz="1000" dirty="0">
                          <a:effectLst/>
                        </a:rPr>
                        <a:t>Vi leter</a:t>
                      </a:r>
                      <a:r>
                        <a:rPr lang="nb-NO" sz="1000" baseline="0" dirty="0">
                          <a:effectLst/>
                        </a:rPr>
                        <a:t> etter iskledde vanndammer, bekker og istapper</a:t>
                      </a:r>
                      <a:endParaRPr lang="nb-NO" sz="1000" dirty="0">
                        <a:effectLst/>
                      </a:endParaRPr>
                    </a:p>
                    <a:p>
                      <a:pPr>
                        <a:spcAft>
                          <a:spcPts val="0"/>
                        </a:spcAft>
                      </a:pPr>
                      <a:endParaRPr lang="nb-NO" sz="1000" dirty="0">
                        <a:effectLst/>
                      </a:endParaRPr>
                    </a:p>
                  </a:txBody>
                  <a:tcPr marL="30670" marR="30670" marT="0" marB="0"/>
                </a:tc>
                <a:extLst>
                  <a:ext uri="{0D108BD9-81ED-4DB2-BD59-A6C34878D82A}">
                    <a16:rowId xmlns:a16="http://schemas.microsoft.com/office/drawing/2014/main" val="10003"/>
                  </a:ext>
                </a:extLst>
              </a:tr>
              <a:tr h="569534">
                <a:tc>
                  <a:txBody>
                    <a:bodyPr/>
                    <a:lstStyle/>
                    <a:p>
                      <a:pPr>
                        <a:lnSpc>
                          <a:spcPct val="150000"/>
                        </a:lnSpc>
                        <a:spcAft>
                          <a:spcPts val="0"/>
                        </a:spcAft>
                      </a:pPr>
                      <a:r>
                        <a:rPr lang="nb-NO" sz="1000" dirty="0">
                          <a:effectLst/>
                        </a:rPr>
                        <a:t>Kropp, bevegelse </a:t>
                      </a:r>
                    </a:p>
                    <a:p>
                      <a:pPr>
                        <a:lnSpc>
                          <a:spcPct val="150000"/>
                        </a:lnSpc>
                        <a:spcAft>
                          <a:spcPts val="0"/>
                        </a:spcAft>
                      </a:pPr>
                      <a:r>
                        <a:rPr lang="nb-NO" sz="1000" dirty="0">
                          <a:effectLst/>
                        </a:rPr>
                        <a:t>og helse</a:t>
                      </a:r>
                      <a:endParaRPr lang="nb-NO" sz="1000" dirty="0">
                        <a:solidFill>
                          <a:srgbClr val="7030A0"/>
                        </a:solidFill>
                        <a:effectLst/>
                        <a:latin typeface="Arial" panose="020B0604020202020204" pitchFamily="34" charset="0"/>
                        <a:ea typeface="Times New Roman" panose="02020603050405020304" pitchFamily="18" charset="0"/>
                        <a:cs typeface="Arial" panose="020B0604020202020204" pitchFamily="34" charset="0"/>
                      </a:endParaRPr>
                    </a:p>
                  </a:txBody>
                  <a:tcPr marL="30670" marR="30670" marT="0" marB="0"/>
                </a:tc>
                <a:tc>
                  <a:txBody>
                    <a:bodyPr/>
                    <a:lstStyle/>
                    <a:p>
                      <a:pPr>
                        <a:spcAft>
                          <a:spcPts val="0"/>
                        </a:spcAft>
                      </a:pPr>
                      <a:r>
                        <a:rPr lang="nb-NO" sz="1000" dirty="0">
                          <a:effectLst/>
                        </a:rPr>
                        <a:t>Joik og samiske</a:t>
                      </a:r>
                      <a:r>
                        <a:rPr lang="nb-NO" sz="1000" baseline="0" dirty="0">
                          <a:effectLst/>
                        </a:rPr>
                        <a:t> aktiviteter, vi synger samiske sanger og samiske bevegelsesleker</a:t>
                      </a:r>
                    </a:p>
                    <a:p>
                      <a:pPr>
                        <a:spcAft>
                          <a:spcPts val="0"/>
                        </a:spcAft>
                      </a:pPr>
                      <a:r>
                        <a:rPr lang="nb-NO" sz="1000" baseline="0" dirty="0">
                          <a:effectLst/>
                        </a:rPr>
                        <a:t>Vi har karneval – her har vi mange forskjellige aktiviteter som katta i sekken, dans og bevegelseslek</a:t>
                      </a:r>
                    </a:p>
                    <a:p>
                      <a:pPr>
                        <a:spcAft>
                          <a:spcPts val="0"/>
                        </a:spcAft>
                      </a:pPr>
                      <a:r>
                        <a:rPr lang="nb-NO" sz="1000" baseline="0" dirty="0">
                          <a:effectLst/>
                        </a:rPr>
                        <a:t>Hva slags mat spiser det samiske folket?</a:t>
                      </a:r>
                    </a:p>
                    <a:p>
                      <a:pPr>
                        <a:spcAft>
                          <a:spcPts val="0"/>
                        </a:spcAft>
                      </a:pPr>
                      <a:r>
                        <a:rPr lang="nb-NO" sz="1000" baseline="0" dirty="0">
                          <a:effectLst/>
                        </a:rPr>
                        <a:t>Hva slags klær bruker de for å holde seg varme?</a:t>
                      </a:r>
                      <a:endParaRPr lang="nb-NO" sz="1000" dirty="0">
                        <a:effectLst/>
                      </a:endParaRPr>
                    </a:p>
                    <a:p>
                      <a:pPr>
                        <a:spcAft>
                          <a:spcPts val="0"/>
                        </a:spcAft>
                      </a:pPr>
                      <a:endParaRPr lang="nb-NO" sz="1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0670" marR="30670" marT="0" marB="0"/>
                </a:tc>
                <a:extLst>
                  <a:ext uri="{0D108BD9-81ED-4DB2-BD59-A6C34878D82A}">
                    <a16:rowId xmlns:a16="http://schemas.microsoft.com/office/drawing/2014/main" val="10004"/>
                  </a:ext>
                </a:extLst>
              </a:tr>
              <a:tr h="569534">
                <a:tc>
                  <a:txBody>
                    <a:bodyPr/>
                    <a:lstStyle/>
                    <a:p>
                      <a:pPr>
                        <a:lnSpc>
                          <a:spcPct val="150000"/>
                        </a:lnSpc>
                        <a:spcAft>
                          <a:spcPts val="0"/>
                        </a:spcAft>
                      </a:pPr>
                      <a:r>
                        <a:rPr lang="nb-NO" sz="1000" dirty="0">
                          <a:effectLst/>
                        </a:rPr>
                        <a:t>Natur, miljø og </a:t>
                      </a:r>
                    </a:p>
                    <a:p>
                      <a:pPr>
                        <a:lnSpc>
                          <a:spcPct val="150000"/>
                        </a:lnSpc>
                        <a:spcAft>
                          <a:spcPts val="0"/>
                        </a:spcAft>
                      </a:pPr>
                      <a:r>
                        <a:rPr lang="nb-NO" sz="1000" dirty="0">
                          <a:effectLst/>
                        </a:rPr>
                        <a:t>teknikk</a:t>
                      </a:r>
                    </a:p>
                    <a:p>
                      <a:pPr>
                        <a:spcAft>
                          <a:spcPts val="0"/>
                        </a:spcAft>
                      </a:pPr>
                      <a:r>
                        <a:rPr lang="nb-NO" sz="1000" dirty="0">
                          <a:effectLst/>
                        </a:rPr>
                        <a:t> </a:t>
                      </a:r>
                      <a:endParaRPr lang="nb-NO" sz="1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0670" marR="30670" marT="0" marB="0"/>
                </a:tc>
                <a:tc>
                  <a:txBody>
                    <a:bodyPr/>
                    <a:lstStyle/>
                    <a:p>
                      <a:pPr>
                        <a:spcAft>
                          <a:spcPts val="0"/>
                        </a:spcAft>
                      </a:pPr>
                      <a:r>
                        <a:rPr lang="nb-NO" sz="1000" dirty="0">
                          <a:effectLst/>
                        </a:rPr>
                        <a:t>Vi leter</a:t>
                      </a:r>
                      <a:r>
                        <a:rPr lang="nb-NO" sz="1000" baseline="0" dirty="0">
                          <a:effectLst/>
                        </a:rPr>
                        <a:t> etter dyrespor, ekskrementer og spisespor i snøen</a:t>
                      </a:r>
                    </a:p>
                    <a:p>
                      <a:pPr>
                        <a:spcAft>
                          <a:spcPts val="0"/>
                        </a:spcAft>
                      </a:pPr>
                      <a:r>
                        <a:rPr lang="nb-NO" sz="1000" baseline="0" dirty="0">
                          <a:effectLst/>
                        </a:rPr>
                        <a:t>Vi leter etter materiell som vi kan bruke når vi lager gaver i februar</a:t>
                      </a:r>
                      <a:endParaRPr lang="nb-NO" sz="1000" dirty="0">
                        <a:effectLst/>
                      </a:endParaRPr>
                    </a:p>
                    <a:p>
                      <a:pPr>
                        <a:spcAft>
                          <a:spcPts val="0"/>
                        </a:spcAft>
                      </a:pPr>
                      <a:r>
                        <a:rPr lang="nb-NO" sz="1000" dirty="0">
                          <a:effectLst/>
                        </a:rPr>
                        <a:t>Vi reiser dit samene bor med google earth</a:t>
                      </a:r>
                    </a:p>
                    <a:p>
                      <a:pPr>
                        <a:spcAft>
                          <a:spcPts val="0"/>
                        </a:spcAft>
                      </a:pPr>
                      <a:endParaRPr lang="nb-NO" sz="1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0670" marR="30670" marT="0" marB="0"/>
                </a:tc>
                <a:extLst>
                  <a:ext uri="{0D108BD9-81ED-4DB2-BD59-A6C34878D82A}">
                    <a16:rowId xmlns:a16="http://schemas.microsoft.com/office/drawing/2014/main" val="10005"/>
                  </a:ext>
                </a:extLst>
              </a:tr>
              <a:tr h="996684">
                <a:tc>
                  <a:txBody>
                    <a:bodyPr/>
                    <a:lstStyle/>
                    <a:p>
                      <a:pPr>
                        <a:spcAft>
                          <a:spcPts val="0"/>
                        </a:spcAft>
                      </a:pPr>
                      <a:r>
                        <a:rPr lang="nb-NO" sz="1000">
                          <a:effectLst/>
                        </a:rPr>
                        <a:t>Kommunikasjon, </a:t>
                      </a:r>
                    </a:p>
                    <a:p>
                      <a:pPr>
                        <a:spcAft>
                          <a:spcPts val="0"/>
                        </a:spcAft>
                      </a:pPr>
                      <a:r>
                        <a:rPr lang="nb-NO" sz="1000">
                          <a:effectLst/>
                        </a:rPr>
                        <a:t>språk og tekst</a:t>
                      </a:r>
                    </a:p>
                    <a:p>
                      <a:pPr>
                        <a:lnSpc>
                          <a:spcPct val="150000"/>
                        </a:lnSpc>
                        <a:spcAft>
                          <a:spcPts val="0"/>
                        </a:spcAft>
                      </a:pPr>
                      <a:r>
                        <a:rPr lang="nb-NO" sz="1000">
                          <a:effectLst/>
                        </a:rPr>
                        <a:t> </a:t>
                      </a:r>
                      <a:endParaRPr lang="nb-NO" sz="10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0670" marR="3067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sz="1000" dirty="0">
                          <a:effectLst/>
                        </a:rPr>
                        <a:t>Samtaler og refleksjon over tema om samer,</a:t>
                      </a:r>
                      <a:r>
                        <a:rPr lang="nb-NO" sz="1000" baseline="0" dirty="0">
                          <a:effectLst/>
                        </a:rPr>
                        <a:t> vi bruker aktuell litteratur innenfor dette temaet</a:t>
                      </a:r>
                    </a:p>
                    <a:p>
                      <a:pPr marL="0" marR="0" indent="0" algn="l" defTabSz="914400" rtl="0" eaLnBrk="1" fontAlgn="auto" latinLnBrk="0" hangingPunct="1">
                        <a:lnSpc>
                          <a:spcPct val="100000"/>
                        </a:lnSpc>
                        <a:spcBef>
                          <a:spcPts val="0"/>
                        </a:spcBef>
                        <a:spcAft>
                          <a:spcPts val="0"/>
                        </a:spcAft>
                        <a:buClrTx/>
                        <a:buSzTx/>
                        <a:buFontTx/>
                        <a:buNone/>
                        <a:tabLst/>
                        <a:defRPr/>
                      </a:pPr>
                      <a:r>
                        <a:rPr lang="nb-NO" sz="1000" baseline="0" dirty="0">
                          <a:effectLst/>
                        </a:rPr>
                        <a:t>Vi prøver oss på korte samiske fortellinger og vi synger og joiker samiske sanger. Vi ser noen samiske snutter på youtube</a:t>
                      </a:r>
                    </a:p>
                    <a:p>
                      <a:pPr marL="0" marR="0" indent="0" algn="l" defTabSz="914400" rtl="0" eaLnBrk="1" fontAlgn="auto" latinLnBrk="0" hangingPunct="1">
                        <a:lnSpc>
                          <a:spcPct val="100000"/>
                        </a:lnSpc>
                        <a:spcBef>
                          <a:spcPts val="0"/>
                        </a:spcBef>
                        <a:spcAft>
                          <a:spcPts val="0"/>
                        </a:spcAft>
                        <a:buClrTx/>
                        <a:buSzTx/>
                        <a:buFontTx/>
                        <a:buNone/>
                        <a:tabLst/>
                        <a:defRPr/>
                      </a:pPr>
                      <a:r>
                        <a:rPr lang="nb-NO" sz="1000" baseline="0" dirty="0">
                          <a:effectLst/>
                        </a:rPr>
                        <a:t>Vi samtaler om fastelavn og formidler til barna hvorfor vi feirer dette</a:t>
                      </a:r>
                    </a:p>
                    <a:p>
                      <a:pPr marL="0" marR="0" indent="0" algn="l" defTabSz="914400" rtl="0" eaLnBrk="1" fontAlgn="auto" latinLnBrk="0" hangingPunct="1">
                        <a:lnSpc>
                          <a:spcPct val="100000"/>
                        </a:lnSpc>
                        <a:spcBef>
                          <a:spcPts val="0"/>
                        </a:spcBef>
                        <a:spcAft>
                          <a:spcPts val="0"/>
                        </a:spcAft>
                        <a:buClrTx/>
                        <a:buSzTx/>
                        <a:buFontTx/>
                        <a:buNone/>
                        <a:tabLst/>
                        <a:defRPr/>
                      </a:pPr>
                      <a:r>
                        <a:rPr lang="nb-NO" sz="1000" baseline="0" dirty="0">
                          <a:effectLst/>
                        </a:rPr>
                        <a:t>Tegn til tale</a:t>
                      </a:r>
                      <a:endParaRPr lang="nb-NO" sz="1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0670" marR="30670" marT="0" marB="0"/>
                </a:tc>
                <a:extLst>
                  <a:ext uri="{0D108BD9-81ED-4DB2-BD59-A6C34878D82A}">
                    <a16:rowId xmlns:a16="http://schemas.microsoft.com/office/drawing/2014/main" val="10006"/>
                  </a:ext>
                </a:extLst>
              </a:tr>
              <a:tr h="949289">
                <a:tc>
                  <a:txBody>
                    <a:bodyPr/>
                    <a:lstStyle/>
                    <a:p>
                      <a:pPr>
                        <a:spcAft>
                          <a:spcPts val="0"/>
                        </a:spcAft>
                      </a:pPr>
                      <a:r>
                        <a:rPr lang="nb-NO" sz="1000">
                          <a:effectLst/>
                        </a:rPr>
                        <a:t>Kunst, kultur ogkreativitet</a:t>
                      </a:r>
                    </a:p>
                    <a:p>
                      <a:pPr>
                        <a:spcAft>
                          <a:spcPts val="0"/>
                        </a:spcAft>
                      </a:pPr>
                      <a:r>
                        <a:rPr lang="nb-NO" sz="1000">
                          <a:effectLst/>
                        </a:rPr>
                        <a:t> </a:t>
                      </a:r>
                    </a:p>
                    <a:p>
                      <a:pPr>
                        <a:spcAft>
                          <a:spcPts val="0"/>
                        </a:spcAft>
                      </a:pPr>
                      <a:r>
                        <a:rPr lang="nb-NO" sz="1000">
                          <a:effectLst/>
                        </a:rPr>
                        <a:t> </a:t>
                      </a:r>
                    </a:p>
                    <a:p>
                      <a:pPr>
                        <a:spcAft>
                          <a:spcPts val="0"/>
                        </a:spcAft>
                      </a:pPr>
                      <a:r>
                        <a:rPr lang="nb-NO" sz="1000">
                          <a:effectLst/>
                        </a:rPr>
                        <a:t> </a:t>
                      </a:r>
                      <a:endParaRPr lang="nb-NO" sz="10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0670" marR="30670" marT="0" marB="0"/>
                </a:tc>
                <a:tc>
                  <a:txBody>
                    <a:bodyPr/>
                    <a:lstStyle/>
                    <a:p>
                      <a:pPr>
                        <a:lnSpc>
                          <a:spcPct val="115000"/>
                        </a:lnSpc>
                        <a:spcAft>
                          <a:spcPts val="0"/>
                        </a:spcAft>
                      </a:pPr>
                      <a:r>
                        <a:rPr lang="nb-NO" sz="1000" dirty="0">
                          <a:effectLst/>
                        </a:rPr>
                        <a:t>Vi fargelegger det samiske flagget</a:t>
                      </a:r>
                      <a:r>
                        <a:rPr lang="nb-NO" sz="1000" baseline="0" dirty="0">
                          <a:effectLst/>
                        </a:rPr>
                        <a:t> og annet om tema samer</a:t>
                      </a:r>
                    </a:p>
                    <a:p>
                      <a:pPr>
                        <a:lnSpc>
                          <a:spcPct val="115000"/>
                        </a:lnSpc>
                        <a:spcAft>
                          <a:spcPts val="0"/>
                        </a:spcAft>
                      </a:pPr>
                      <a:r>
                        <a:rPr lang="nb-NO" sz="1000" baseline="0" dirty="0">
                          <a:effectLst/>
                        </a:rPr>
                        <a:t>Vi har fokus på dramatiserer og dukketeater, noe av dette fremfører barna/voksne på karnevalet </a:t>
                      </a:r>
                      <a:endParaRPr lang="nb-NO" sz="1000" dirty="0">
                        <a:effectLst/>
                      </a:endParaRPr>
                    </a:p>
                    <a:p>
                      <a:pPr>
                        <a:lnSpc>
                          <a:spcPct val="115000"/>
                        </a:lnSpc>
                        <a:spcAft>
                          <a:spcPts val="0"/>
                        </a:spcAft>
                      </a:pPr>
                      <a:r>
                        <a:rPr lang="nb-NO" sz="1000" dirty="0">
                          <a:effectLst/>
                        </a:rPr>
                        <a:t>Vi lager morsdagsgave,</a:t>
                      </a:r>
                      <a:r>
                        <a:rPr lang="nb-NO" sz="1000" baseline="0" dirty="0">
                          <a:effectLst/>
                        </a:rPr>
                        <a:t> valentinegave og fastelavnsris</a:t>
                      </a:r>
                    </a:p>
                    <a:p>
                      <a:pPr>
                        <a:lnSpc>
                          <a:spcPct val="115000"/>
                        </a:lnSpc>
                        <a:spcAft>
                          <a:spcPts val="0"/>
                        </a:spcAft>
                      </a:pPr>
                      <a:r>
                        <a:rPr lang="nb-NO" sz="1000" baseline="0" dirty="0">
                          <a:effectLst/>
                        </a:rPr>
                        <a:t>Fargen grønn</a:t>
                      </a:r>
                      <a:endParaRPr lang="nb-NO" sz="1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0670" marR="30670" marT="0" marB="0"/>
                </a:tc>
                <a:extLst>
                  <a:ext uri="{0D108BD9-81ED-4DB2-BD59-A6C34878D82A}">
                    <a16:rowId xmlns:a16="http://schemas.microsoft.com/office/drawing/2014/main" val="10007"/>
                  </a:ext>
                </a:extLst>
              </a:tr>
            </a:tbl>
          </a:graphicData>
        </a:graphic>
      </p:graphicFrame>
      <p:sp>
        <p:nvSpPr>
          <p:cNvPr id="3" name="Tekstboks 13"/>
          <p:cNvSpPr txBox="1"/>
          <p:nvPr/>
        </p:nvSpPr>
        <p:spPr>
          <a:xfrm>
            <a:off x="165370" y="163735"/>
            <a:ext cx="4337638" cy="4011429"/>
          </a:xfrm>
          <a:prstGeom prst="rect">
            <a:avLst/>
          </a:prstGeom>
          <a:solidFill>
            <a:sysClr val="window" lastClr="FFFFFF"/>
          </a:solidFill>
          <a:ln w="6350">
            <a:solidFill>
              <a:prstClr val="black"/>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15000"/>
              </a:lnSpc>
              <a:spcBef>
                <a:spcPts val="200"/>
              </a:spcBef>
              <a:spcAft>
                <a:spcPts val="200"/>
              </a:spcAft>
              <a:buClrTx/>
              <a:buSzTx/>
              <a:buFontTx/>
              <a:buNone/>
              <a:tabLst/>
              <a:defRPr/>
            </a:pPr>
            <a:r>
              <a:rPr kumimoji="0" lang="nb-NO" sz="1400" b="1" i="0" u="none" strike="noStrike" kern="800" cap="none" spc="0" normalizeH="0" baseline="0" noProof="0" dirty="0">
                <a:ln>
                  <a:noFill/>
                </a:ln>
                <a:solidFill>
                  <a:srgbClr val="2E74B5"/>
                </a:solidFill>
                <a:effectLst/>
                <a:uLnTx/>
                <a:uFillTx/>
                <a:ea typeface="Calibri" panose="020F0502020204030204" pitchFamily="34" charset="0"/>
                <a:cs typeface="Arial" panose="020B0604020202020204" pitchFamily="34" charset="0"/>
              </a:rPr>
              <a:t>FEBRUAR</a:t>
            </a:r>
            <a:endParaRPr kumimoji="0" lang="nb-NO" sz="1400" b="0" i="0" u="none" strike="noStrike" kern="800" cap="none" spc="0" normalizeH="0" baseline="0" noProof="0" dirty="0">
              <a:ln>
                <a:noFill/>
              </a:ln>
              <a:solidFill>
                <a:srgbClr val="595959"/>
              </a:solidFill>
              <a:effectLst/>
              <a:uLnTx/>
              <a:uFillTx/>
              <a:ea typeface="Calibri" panose="020F0502020204030204" pitchFamily="34" charset="0"/>
              <a:cs typeface="Arial" panose="020B0604020202020204" pitchFamily="34" charset="0"/>
            </a:endParaRPr>
          </a:p>
          <a:p>
            <a:pPr marL="0" marR="0" lvl="0" indent="0" defTabSz="914400" eaLnBrk="1" fontAlgn="auto" latinLnBrk="0" hangingPunct="1">
              <a:lnSpc>
                <a:spcPct val="115000"/>
              </a:lnSpc>
              <a:spcBef>
                <a:spcPts val="200"/>
              </a:spcBef>
              <a:spcAft>
                <a:spcPts val="0"/>
              </a:spcAft>
              <a:buClrTx/>
              <a:buSzTx/>
              <a:buFontTx/>
              <a:buNone/>
              <a:tabLst/>
              <a:defRPr/>
            </a:pPr>
            <a:r>
              <a:rPr kumimoji="0" lang="nb-NO" sz="1200" b="1" i="0" u="sng" strike="noStrike" kern="800" cap="none" spc="0" normalizeH="0" baseline="0" noProof="0" dirty="0">
                <a:ln>
                  <a:noFill/>
                </a:ln>
                <a:effectLst/>
                <a:uLnTx/>
                <a:uFillTx/>
                <a:latin typeface="Arial" panose="020B0604020202020204" pitchFamily="34" charset="0"/>
                <a:ea typeface="Calibri" panose="020F0502020204030204" pitchFamily="34" charset="0"/>
                <a:cs typeface="Arial" panose="020B0604020202020204" pitchFamily="34" charset="0"/>
              </a:rPr>
              <a:t>Karneval, fastelavn, samer/samemat, og snøaktiviteter </a:t>
            </a:r>
            <a:endParaRPr kumimoji="0" lang="nb-NO" sz="1200" b="0" i="0" u="none" strike="noStrike" kern="800" cap="none" spc="0" normalizeH="0" baseline="0" noProof="0" dirty="0">
              <a:ln>
                <a:noFill/>
              </a:ln>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defTabSz="914400" eaLnBrk="1" fontAlgn="auto" latinLnBrk="0" hangingPunct="1">
              <a:lnSpc>
                <a:spcPct val="115000"/>
              </a:lnSpc>
              <a:spcBef>
                <a:spcPts val="200"/>
              </a:spcBef>
              <a:spcAft>
                <a:spcPts val="0"/>
              </a:spcAft>
              <a:buClrTx/>
              <a:buSzTx/>
              <a:buFontTx/>
              <a:buNone/>
              <a:tabLst/>
              <a:defRPr/>
            </a:pPr>
            <a:r>
              <a:rPr kumimoji="0" lang="nb-NO" sz="1200" b="0" i="0" u="none" strike="noStrike" kern="800" cap="none" spc="0" normalizeH="0" baseline="0" noProof="0" dirty="0">
                <a:ln>
                  <a:noFill/>
                </a:ln>
                <a:effectLst/>
                <a:uLnTx/>
                <a:uFillTx/>
                <a:latin typeface="Arial" panose="020B0604020202020204" pitchFamily="34" charset="0"/>
                <a:ea typeface="Calibri" panose="020F0502020204030204" pitchFamily="34" charset="0"/>
                <a:cs typeface="Arial" panose="020B0604020202020204" pitchFamily="34" charset="0"/>
              </a:rPr>
              <a:t>Vi fortsetter å nyte snøen hvis den er her enda, ellers bruker vi måneden til å forberede karneval. </a:t>
            </a:r>
          </a:p>
          <a:p>
            <a:pPr marL="0" marR="0" lvl="0" indent="0" defTabSz="914400" eaLnBrk="1" fontAlgn="auto" latinLnBrk="0" hangingPunct="1">
              <a:lnSpc>
                <a:spcPct val="115000"/>
              </a:lnSpc>
              <a:spcBef>
                <a:spcPts val="200"/>
              </a:spcBef>
              <a:spcAft>
                <a:spcPts val="0"/>
              </a:spcAft>
              <a:buClrTx/>
              <a:buSzTx/>
              <a:buFontTx/>
              <a:buNone/>
              <a:tabLst/>
              <a:defRPr/>
            </a:pPr>
            <a:r>
              <a:rPr kumimoji="0" lang="nb-NO" sz="1200" b="0" i="0" u="none" strike="noStrike" kern="800" cap="none" spc="0" normalizeH="0" baseline="0" noProof="0" dirty="0">
                <a:ln>
                  <a:noFill/>
                </a:ln>
                <a:effectLst/>
                <a:uLnTx/>
                <a:uFillTx/>
                <a:latin typeface="Arial" panose="020B0604020202020204" pitchFamily="34" charset="0"/>
                <a:ea typeface="Calibri" panose="020F0502020204030204" pitchFamily="34" charset="0"/>
                <a:cs typeface="Arial" panose="020B0604020202020204" pitchFamily="34" charset="0"/>
              </a:rPr>
              <a:t>Barna kler seg ut som hva de vil. </a:t>
            </a:r>
          </a:p>
          <a:p>
            <a:pPr marL="0" marR="0" lvl="0" indent="0" defTabSz="914400" eaLnBrk="1" fontAlgn="auto" latinLnBrk="0" hangingPunct="1">
              <a:lnSpc>
                <a:spcPct val="115000"/>
              </a:lnSpc>
              <a:spcBef>
                <a:spcPts val="200"/>
              </a:spcBef>
              <a:spcAft>
                <a:spcPts val="0"/>
              </a:spcAft>
              <a:buClrTx/>
              <a:buSzTx/>
              <a:buFontTx/>
              <a:buNone/>
              <a:tabLst/>
              <a:defRPr/>
            </a:pPr>
            <a:r>
              <a:rPr kumimoji="0" lang="nb-NO" sz="1200" b="0" i="0" u="none" strike="noStrike" kern="800" cap="none" spc="0" normalizeH="0" baseline="0" noProof="0" dirty="0">
                <a:ln>
                  <a:noFill/>
                </a:ln>
                <a:effectLst/>
                <a:uLnTx/>
                <a:uFillTx/>
                <a:latin typeface="Arial" panose="020B0604020202020204" pitchFamily="34" charset="0"/>
                <a:ea typeface="Calibri" panose="020F0502020204030204" pitchFamily="34" charset="0"/>
                <a:cs typeface="Arial" panose="020B0604020202020204" pitchFamily="34" charset="0"/>
              </a:rPr>
              <a:t>Vi lager fastelavnsris, boller osv… </a:t>
            </a:r>
          </a:p>
          <a:p>
            <a:pPr marL="0" marR="0" lvl="0" indent="0" defTabSz="914400" eaLnBrk="1" fontAlgn="auto" latinLnBrk="0" hangingPunct="1">
              <a:lnSpc>
                <a:spcPct val="115000"/>
              </a:lnSpc>
              <a:spcBef>
                <a:spcPts val="200"/>
              </a:spcBef>
              <a:spcAft>
                <a:spcPts val="0"/>
              </a:spcAft>
              <a:buClrTx/>
              <a:buSzTx/>
              <a:buFontTx/>
              <a:buNone/>
              <a:tabLst/>
              <a:defRPr/>
            </a:pPr>
            <a:r>
              <a:rPr kumimoji="0" lang="nb-NO" sz="1200" b="0" i="0" u="none" strike="noStrike" kern="800" cap="none" spc="0" normalizeH="0" baseline="0" noProof="0" dirty="0">
                <a:ln>
                  <a:noFill/>
                </a:ln>
                <a:effectLst/>
                <a:uLnTx/>
                <a:uFillTx/>
                <a:latin typeface="Arial" panose="020B0604020202020204" pitchFamily="34" charset="0"/>
                <a:ea typeface="Calibri" panose="020F0502020204030204" pitchFamily="34" charset="0"/>
                <a:cs typeface="Arial" panose="020B0604020202020204" pitchFamily="34" charset="0"/>
              </a:rPr>
              <a:t>Fargen grønn.</a:t>
            </a:r>
          </a:p>
          <a:p>
            <a:pPr marL="0" marR="0" lvl="0" indent="0" defTabSz="914400" eaLnBrk="1" fontAlgn="auto" latinLnBrk="0" hangingPunct="1">
              <a:lnSpc>
                <a:spcPct val="115000"/>
              </a:lnSpc>
              <a:spcBef>
                <a:spcPts val="200"/>
              </a:spcBef>
              <a:spcAft>
                <a:spcPts val="0"/>
              </a:spcAft>
              <a:buClrTx/>
              <a:buSzTx/>
              <a:buFontTx/>
              <a:buNone/>
              <a:tabLst/>
              <a:defRPr/>
            </a:pPr>
            <a:r>
              <a:rPr kumimoji="0" lang="nb-NO" sz="1200" b="0" i="0" u="sng" strike="noStrike" kern="800" cap="none" spc="0" normalizeH="0" baseline="0" noProof="0" dirty="0">
                <a:ln>
                  <a:noFill/>
                </a:ln>
                <a:effectLst/>
                <a:uLnTx/>
                <a:uFillTx/>
                <a:latin typeface="Arial" panose="020B0604020202020204" pitchFamily="34" charset="0"/>
                <a:ea typeface="Calibri" panose="020F0502020204030204" pitchFamily="34" charset="0"/>
                <a:cs typeface="Arial" panose="020B0604020202020204" pitchFamily="34" charset="0"/>
              </a:rPr>
              <a:t>Ting som skjer i februar</a:t>
            </a:r>
            <a:endParaRPr kumimoji="0" lang="nb-NO" sz="1200" b="0" i="0" u="none" strike="noStrike" kern="800" cap="none" spc="0" normalizeH="0" baseline="0" noProof="0" dirty="0">
              <a:ln>
                <a:noFill/>
              </a:ln>
              <a:effectLst/>
              <a:uLnTx/>
              <a:uFillTx/>
              <a:latin typeface="Arial" panose="020B0604020202020204" pitchFamily="34" charset="0"/>
              <a:ea typeface="Calibri" panose="020F0502020204030204" pitchFamily="34" charset="0"/>
              <a:cs typeface="Arial" panose="020B0604020202020204" pitchFamily="34" charset="0"/>
            </a:endParaRPr>
          </a:p>
          <a:p>
            <a:pPr marL="342900" indent="-342900">
              <a:lnSpc>
                <a:spcPct val="115000"/>
              </a:lnSpc>
              <a:buFont typeface="Wingdings" panose="05000000000000000000" pitchFamily="2" charset="2"/>
              <a:buChar char=""/>
              <a:defRPr/>
            </a:pPr>
            <a:r>
              <a:rPr lang="nb-NO" sz="1200" kern="0" dirty="0">
                <a:latin typeface="Arial" panose="020B0604020202020204" pitchFamily="34" charset="0"/>
                <a:ea typeface="Times New Roman" panose="02020603050405020304" pitchFamily="18" charset="0"/>
                <a:cs typeface="Arial" panose="020B0604020202020204" pitchFamily="34" charset="0"/>
              </a:rPr>
              <a:t>Samefolkets dag – 6. februar</a:t>
            </a:r>
          </a:p>
          <a:p>
            <a:pPr marL="342900" indent="-342900">
              <a:lnSpc>
                <a:spcPct val="115000"/>
              </a:lnSpc>
              <a:buFont typeface="Wingdings" panose="05000000000000000000" pitchFamily="2" charset="2"/>
              <a:buChar char=""/>
              <a:defRPr/>
            </a:pPr>
            <a:r>
              <a:rPr lang="nb-NO" sz="1200" kern="0" dirty="0">
                <a:latin typeface="Arial" panose="020B0604020202020204" pitchFamily="34" charset="0"/>
                <a:ea typeface="Times New Roman" panose="02020603050405020304" pitchFamily="18" charset="0"/>
                <a:cs typeface="Arial" panose="020B0604020202020204" pitchFamily="34" charset="0"/>
              </a:rPr>
              <a:t>Morsdag – 8. februar </a:t>
            </a:r>
          </a:p>
          <a:p>
            <a:pPr marL="342900" indent="-342900">
              <a:lnSpc>
                <a:spcPct val="115000"/>
              </a:lnSpc>
              <a:buFont typeface="Wingdings" panose="05000000000000000000" pitchFamily="2" charset="2"/>
              <a:buChar char=""/>
              <a:defRPr/>
            </a:pPr>
            <a:r>
              <a:rPr lang="nb-NO" sz="1200" kern="0" dirty="0">
                <a:latin typeface="Arial" panose="020B0604020202020204" pitchFamily="34" charset="0"/>
                <a:ea typeface="Times New Roman" panose="02020603050405020304" pitchFamily="18" charset="0"/>
                <a:cs typeface="Arial" panose="020B0604020202020204" pitchFamily="34" charset="0"/>
              </a:rPr>
              <a:t>Valentines dag 14. Februar</a:t>
            </a:r>
          </a:p>
          <a:p>
            <a:pPr marL="342900" indent="-342900">
              <a:lnSpc>
                <a:spcPct val="115000"/>
              </a:lnSpc>
              <a:buFont typeface="Wingdings" panose="05000000000000000000" pitchFamily="2" charset="2"/>
              <a:buChar char=""/>
              <a:defRPr/>
            </a:pPr>
            <a:r>
              <a:rPr lang="nb-NO" sz="1200" kern="0" dirty="0">
                <a:latin typeface="Arial" panose="020B0604020202020204" pitchFamily="34" charset="0"/>
                <a:ea typeface="Times New Roman" panose="02020603050405020304" pitchFamily="18" charset="0"/>
                <a:cs typeface="Arial" panose="020B0604020202020204" pitchFamily="34" charset="0"/>
              </a:rPr>
              <a:t>Fastelavn – 15. februar</a:t>
            </a:r>
          </a:p>
          <a:p>
            <a:pPr marL="342900" indent="-342900">
              <a:lnSpc>
                <a:spcPct val="115000"/>
              </a:lnSpc>
              <a:buFont typeface="Wingdings" panose="05000000000000000000" pitchFamily="2" charset="2"/>
              <a:buChar char=""/>
              <a:defRPr/>
            </a:pPr>
            <a:r>
              <a:rPr lang="nb-NO" sz="1200" kern="0" dirty="0">
                <a:latin typeface="Arial" panose="020B0604020202020204" pitchFamily="34" charset="0"/>
                <a:ea typeface="Times New Roman" panose="02020603050405020304" pitchFamily="18" charset="0"/>
                <a:cs typeface="Arial" panose="020B0604020202020204" pitchFamily="34" charset="0"/>
              </a:rPr>
              <a:t>Grønn fest – 20. februar</a:t>
            </a:r>
          </a:p>
          <a:p>
            <a:pPr marL="342900" indent="-342900">
              <a:lnSpc>
                <a:spcPct val="115000"/>
              </a:lnSpc>
              <a:buFont typeface="Wingdings" panose="05000000000000000000" pitchFamily="2" charset="2"/>
              <a:buChar char=""/>
              <a:defRPr/>
            </a:pPr>
            <a:r>
              <a:rPr lang="nb-NO" sz="1200" kern="0" dirty="0">
                <a:latin typeface="Arial" panose="020B0604020202020204" pitchFamily="34" charset="0"/>
                <a:ea typeface="Times New Roman" panose="02020603050405020304" pitchFamily="18" charset="0"/>
                <a:cs typeface="Arial" panose="020B0604020202020204" pitchFamily="34" charset="0"/>
              </a:rPr>
              <a:t>Karneval – 11. februar</a:t>
            </a:r>
          </a:p>
          <a:p>
            <a:pPr marL="342900" indent="-342900">
              <a:lnSpc>
                <a:spcPct val="115000"/>
              </a:lnSpc>
              <a:buFont typeface="Wingdings" panose="05000000000000000000" pitchFamily="2" charset="2"/>
              <a:buChar char=""/>
              <a:defRPr/>
            </a:pPr>
            <a:r>
              <a:rPr lang="nb-NO" sz="1200" kern="0" dirty="0">
                <a:latin typeface="Arial" panose="020B0604020202020204" pitchFamily="34" charset="0"/>
                <a:ea typeface="Times New Roman" panose="02020603050405020304" pitchFamily="18" charset="0"/>
                <a:cs typeface="Arial" panose="020B0604020202020204" pitchFamily="34" charset="0"/>
              </a:rPr>
              <a:t>Det blir mest sannsynlig en planleggingsdag i februar der vi deltar på fagdag for barnehageansatte, datoen var ikke satt da årsplanen gikk i trykk, mer info kommer </a:t>
            </a:r>
            <a:r>
              <a:rPr lang="nb-NO" sz="1200" kern="0" dirty="0">
                <a:latin typeface="Arial" panose="020B0604020202020204" pitchFamily="34" charset="0"/>
                <a:ea typeface="Times New Roman" panose="02020603050405020304" pitchFamily="18" charset="0"/>
                <a:cs typeface="Arial" panose="020B0604020202020204" pitchFamily="34" charset="0"/>
                <a:sym typeface="Wingdings" panose="05000000000000000000" pitchFamily="2" charset="2"/>
              </a:rPr>
              <a:t></a:t>
            </a:r>
            <a:endParaRPr lang="nb-NO" sz="1200" kern="0" dirty="0">
              <a:latin typeface="Arial" panose="020B0604020202020204" pitchFamily="34" charset="0"/>
              <a:ea typeface="Times New Roman" panose="02020603050405020304" pitchFamily="18" charset="0"/>
              <a:cs typeface="Arial" panose="020B0604020202020204" pitchFamily="34" charset="0"/>
            </a:endParaRPr>
          </a:p>
          <a:p>
            <a:pPr marL="342900" indent="-342900">
              <a:lnSpc>
                <a:spcPct val="115000"/>
              </a:lnSpc>
              <a:buFont typeface="Wingdings" panose="05000000000000000000" pitchFamily="2" charset="2"/>
              <a:buChar char=""/>
              <a:defRPr/>
            </a:pPr>
            <a:endParaRPr lang="nb-NO" sz="1200" kern="0" dirty="0">
              <a:latin typeface="Arial" panose="020B0604020202020204" pitchFamily="34" charset="0"/>
              <a:ea typeface="Times New Roman" panose="02020603050405020304" pitchFamily="18" charset="0"/>
              <a:cs typeface="Arial" panose="020B0604020202020204" pitchFamily="34" charset="0"/>
            </a:endParaRPr>
          </a:p>
          <a:p>
            <a:pPr marL="342900" marR="0" lvl="0" indent="-342900" defTabSz="914400" eaLnBrk="1" fontAlgn="auto" latinLnBrk="0" hangingPunct="1">
              <a:lnSpc>
                <a:spcPct val="115000"/>
              </a:lnSpc>
              <a:spcBef>
                <a:spcPts val="0"/>
              </a:spcBef>
              <a:spcAft>
                <a:spcPts val="0"/>
              </a:spcAft>
              <a:buClrTx/>
              <a:buSzTx/>
              <a:buFont typeface="Wingdings" panose="05000000000000000000" pitchFamily="2" charset="2"/>
              <a:buChar char=""/>
              <a:tabLst/>
              <a:defRPr/>
            </a:pPr>
            <a:endParaRPr kumimoji="0" lang="nb-NO" sz="1200" b="0" i="0" u="none" strike="noStrike" kern="0" cap="none" spc="0" normalizeH="0" baseline="0" noProof="0" dirty="0">
              <a:ln>
                <a:noFill/>
              </a:ln>
              <a:effectLst/>
              <a:uLnTx/>
              <a:uFillTx/>
              <a:latin typeface="Arial" panose="020B0604020202020204" pitchFamily="34" charset="0"/>
              <a:ea typeface="Times New Roman" panose="02020603050405020304" pitchFamily="18" charset="0"/>
              <a:cs typeface="Arial" panose="020B0604020202020204" pitchFamily="34" charset="0"/>
            </a:endParaRPr>
          </a:p>
          <a:p>
            <a:pPr marL="0" marR="0" lvl="0" indent="0" defTabSz="914400" eaLnBrk="1" fontAlgn="auto" latinLnBrk="0" hangingPunct="1">
              <a:lnSpc>
                <a:spcPct val="100000"/>
              </a:lnSpc>
              <a:spcBef>
                <a:spcPts val="200"/>
              </a:spcBef>
              <a:spcAft>
                <a:spcPts val="200"/>
              </a:spcAft>
              <a:buClrTx/>
              <a:buSzTx/>
              <a:buFontTx/>
              <a:buNone/>
              <a:tabLst/>
              <a:defRPr/>
            </a:pPr>
            <a:r>
              <a:rPr kumimoji="0" lang="nb-NO" sz="800" b="0" i="0" u="none" strike="noStrike" kern="800" cap="none" spc="0" normalizeH="0" baseline="0" noProof="0" dirty="0">
                <a:ln>
                  <a:noFill/>
                </a:ln>
                <a:solidFill>
                  <a:srgbClr val="595959"/>
                </a:solidFill>
                <a:effectLst/>
                <a:uLnTx/>
                <a:uFillTx/>
                <a:ea typeface="Calibri" panose="020F0502020204030204" pitchFamily="34" charset="0"/>
                <a:cs typeface="Times New Roman" panose="02020603050405020304" pitchFamily="18" charset="0"/>
              </a:rPr>
              <a:t> </a:t>
            </a:r>
          </a:p>
        </p:txBody>
      </p:sp>
      <p:sp>
        <p:nvSpPr>
          <p:cNvPr id="4" name="Tekstboks 15"/>
          <p:cNvSpPr txBox="1"/>
          <p:nvPr/>
        </p:nvSpPr>
        <p:spPr>
          <a:xfrm>
            <a:off x="165370" y="4277144"/>
            <a:ext cx="4337638" cy="508635"/>
          </a:xfrm>
          <a:prstGeom prst="rect">
            <a:avLst/>
          </a:prstGeom>
          <a:solidFill>
            <a:sysClr val="window" lastClr="FFFFFF"/>
          </a:solidFill>
          <a:ln w="6350">
            <a:solidFill>
              <a:prstClr val="black"/>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spcBef>
                <a:spcPts val="200"/>
              </a:spcBef>
              <a:spcAft>
                <a:spcPts val="200"/>
              </a:spcAft>
            </a:pPr>
            <a:r>
              <a:rPr lang="nb-NO" sz="1600" b="1" u="sng" kern="800" dirty="0">
                <a:solidFill>
                  <a:schemeClr val="accent1"/>
                </a:solidFill>
                <a:effectLst/>
                <a:ea typeface="Calibri" panose="020F0502020204030204" pitchFamily="34" charset="0"/>
                <a:cs typeface="Arial" panose="020B0604020202020204" pitchFamily="34" charset="0"/>
              </a:rPr>
              <a:t>Fagområde:</a:t>
            </a:r>
            <a:r>
              <a:rPr lang="nb-NO" sz="1600" kern="800" dirty="0">
                <a:solidFill>
                  <a:schemeClr val="accent1"/>
                </a:solidFill>
                <a:effectLst/>
                <a:ea typeface="Calibri" panose="020F0502020204030204" pitchFamily="34" charset="0"/>
                <a:cs typeface="Arial" panose="020B0604020202020204" pitchFamily="34" charset="0"/>
              </a:rPr>
              <a:t> </a:t>
            </a:r>
            <a:r>
              <a:rPr lang="nb-NO" sz="1600" i="1" kern="800" dirty="0">
                <a:solidFill>
                  <a:schemeClr val="accent1"/>
                </a:solidFill>
                <a:effectLst/>
                <a:ea typeface="Calibri" panose="020F0502020204030204" pitchFamily="34" charset="0"/>
                <a:cs typeface="Arial" panose="020B0604020202020204" pitchFamily="34" charset="0"/>
              </a:rPr>
              <a:t>«Kropp, bevegelse og helse»</a:t>
            </a:r>
            <a:endParaRPr lang="nb-NO" sz="1600" kern="800" dirty="0">
              <a:solidFill>
                <a:schemeClr val="accent1"/>
              </a:solidFill>
              <a:effectLst/>
              <a:ea typeface="Calibri" panose="020F0502020204030204" pitchFamily="34" charset="0"/>
              <a:cs typeface="Arial" panose="020B0604020202020204" pitchFamily="34" charset="0"/>
            </a:endParaRPr>
          </a:p>
          <a:p>
            <a:pPr>
              <a:spcBef>
                <a:spcPts val="200"/>
              </a:spcBef>
              <a:spcAft>
                <a:spcPts val="200"/>
              </a:spcAft>
            </a:pPr>
            <a:r>
              <a:rPr lang="nb-NO" sz="1600" kern="800" dirty="0">
                <a:solidFill>
                  <a:srgbClr val="595959"/>
                </a:solidFill>
                <a:effectLst/>
                <a:ea typeface="Calibri" panose="020F0502020204030204" pitchFamily="34" charset="0"/>
                <a:cs typeface="Times New Roman" panose="02020603050405020304" pitchFamily="18" charset="0"/>
              </a:rPr>
              <a:t> </a:t>
            </a:r>
          </a:p>
        </p:txBody>
      </p:sp>
      <p:pic>
        <p:nvPicPr>
          <p:cNvPr id="6" name="Bilde 5" descr="MCj04323310000[1]"/>
          <p:cNvPicPr/>
          <p:nvPr/>
        </p:nvPicPr>
        <p:blipFill>
          <a:blip r:embed="rId2" cstate="print"/>
          <a:srcRect/>
          <a:stretch>
            <a:fillRect/>
          </a:stretch>
        </p:blipFill>
        <p:spPr bwMode="auto">
          <a:xfrm>
            <a:off x="3652013" y="913007"/>
            <a:ext cx="481965" cy="1019175"/>
          </a:xfrm>
          <a:prstGeom prst="rect">
            <a:avLst/>
          </a:prstGeom>
          <a:noFill/>
          <a:ln w="9525">
            <a:noFill/>
            <a:miter lim="800000"/>
            <a:headEnd/>
            <a:tailEnd/>
          </a:ln>
        </p:spPr>
      </p:pic>
      <p:pic>
        <p:nvPicPr>
          <p:cNvPr id="7" name="Bilde 6"/>
          <p:cNvPicPr>
            <a:picLocks noChangeAspect="1"/>
          </p:cNvPicPr>
          <p:nvPr/>
        </p:nvPicPr>
        <p:blipFill>
          <a:blip r:embed="rId3"/>
          <a:stretch>
            <a:fillRect/>
          </a:stretch>
        </p:blipFill>
        <p:spPr>
          <a:xfrm>
            <a:off x="165370" y="4887759"/>
            <a:ext cx="1850243" cy="1376022"/>
          </a:xfrm>
          <a:prstGeom prst="rect">
            <a:avLst/>
          </a:prstGeom>
        </p:spPr>
      </p:pic>
    </p:spTree>
    <p:extLst>
      <p:ext uri="{BB962C8B-B14F-4D97-AF65-F5344CB8AC3E}">
        <p14:creationId xmlns:p14="http://schemas.microsoft.com/office/powerpoint/2010/main" val="2894448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 calcmode="lin" valueType="num">
                                      <p:cBhvr additive="base">
                                        <p:cTn id="4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 calcmode="lin" valueType="num">
                                      <p:cBhvr additive="base">
                                        <p:cTn id="4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3">
                                            <p:txEl>
                                              <p:pRg st="9" end="9"/>
                                            </p:txEl>
                                          </p:spTgt>
                                        </p:tgtEl>
                                        <p:attrNameLst>
                                          <p:attrName>style.visibility</p:attrName>
                                        </p:attrNameLst>
                                      </p:cBhvr>
                                      <p:to>
                                        <p:strVal val="visible"/>
                                      </p:to>
                                    </p:set>
                                    <p:anim calcmode="lin" valueType="num">
                                      <p:cBhvr additive="base">
                                        <p:cTn id="53"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3">
                                            <p:txEl>
                                              <p:pRg st="10" end="10"/>
                                            </p:txEl>
                                          </p:spTgt>
                                        </p:tgtEl>
                                        <p:attrNameLst>
                                          <p:attrName>style.visibility</p:attrName>
                                        </p:attrNameLst>
                                      </p:cBhvr>
                                      <p:to>
                                        <p:strVal val="visible"/>
                                      </p:to>
                                    </p:set>
                                    <p:anim calcmode="lin" valueType="num">
                                      <p:cBhvr additive="base">
                                        <p:cTn id="59"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nodeType="clickEffect">
                                  <p:stCondLst>
                                    <p:cond delay="0"/>
                                  </p:stCondLst>
                                  <p:childTnLst>
                                    <p:set>
                                      <p:cBhvr>
                                        <p:cTn id="64" dur="1" fill="hold">
                                          <p:stCondLst>
                                            <p:cond delay="0"/>
                                          </p:stCondLst>
                                        </p:cTn>
                                        <p:tgtEl>
                                          <p:spTgt spid="3">
                                            <p:txEl>
                                              <p:pRg st="12" end="12"/>
                                            </p:txEl>
                                          </p:spTgt>
                                        </p:tgtEl>
                                        <p:attrNameLst>
                                          <p:attrName>style.visibility</p:attrName>
                                        </p:attrNameLst>
                                      </p:cBhvr>
                                      <p:to>
                                        <p:strVal val="visible"/>
                                      </p:to>
                                    </p:set>
                                    <p:anim calcmode="lin" valueType="num">
                                      <p:cBhvr additive="base">
                                        <p:cTn id="65"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nodeType="clickEffect">
                                  <p:stCondLst>
                                    <p:cond delay="0"/>
                                  </p:stCondLst>
                                  <p:childTnLst>
                                    <p:set>
                                      <p:cBhvr>
                                        <p:cTn id="70" dur="1" fill="hold">
                                          <p:stCondLst>
                                            <p:cond delay="0"/>
                                          </p:stCondLst>
                                        </p:cTn>
                                        <p:tgtEl>
                                          <p:spTgt spid="3">
                                            <p:txEl>
                                              <p:pRg st="13" end="13"/>
                                            </p:txEl>
                                          </p:spTgt>
                                        </p:tgtEl>
                                        <p:attrNameLst>
                                          <p:attrName>style.visibility</p:attrName>
                                        </p:attrNameLst>
                                      </p:cBhvr>
                                      <p:to>
                                        <p:strVal val="visible"/>
                                      </p:to>
                                    </p:set>
                                    <p:anim calcmode="lin" valueType="num">
                                      <p:cBhvr additive="base">
                                        <p:cTn id="71"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3">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nodeType="clickEffect">
                                  <p:stCondLst>
                                    <p:cond delay="0"/>
                                  </p:stCondLst>
                                  <p:childTnLst>
                                    <p:set>
                                      <p:cBhvr>
                                        <p:cTn id="76" dur="1" fill="hold">
                                          <p:stCondLst>
                                            <p:cond delay="0"/>
                                          </p:stCondLst>
                                        </p:cTn>
                                        <p:tgtEl>
                                          <p:spTgt spid="3">
                                            <p:txEl>
                                              <p:pRg st="11" end="11"/>
                                            </p:txEl>
                                          </p:spTgt>
                                        </p:tgtEl>
                                        <p:attrNameLst>
                                          <p:attrName>style.visibility</p:attrName>
                                        </p:attrNameLst>
                                      </p:cBhvr>
                                      <p:to>
                                        <p:strVal val="visible"/>
                                      </p:to>
                                    </p:set>
                                    <p:anim calcmode="lin" valueType="num">
                                      <p:cBhvr additive="base">
                                        <p:cTn id="77"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78"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 presetClass="entr" presetSubtype="4" fill="hold" grpId="0" nodeType="clickEffect">
                                  <p:stCondLst>
                                    <p:cond delay="0"/>
                                  </p:stCondLst>
                                  <p:childTnLst>
                                    <p:set>
                                      <p:cBhvr>
                                        <p:cTn id="82" dur="1" fill="hold">
                                          <p:stCondLst>
                                            <p:cond delay="0"/>
                                          </p:stCondLst>
                                        </p:cTn>
                                        <p:tgtEl>
                                          <p:spTgt spid="4"/>
                                        </p:tgtEl>
                                        <p:attrNameLst>
                                          <p:attrName>style.visibility</p:attrName>
                                        </p:attrNameLst>
                                      </p:cBhvr>
                                      <p:to>
                                        <p:strVal val="visible"/>
                                      </p:to>
                                    </p:set>
                                    <p:anim calcmode="lin" valueType="num">
                                      <p:cBhvr additive="base">
                                        <p:cTn id="83" dur="500" fill="hold"/>
                                        <p:tgtEl>
                                          <p:spTgt spid="4"/>
                                        </p:tgtEl>
                                        <p:attrNameLst>
                                          <p:attrName>ppt_x</p:attrName>
                                        </p:attrNameLst>
                                      </p:cBhvr>
                                      <p:tavLst>
                                        <p:tav tm="0">
                                          <p:val>
                                            <p:strVal val="#ppt_x"/>
                                          </p:val>
                                        </p:tav>
                                        <p:tav tm="100000">
                                          <p:val>
                                            <p:strVal val="#ppt_x"/>
                                          </p:val>
                                        </p:tav>
                                      </p:tavLst>
                                    </p:anim>
                                    <p:anim calcmode="lin" valueType="num">
                                      <p:cBhvr additive="base">
                                        <p:cTn id="8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2" presetClass="entr" presetSubtype="4" fill="hold" nodeType="clickEffect">
                                  <p:stCondLst>
                                    <p:cond delay="0"/>
                                  </p:stCondLst>
                                  <p:childTnLst>
                                    <p:set>
                                      <p:cBhvr>
                                        <p:cTn id="88" dur="1" fill="hold">
                                          <p:stCondLst>
                                            <p:cond delay="0"/>
                                          </p:stCondLst>
                                        </p:cTn>
                                        <p:tgtEl>
                                          <p:spTgt spid="2"/>
                                        </p:tgtEl>
                                        <p:attrNameLst>
                                          <p:attrName>style.visibility</p:attrName>
                                        </p:attrNameLst>
                                      </p:cBhvr>
                                      <p:to>
                                        <p:strVal val="visible"/>
                                      </p:to>
                                    </p:set>
                                    <p:anim calcmode="lin" valueType="num">
                                      <p:cBhvr additive="base">
                                        <p:cTn id="89" dur="500" fill="hold"/>
                                        <p:tgtEl>
                                          <p:spTgt spid="2"/>
                                        </p:tgtEl>
                                        <p:attrNameLst>
                                          <p:attrName>ppt_x</p:attrName>
                                        </p:attrNameLst>
                                      </p:cBhvr>
                                      <p:tavLst>
                                        <p:tav tm="0">
                                          <p:val>
                                            <p:strVal val="#ppt_x"/>
                                          </p:val>
                                        </p:tav>
                                        <p:tav tm="100000">
                                          <p:val>
                                            <p:strVal val="#ppt_x"/>
                                          </p:val>
                                        </p:tav>
                                      </p:tavLst>
                                    </p:anim>
                                    <p:anim calcmode="lin" valueType="num">
                                      <p:cBhvr additive="base">
                                        <p:cTn id="9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ell 5">
            <a:extLst>
              <a:ext uri="{FF2B5EF4-FFF2-40B4-BE49-F238E27FC236}">
                <a16:creationId xmlns:a16="http://schemas.microsoft.com/office/drawing/2014/main" id="{FD85637C-4922-8111-FADC-0669A368226F}"/>
              </a:ext>
            </a:extLst>
          </p:cNvPr>
          <p:cNvGraphicFramePr>
            <a:graphicFrameLocks noGrp="1"/>
          </p:cNvGraphicFramePr>
          <p:nvPr>
            <p:extLst>
              <p:ext uri="{D42A27DB-BD31-4B8C-83A1-F6EECF244321}">
                <p14:modId xmlns:p14="http://schemas.microsoft.com/office/powerpoint/2010/main" val="443689720"/>
              </p:ext>
            </p:extLst>
          </p:nvPr>
        </p:nvGraphicFramePr>
        <p:xfrm>
          <a:off x="173348" y="109947"/>
          <a:ext cx="11845303" cy="6559795"/>
        </p:xfrm>
        <a:graphic>
          <a:graphicData uri="http://schemas.openxmlformats.org/drawingml/2006/table">
            <a:tbl>
              <a:tblPr firstRow="1" firstCol="1" lastRow="1" lastCol="1" bandRow="1" bandCol="1"/>
              <a:tblGrid>
                <a:gridCol w="959373">
                  <a:extLst>
                    <a:ext uri="{9D8B030D-6E8A-4147-A177-3AD203B41FA5}">
                      <a16:colId xmlns:a16="http://schemas.microsoft.com/office/drawing/2014/main" val="20000"/>
                    </a:ext>
                  </a:extLst>
                </a:gridCol>
                <a:gridCol w="1651777">
                  <a:extLst>
                    <a:ext uri="{9D8B030D-6E8A-4147-A177-3AD203B41FA5}">
                      <a16:colId xmlns:a16="http://schemas.microsoft.com/office/drawing/2014/main" val="20001"/>
                    </a:ext>
                  </a:extLst>
                </a:gridCol>
                <a:gridCol w="1777284">
                  <a:extLst>
                    <a:ext uri="{9D8B030D-6E8A-4147-A177-3AD203B41FA5}">
                      <a16:colId xmlns:a16="http://schemas.microsoft.com/office/drawing/2014/main" val="20002"/>
                    </a:ext>
                  </a:extLst>
                </a:gridCol>
                <a:gridCol w="1790164">
                  <a:extLst>
                    <a:ext uri="{9D8B030D-6E8A-4147-A177-3AD203B41FA5}">
                      <a16:colId xmlns:a16="http://schemas.microsoft.com/office/drawing/2014/main" val="20003"/>
                    </a:ext>
                  </a:extLst>
                </a:gridCol>
                <a:gridCol w="1828800">
                  <a:extLst>
                    <a:ext uri="{9D8B030D-6E8A-4147-A177-3AD203B41FA5}">
                      <a16:colId xmlns:a16="http://schemas.microsoft.com/office/drawing/2014/main" val="20004"/>
                    </a:ext>
                  </a:extLst>
                </a:gridCol>
                <a:gridCol w="1788875">
                  <a:extLst>
                    <a:ext uri="{9D8B030D-6E8A-4147-A177-3AD203B41FA5}">
                      <a16:colId xmlns:a16="http://schemas.microsoft.com/office/drawing/2014/main" val="20005"/>
                    </a:ext>
                  </a:extLst>
                </a:gridCol>
                <a:gridCol w="1046480">
                  <a:extLst>
                    <a:ext uri="{9D8B030D-6E8A-4147-A177-3AD203B41FA5}">
                      <a16:colId xmlns:a16="http://schemas.microsoft.com/office/drawing/2014/main" val="20006"/>
                    </a:ext>
                  </a:extLst>
                </a:gridCol>
                <a:gridCol w="1002550">
                  <a:extLst>
                    <a:ext uri="{9D8B030D-6E8A-4147-A177-3AD203B41FA5}">
                      <a16:colId xmlns:a16="http://schemas.microsoft.com/office/drawing/2014/main" val="20007"/>
                    </a:ext>
                  </a:extLst>
                </a:gridCol>
              </a:tblGrid>
              <a:tr h="634124">
                <a:tc>
                  <a:txBody>
                    <a:bodyPr/>
                    <a:lstStyle/>
                    <a:p>
                      <a:pPr algn="ctr">
                        <a:lnSpc>
                          <a:spcPct val="115000"/>
                        </a:lnSpc>
                        <a:spcBef>
                          <a:spcPts val="200"/>
                        </a:spcBef>
                        <a:spcAft>
                          <a:spcPts val="200"/>
                        </a:spcAft>
                      </a:pPr>
                      <a:r>
                        <a:rPr lang="nb-NO" sz="1600" b="1" kern="800" dirty="0">
                          <a:solidFill>
                            <a:schemeClr val="tx1"/>
                          </a:solidFill>
                          <a:effectLst/>
                          <a:latin typeface="+mn-lt"/>
                          <a:ea typeface="Calibri" panose="020F0502020204030204" pitchFamily="34" charset="0"/>
                          <a:cs typeface="Arial" panose="020B0604020202020204" pitchFamily="34" charset="0"/>
                        </a:rPr>
                        <a:t>Februar</a:t>
                      </a:r>
                    </a:p>
                    <a:p>
                      <a:pPr algn="ctr">
                        <a:lnSpc>
                          <a:spcPct val="115000"/>
                        </a:lnSpc>
                        <a:spcBef>
                          <a:spcPts val="200"/>
                        </a:spcBef>
                        <a:spcAft>
                          <a:spcPts val="200"/>
                        </a:spcAft>
                      </a:pPr>
                      <a:r>
                        <a:rPr lang="nb-NO" sz="1100" b="1" kern="800" dirty="0">
                          <a:solidFill>
                            <a:schemeClr val="tx1"/>
                          </a:solidFill>
                          <a:effectLst/>
                          <a:latin typeface="+mn-lt"/>
                          <a:ea typeface="Calibri" panose="020F0502020204030204" pitchFamily="34" charset="0"/>
                          <a:cs typeface="Arial" panose="020B0604020202020204" pitchFamily="34" charset="0"/>
                        </a:rPr>
                        <a:t>Uke/Tema</a:t>
                      </a:r>
                      <a:endParaRPr lang="nb-NO" sz="1100" kern="800" dirty="0">
                        <a:solidFill>
                          <a:schemeClr val="tx1"/>
                        </a:solidFill>
                        <a:effectLst/>
                        <a:latin typeface="+mn-lt"/>
                        <a:ea typeface="Calibri" panose="020F0502020204030204" pitchFamily="34" charset="0"/>
                        <a:cs typeface="Arial" panose="020B0604020202020204" pitchFamily="34" charset="0"/>
                      </a:endParaRPr>
                    </a:p>
                  </a:txBody>
                  <a:tcPr marL="67171" marR="67171"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9CC2E5"/>
                    </a:solidFill>
                  </a:tcPr>
                </a:tc>
                <a:tc>
                  <a:txBody>
                    <a:bodyPr/>
                    <a:lstStyle/>
                    <a:p>
                      <a:pPr algn="l">
                        <a:lnSpc>
                          <a:spcPct val="115000"/>
                        </a:lnSpc>
                        <a:spcBef>
                          <a:spcPts val="200"/>
                        </a:spcBef>
                        <a:spcAft>
                          <a:spcPts val="0"/>
                        </a:spcAft>
                      </a:pPr>
                      <a:r>
                        <a:rPr lang="nb-NO" sz="1600" b="1" kern="800" dirty="0">
                          <a:solidFill>
                            <a:srgbClr val="000000"/>
                          </a:solidFill>
                          <a:effectLst/>
                          <a:latin typeface="+mn-lt"/>
                          <a:ea typeface="Calibri" panose="020F0502020204030204" pitchFamily="34" charset="0"/>
                          <a:cs typeface="Arial" panose="020B0604020202020204" pitchFamily="34" charset="0"/>
                        </a:rPr>
                        <a:t>Mandag</a:t>
                      </a:r>
                    </a:p>
                  </a:txBody>
                  <a:tcPr marL="56511" marR="56511"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9CC2E5"/>
                    </a:solidFill>
                  </a:tcPr>
                </a:tc>
                <a:tc>
                  <a:txBody>
                    <a:bodyPr/>
                    <a:lstStyle/>
                    <a:p>
                      <a:pPr algn="l">
                        <a:lnSpc>
                          <a:spcPct val="115000"/>
                        </a:lnSpc>
                        <a:spcBef>
                          <a:spcPts val="200"/>
                        </a:spcBef>
                        <a:spcAft>
                          <a:spcPts val="0"/>
                        </a:spcAft>
                      </a:pPr>
                      <a:r>
                        <a:rPr lang="nb-NO" sz="1600" b="1" kern="800" dirty="0">
                          <a:solidFill>
                            <a:srgbClr val="000000"/>
                          </a:solidFill>
                          <a:effectLst/>
                          <a:latin typeface="+mn-lt"/>
                          <a:ea typeface="Calibri" panose="020F0502020204030204" pitchFamily="34" charset="0"/>
                          <a:cs typeface="Arial" panose="020B0604020202020204" pitchFamily="34" charset="0"/>
                        </a:rPr>
                        <a:t> Tirsdag</a:t>
                      </a:r>
                    </a:p>
                  </a:txBody>
                  <a:tcPr marL="56511" marR="56511"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9CC2E5"/>
                    </a:solidFill>
                  </a:tcPr>
                </a:tc>
                <a:tc>
                  <a:txBody>
                    <a:bodyPr/>
                    <a:lstStyle/>
                    <a:p>
                      <a:pPr algn="l">
                        <a:lnSpc>
                          <a:spcPct val="115000"/>
                        </a:lnSpc>
                        <a:spcBef>
                          <a:spcPts val="200"/>
                        </a:spcBef>
                        <a:spcAft>
                          <a:spcPts val="0"/>
                        </a:spcAft>
                      </a:pPr>
                      <a:r>
                        <a:rPr lang="nb-NO" sz="1600" b="1" kern="800" dirty="0">
                          <a:solidFill>
                            <a:srgbClr val="000000"/>
                          </a:solidFill>
                          <a:effectLst/>
                          <a:latin typeface="+mn-lt"/>
                          <a:ea typeface="Calibri" panose="020F0502020204030204" pitchFamily="34" charset="0"/>
                          <a:cs typeface="Arial" panose="020B0604020202020204" pitchFamily="34" charset="0"/>
                        </a:rPr>
                        <a:t>Onsdag</a:t>
                      </a:r>
                    </a:p>
                  </a:txBody>
                  <a:tcPr marL="56511" marR="56511"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9CC2E5"/>
                    </a:solidFill>
                  </a:tcPr>
                </a:tc>
                <a:tc>
                  <a:txBody>
                    <a:bodyPr/>
                    <a:lstStyle/>
                    <a:p>
                      <a:pPr marL="236855" indent="-236855" algn="l">
                        <a:lnSpc>
                          <a:spcPct val="115000"/>
                        </a:lnSpc>
                        <a:spcBef>
                          <a:spcPts val="200"/>
                        </a:spcBef>
                        <a:spcAft>
                          <a:spcPts val="0"/>
                        </a:spcAft>
                      </a:pPr>
                      <a:r>
                        <a:rPr lang="nb-NO" sz="1600" b="1" kern="800" dirty="0">
                          <a:solidFill>
                            <a:srgbClr val="000000"/>
                          </a:solidFill>
                          <a:effectLst/>
                          <a:latin typeface="+mn-lt"/>
                          <a:ea typeface="Calibri" panose="020F0502020204030204" pitchFamily="34" charset="0"/>
                          <a:cs typeface="Arial" panose="020B0604020202020204" pitchFamily="34" charset="0"/>
                        </a:rPr>
                        <a:t>Torsdag</a:t>
                      </a:r>
                    </a:p>
                  </a:txBody>
                  <a:tcPr marL="56511" marR="56511"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9CC2E5"/>
                    </a:solidFill>
                  </a:tcPr>
                </a:tc>
                <a:tc>
                  <a:txBody>
                    <a:bodyPr/>
                    <a:lstStyle/>
                    <a:p>
                      <a:pPr algn="l">
                        <a:lnSpc>
                          <a:spcPct val="115000"/>
                        </a:lnSpc>
                        <a:spcBef>
                          <a:spcPts val="200"/>
                        </a:spcBef>
                        <a:spcAft>
                          <a:spcPts val="0"/>
                        </a:spcAft>
                      </a:pPr>
                      <a:r>
                        <a:rPr lang="nb-NO" sz="1600" b="1" kern="800" dirty="0">
                          <a:solidFill>
                            <a:srgbClr val="000000"/>
                          </a:solidFill>
                          <a:effectLst/>
                          <a:latin typeface="+mn-lt"/>
                          <a:ea typeface="Calibri" panose="020F0502020204030204" pitchFamily="34" charset="0"/>
                          <a:cs typeface="Arial" panose="020B0604020202020204" pitchFamily="34" charset="0"/>
                        </a:rPr>
                        <a:t>Fredag</a:t>
                      </a:r>
                    </a:p>
                  </a:txBody>
                  <a:tcPr marL="56511" marR="56511"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9CC2E5"/>
                    </a:solidFill>
                  </a:tcPr>
                </a:tc>
                <a:tc>
                  <a:txBody>
                    <a:bodyPr/>
                    <a:lstStyle/>
                    <a:p>
                      <a:pPr algn="l">
                        <a:lnSpc>
                          <a:spcPct val="115000"/>
                        </a:lnSpc>
                        <a:spcBef>
                          <a:spcPts val="200"/>
                        </a:spcBef>
                        <a:spcAft>
                          <a:spcPts val="0"/>
                        </a:spcAft>
                      </a:pPr>
                      <a:r>
                        <a:rPr lang="nb-NO" sz="1600" b="1" kern="800" dirty="0">
                          <a:solidFill>
                            <a:srgbClr val="000000"/>
                          </a:solidFill>
                          <a:effectLst/>
                          <a:latin typeface="+mn-lt"/>
                          <a:ea typeface="Calibri" panose="020F0502020204030204" pitchFamily="34" charset="0"/>
                          <a:cs typeface="Arial" panose="020B0604020202020204" pitchFamily="34" charset="0"/>
                        </a:rPr>
                        <a:t>Lørdag</a:t>
                      </a:r>
                      <a:endParaRPr lang="nb-NO" sz="1600" kern="800" dirty="0">
                        <a:solidFill>
                          <a:srgbClr val="595959"/>
                        </a:solidFill>
                        <a:effectLst/>
                        <a:latin typeface="+mn-lt"/>
                        <a:ea typeface="Calibri" panose="020F0502020204030204" pitchFamily="34" charset="0"/>
                        <a:cs typeface="Arial" panose="020B0604020202020204" pitchFamily="34" charset="0"/>
                      </a:endParaRPr>
                    </a:p>
                  </a:txBody>
                  <a:tcPr marL="56511" marR="56511"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9CC2E5"/>
                    </a:solidFill>
                  </a:tcPr>
                </a:tc>
                <a:tc>
                  <a:txBody>
                    <a:bodyPr/>
                    <a:lstStyle/>
                    <a:p>
                      <a:pPr algn="l">
                        <a:lnSpc>
                          <a:spcPct val="115000"/>
                        </a:lnSpc>
                        <a:spcBef>
                          <a:spcPts val="200"/>
                        </a:spcBef>
                        <a:spcAft>
                          <a:spcPts val="0"/>
                        </a:spcAft>
                        <a:tabLst>
                          <a:tab pos="922020" algn="l"/>
                        </a:tabLst>
                      </a:pPr>
                      <a:r>
                        <a:rPr lang="nb-NO" sz="1600" b="1" kern="800" dirty="0">
                          <a:solidFill>
                            <a:srgbClr val="000000"/>
                          </a:solidFill>
                          <a:effectLst/>
                          <a:latin typeface="+mn-lt"/>
                          <a:ea typeface="Calibri" panose="020F0502020204030204" pitchFamily="34" charset="0"/>
                          <a:cs typeface="Arial" panose="020B0604020202020204" pitchFamily="34" charset="0"/>
                        </a:rPr>
                        <a:t>Søndag</a:t>
                      </a:r>
                      <a:endParaRPr lang="nb-NO" sz="1600" kern="800" dirty="0">
                        <a:solidFill>
                          <a:srgbClr val="595959"/>
                        </a:solidFill>
                        <a:effectLst/>
                        <a:latin typeface="+mn-lt"/>
                        <a:ea typeface="Calibri" panose="020F0502020204030204" pitchFamily="34" charset="0"/>
                        <a:cs typeface="Arial" panose="020B0604020202020204" pitchFamily="34" charset="0"/>
                      </a:endParaRPr>
                    </a:p>
                  </a:txBody>
                  <a:tcPr marL="56511" marR="56511"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9CC2E5"/>
                    </a:solidFill>
                  </a:tcPr>
                </a:tc>
                <a:extLst>
                  <a:ext uri="{0D108BD9-81ED-4DB2-BD59-A6C34878D82A}">
                    <a16:rowId xmlns:a16="http://schemas.microsoft.com/office/drawing/2014/main" val="10000"/>
                  </a:ext>
                </a:extLst>
              </a:tr>
              <a:tr h="1165411">
                <a:tc>
                  <a:txBody>
                    <a:bodyPr/>
                    <a:lstStyle/>
                    <a:p>
                      <a:pPr algn="ctr"/>
                      <a:r>
                        <a:rPr lang="nb-NO" sz="1200" b="1" dirty="0">
                          <a:solidFill>
                            <a:schemeClr val="tx1"/>
                          </a:solidFill>
                          <a:effectLst/>
                          <a:latin typeface="+mn-lt"/>
                          <a:ea typeface="Times New Roman" panose="02020603050405020304" pitchFamily="18" charset="0"/>
                          <a:cs typeface="Arial" panose="020B0604020202020204" pitchFamily="34" charset="0"/>
                        </a:rPr>
                        <a:t>5</a:t>
                      </a:r>
                    </a:p>
                    <a:p>
                      <a:pPr algn="ctr"/>
                      <a:r>
                        <a:rPr lang="nb-NO" sz="1200" b="0" dirty="0">
                          <a:solidFill>
                            <a:schemeClr val="tx1"/>
                          </a:solidFill>
                          <a:effectLst/>
                          <a:latin typeface="+mn-lt"/>
                          <a:ea typeface="Times New Roman" panose="02020603050405020304" pitchFamily="18" charset="0"/>
                          <a:cs typeface="Arial" panose="020B0604020202020204" pitchFamily="34" charset="0"/>
                        </a:rPr>
                        <a:t>Samer</a:t>
                      </a:r>
                    </a:p>
                  </a:txBody>
                  <a:tcPr marL="44450" marR="44450" marT="0"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tc>
                  <a:txBody>
                    <a:bodyPr/>
                    <a:lstStyle/>
                    <a:p>
                      <a:r>
                        <a:rPr lang="nb-NO" sz="1200" b="1" dirty="0">
                          <a:solidFill>
                            <a:srgbClr val="000000"/>
                          </a:solidFill>
                          <a:effectLst/>
                          <a:latin typeface="+mn-lt"/>
                          <a:ea typeface="Times New Roman" panose="02020603050405020304" pitchFamily="18" charset="0"/>
                        </a:rPr>
                        <a:t> </a:t>
                      </a:r>
                    </a:p>
                    <a:p>
                      <a:r>
                        <a:rPr lang="nb-NO" sz="1200" dirty="0">
                          <a:solidFill>
                            <a:srgbClr val="000000"/>
                          </a:solidFill>
                          <a:effectLst/>
                          <a:latin typeface="+mn-lt"/>
                          <a:ea typeface="Times New Roman" panose="02020603050405020304" pitchFamily="18" charset="0"/>
                        </a:rPr>
                        <a:t> </a:t>
                      </a:r>
                    </a:p>
                  </a:txBody>
                  <a:tcPr marL="44450" marR="44450"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accent1">
                        <a:lumMod val="20000"/>
                        <a:lumOff val="80000"/>
                      </a:schemeClr>
                    </a:solidFill>
                  </a:tcPr>
                </a:tc>
                <a:tc>
                  <a:txBody>
                    <a:bodyPr/>
                    <a:lstStyle/>
                    <a:p>
                      <a:r>
                        <a:rPr lang="nb-NO" sz="1200" b="1" dirty="0">
                          <a:solidFill>
                            <a:srgbClr val="000000"/>
                          </a:solidFill>
                          <a:effectLst/>
                          <a:latin typeface="+mn-lt"/>
                          <a:ea typeface="Times New Roman" panose="02020603050405020304" pitchFamily="18" charset="0"/>
                        </a:rPr>
                        <a:t> </a:t>
                      </a:r>
                    </a:p>
                    <a:p>
                      <a:r>
                        <a:rPr lang="nb-NO" sz="1200" dirty="0">
                          <a:solidFill>
                            <a:srgbClr val="000000"/>
                          </a:solidFill>
                          <a:effectLst/>
                          <a:latin typeface="+mn-lt"/>
                          <a:ea typeface="Times New Roman" panose="02020603050405020304" pitchFamily="18" charset="0"/>
                        </a:rPr>
                        <a:t> </a:t>
                      </a:r>
                    </a:p>
                  </a:txBody>
                  <a:tcPr marL="44450" marR="44450"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accent1">
                        <a:lumMod val="20000"/>
                        <a:lumOff val="80000"/>
                      </a:schemeClr>
                    </a:solidFill>
                  </a:tcPr>
                </a:tc>
                <a:tc>
                  <a:txBody>
                    <a:bodyPr/>
                    <a:lstStyle/>
                    <a:p>
                      <a:r>
                        <a:rPr lang="nb-NO" sz="1200" b="1" dirty="0">
                          <a:solidFill>
                            <a:srgbClr val="000000"/>
                          </a:solidFill>
                          <a:effectLst/>
                          <a:latin typeface="+mn-lt"/>
                          <a:ea typeface="Times New Roman" panose="02020603050405020304" pitchFamily="18" charset="0"/>
                        </a:rPr>
                        <a:t> </a:t>
                      </a:r>
                    </a:p>
                    <a:p>
                      <a:r>
                        <a:rPr lang="nb-NO" sz="1200" dirty="0">
                          <a:solidFill>
                            <a:srgbClr val="000000"/>
                          </a:solidFill>
                          <a:effectLst/>
                          <a:latin typeface="+mn-lt"/>
                          <a:ea typeface="Times New Roman" panose="02020603050405020304" pitchFamily="18" charset="0"/>
                        </a:rPr>
                        <a:t> </a:t>
                      </a:r>
                    </a:p>
                  </a:txBody>
                  <a:tcPr marL="44450" marR="44450"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accent1">
                        <a:lumMod val="20000"/>
                        <a:lumOff val="80000"/>
                      </a:schemeClr>
                    </a:solidFill>
                  </a:tcPr>
                </a:tc>
                <a:tc>
                  <a:txBody>
                    <a:bodyPr/>
                    <a:lstStyle/>
                    <a:p>
                      <a:r>
                        <a:rPr lang="nb-NO" sz="1200" b="1" dirty="0">
                          <a:solidFill>
                            <a:srgbClr val="000000"/>
                          </a:solidFill>
                          <a:effectLst/>
                          <a:latin typeface="+mn-lt"/>
                          <a:ea typeface="Times New Roman" panose="02020603050405020304" pitchFamily="18" charset="0"/>
                        </a:rPr>
                        <a:t> </a:t>
                      </a:r>
                    </a:p>
                    <a:p>
                      <a:r>
                        <a:rPr lang="nb-NO" sz="1200" dirty="0">
                          <a:solidFill>
                            <a:srgbClr val="000000"/>
                          </a:solidFill>
                          <a:effectLst/>
                          <a:latin typeface="+mn-lt"/>
                          <a:ea typeface="Times New Roman" panose="02020603050405020304" pitchFamily="18" charset="0"/>
                        </a:rPr>
                        <a:t> </a:t>
                      </a:r>
                    </a:p>
                  </a:txBody>
                  <a:tcPr marL="44450" marR="44450"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accent1">
                        <a:lumMod val="20000"/>
                        <a:lumOff val="80000"/>
                      </a:schemeClr>
                    </a:solidFill>
                  </a:tcPr>
                </a:tc>
                <a:tc>
                  <a:txBody>
                    <a:bodyPr/>
                    <a:lstStyle/>
                    <a:p>
                      <a:r>
                        <a:rPr lang="nb-NO" sz="1200" b="1" dirty="0">
                          <a:solidFill>
                            <a:srgbClr val="000000"/>
                          </a:solidFill>
                          <a:effectLst/>
                          <a:latin typeface="+mn-lt"/>
                          <a:ea typeface="Times New Roman" panose="02020603050405020304" pitchFamily="18" charset="0"/>
                        </a:rPr>
                        <a:t> </a:t>
                      </a:r>
                    </a:p>
                    <a:p>
                      <a:r>
                        <a:rPr lang="nb-NO" sz="1200" dirty="0">
                          <a:solidFill>
                            <a:srgbClr val="000000"/>
                          </a:solidFill>
                          <a:effectLst/>
                          <a:latin typeface="+mn-lt"/>
                          <a:ea typeface="Times New Roman" panose="02020603050405020304" pitchFamily="18" charset="0"/>
                        </a:rPr>
                        <a:t> </a:t>
                      </a:r>
                    </a:p>
                  </a:txBody>
                  <a:tcPr marL="44450" marR="44450"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accent1">
                        <a:lumMod val="20000"/>
                        <a:lumOff val="80000"/>
                      </a:schemeClr>
                    </a:solidFill>
                  </a:tcPr>
                </a:tc>
                <a:tc>
                  <a:txBody>
                    <a:bodyPr/>
                    <a:lstStyle/>
                    <a:p>
                      <a:endParaRPr lang="nb-NO" sz="1200" b="1" dirty="0">
                        <a:solidFill>
                          <a:srgbClr val="000000"/>
                        </a:solidFill>
                        <a:effectLst/>
                        <a:latin typeface="+mn-lt"/>
                        <a:ea typeface="Times New Roman" panose="02020603050405020304" pitchFamily="18" charset="0"/>
                      </a:endParaRPr>
                    </a:p>
                    <a:p>
                      <a:r>
                        <a:rPr lang="nb-NO" sz="1200" dirty="0">
                          <a:solidFill>
                            <a:srgbClr val="000000"/>
                          </a:solidFill>
                          <a:effectLst/>
                          <a:latin typeface="+mn-lt"/>
                          <a:ea typeface="Times New Roman" panose="02020603050405020304" pitchFamily="18" charset="0"/>
                        </a:rPr>
                        <a:t> </a:t>
                      </a:r>
                    </a:p>
                  </a:txBody>
                  <a:tcPr marL="44450" marR="44450"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accent1">
                        <a:lumMod val="20000"/>
                        <a:lumOff val="80000"/>
                      </a:schemeClr>
                    </a:solidFill>
                  </a:tcPr>
                </a:tc>
                <a:tc>
                  <a:txBody>
                    <a:bodyPr/>
                    <a:lstStyle/>
                    <a:p>
                      <a:r>
                        <a:rPr lang="nb-NO" sz="1200" b="1" dirty="0">
                          <a:solidFill>
                            <a:srgbClr val="FF0000"/>
                          </a:solidFill>
                          <a:effectLst/>
                          <a:latin typeface="+mn-lt"/>
                          <a:ea typeface="Times New Roman" panose="02020603050405020304" pitchFamily="18" charset="0"/>
                          <a:cs typeface="Times New Roman" panose="02020603050405020304" pitchFamily="18" charset="0"/>
                        </a:rPr>
                        <a:t>1</a:t>
                      </a:r>
                    </a:p>
                    <a:p>
                      <a:r>
                        <a:rPr lang="nb-NO" sz="1200" dirty="0">
                          <a:solidFill>
                            <a:srgbClr val="000000"/>
                          </a:solidFill>
                          <a:effectLst/>
                          <a:latin typeface="+mn-lt"/>
                          <a:ea typeface="Times New Roman" panose="02020603050405020304" pitchFamily="18" charset="0"/>
                        </a:rPr>
                        <a:t> </a:t>
                      </a:r>
                    </a:p>
                  </a:txBody>
                  <a:tcPr marL="44450" marR="44450"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174377">
                <a:tc>
                  <a:txBody>
                    <a:bodyPr/>
                    <a:lstStyle/>
                    <a:p>
                      <a:pPr algn="ctr"/>
                      <a:r>
                        <a:rPr lang="nb-NO" sz="1200" b="1" dirty="0">
                          <a:solidFill>
                            <a:schemeClr val="tx1"/>
                          </a:solidFill>
                          <a:effectLst/>
                          <a:latin typeface="+mn-lt"/>
                          <a:ea typeface="Times New Roman" panose="02020603050405020304" pitchFamily="18" charset="0"/>
                          <a:cs typeface="Arial" panose="020B0604020202020204" pitchFamily="34" charset="0"/>
                        </a:rPr>
                        <a:t>6</a:t>
                      </a:r>
                    </a:p>
                    <a:p>
                      <a:pPr algn="ctr"/>
                      <a:r>
                        <a:rPr lang="nb-NO" sz="1200" b="0" dirty="0">
                          <a:solidFill>
                            <a:schemeClr val="tx1"/>
                          </a:solidFill>
                          <a:effectLst/>
                          <a:latin typeface="+mn-lt"/>
                          <a:ea typeface="Times New Roman" panose="02020603050405020304" pitchFamily="18" charset="0"/>
                          <a:cs typeface="Arial" panose="020B0604020202020204" pitchFamily="34" charset="0"/>
                        </a:rPr>
                        <a:t>Samer</a:t>
                      </a:r>
                    </a:p>
                    <a:p>
                      <a:pPr marL="0" marR="0" lvl="0" indent="0" algn="ctr" defTabSz="914400" rtl="0" eaLnBrk="1" fontAlgn="auto" latinLnBrk="0" hangingPunct="1">
                        <a:lnSpc>
                          <a:spcPct val="100000"/>
                        </a:lnSpc>
                        <a:spcBef>
                          <a:spcPts val="0"/>
                        </a:spcBef>
                        <a:spcAft>
                          <a:spcPts val="0"/>
                        </a:spcAft>
                        <a:buClrTx/>
                        <a:buSzTx/>
                        <a:buFontTx/>
                        <a:buNone/>
                        <a:tabLst/>
                        <a:defRPr/>
                      </a:pPr>
                      <a:r>
                        <a:rPr lang="nb-NO" sz="1200" b="0" dirty="0">
                          <a:solidFill>
                            <a:schemeClr val="tx1"/>
                          </a:solidFill>
                          <a:effectLst/>
                          <a:latin typeface="+mn-lt"/>
                          <a:ea typeface="Times New Roman" panose="02020603050405020304" pitchFamily="18" charset="0"/>
                          <a:cs typeface="Arial" panose="020B0604020202020204" pitchFamily="34" charset="0"/>
                        </a:rPr>
                        <a:t>Morsdag</a:t>
                      </a:r>
                    </a:p>
                    <a:p>
                      <a:pPr marL="0" marR="0" lvl="0" indent="0" algn="ctr" defTabSz="914400" rtl="0" eaLnBrk="1" fontAlgn="auto" latinLnBrk="0" hangingPunct="1">
                        <a:lnSpc>
                          <a:spcPct val="100000"/>
                        </a:lnSpc>
                        <a:spcBef>
                          <a:spcPts val="0"/>
                        </a:spcBef>
                        <a:spcAft>
                          <a:spcPts val="0"/>
                        </a:spcAft>
                        <a:buClrTx/>
                        <a:buSzTx/>
                        <a:buFontTx/>
                        <a:buNone/>
                        <a:tabLst/>
                        <a:defRPr/>
                      </a:pPr>
                      <a:r>
                        <a:rPr lang="nb-NO" sz="1200" b="0" dirty="0">
                          <a:solidFill>
                            <a:schemeClr val="tx1"/>
                          </a:solidFill>
                          <a:effectLst/>
                          <a:latin typeface="+mn-lt"/>
                          <a:ea typeface="Times New Roman" panose="02020603050405020304" pitchFamily="18" charset="0"/>
                          <a:cs typeface="Arial" panose="020B0604020202020204" pitchFamily="34" charset="0"/>
                        </a:rPr>
                        <a:t>Karneval</a:t>
                      </a:r>
                    </a:p>
                    <a:p>
                      <a:pPr algn="ctr"/>
                      <a:endParaRPr lang="nb-NO" sz="1200" b="0" dirty="0">
                        <a:solidFill>
                          <a:schemeClr val="tx1"/>
                        </a:solidFill>
                        <a:effectLst/>
                        <a:latin typeface="+mn-lt"/>
                        <a:ea typeface="Times New Roman" panose="02020603050405020304" pitchFamily="18" charset="0"/>
                        <a:cs typeface="Arial" panose="020B0604020202020204" pitchFamily="34" charset="0"/>
                      </a:endParaRPr>
                    </a:p>
                  </a:txBody>
                  <a:tcPr marL="44450" marR="44450" marT="0"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tc>
                  <a:txBody>
                    <a:bodyPr/>
                    <a:lstStyle/>
                    <a:p>
                      <a:r>
                        <a:rPr lang="nb-NO" sz="1200" b="1" dirty="0">
                          <a:solidFill>
                            <a:srgbClr val="000000"/>
                          </a:solidFill>
                          <a:effectLst/>
                          <a:latin typeface="+mn-lt"/>
                          <a:ea typeface="Times New Roman" panose="02020603050405020304" pitchFamily="18" charset="0"/>
                        </a:rPr>
                        <a:t>2</a:t>
                      </a:r>
                      <a:endParaRPr lang="nb-NO" sz="1200" dirty="0">
                        <a:effectLst/>
                        <a:latin typeface="+mn-lt"/>
                        <a:ea typeface="Times New Roman" panose="02020603050405020304" pitchFamily="18" charset="0"/>
                      </a:endParaRPr>
                    </a:p>
                    <a:p>
                      <a:r>
                        <a:rPr lang="nb-NO" sz="1200" dirty="0">
                          <a:solidFill>
                            <a:srgbClr val="000000"/>
                          </a:solidFill>
                          <a:effectLst/>
                          <a:latin typeface="+mn-lt"/>
                          <a:ea typeface="Times New Roman" panose="02020603050405020304" pitchFamily="18" charset="0"/>
                        </a:rPr>
                        <a:t> </a:t>
                      </a:r>
                      <a:endParaRPr lang="nb-NO" sz="1200" dirty="0">
                        <a:effectLst/>
                        <a:latin typeface="+mn-lt"/>
                        <a:ea typeface="Times New Roman" panose="02020603050405020304" pitchFamily="18" charset="0"/>
                      </a:endParaRPr>
                    </a:p>
                  </a:txBody>
                  <a:tcPr marL="44450" marR="44450"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tc>
                  <a:txBody>
                    <a:bodyPr/>
                    <a:lstStyle/>
                    <a:p>
                      <a:r>
                        <a:rPr lang="nb-NO" sz="1200" b="1" dirty="0">
                          <a:solidFill>
                            <a:srgbClr val="000000"/>
                          </a:solidFill>
                          <a:effectLst/>
                          <a:latin typeface="+mn-lt"/>
                          <a:ea typeface="Times New Roman" panose="02020603050405020304" pitchFamily="18" charset="0"/>
                        </a:rPr>
                        <a:t>3</a:t>
                      </a:r>
                    </a:p>
                  </a:txBody>
                  <a:tcPr marL="44450" marR="44450"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b="1" dirty="0">
                          <a:solidFill>
                            <a:srgbClr val="000000"/>
                          </a:solidFill>
                          <a:effectLst/>
                          <a:latin typeface="+mn-lt"/>
                          <a:ea typeface="Times New Roman" panose="02020603050405020304" pitchFamily="18" charset="0"/>
                        </a:rPr>
                        <a:t>4</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b="1" dirty="0">
                          <a:solidFill>
                            <a:srgbClr val="000000"/>
                          </a:solidFill>
                          <a:effectLst/>
                          <a:latin typeface="+mn-lt"/>
                          <a:ea typeface="Times New Roman" panose="02020603050405020304" pitchFamily="18" charset="0"/>
                        </a:rPr>
                        <a:t>A S 5 år!</a:t>
                      </a:r>
                      <a:endParaRPr lang="nb-NO" sz="1200" dirty="0">
                        <a:effectLst/>
                        <a:latin typeface="+mn-lt"/>
                        <a:ea typeface="Times New Roman" panose="02020603050405020304" pitchFamily="18" charset="0"/>
                      </a:endParaRPr>
                    </a:p>
                    <a:p>
                      <a:endParaRPr lang="nb-NO" sz="1200" dirty="0">
                        <a:effectLst/>
                        <a:latin typeface="+mn-lt"/>
                        <a:ea typeface="Times New Roman" panose="02020603050405020304" pitchFamily="18" charset="0"/>
                      </a:endParaRPr>
                    </a:p>
                  </a:txBody>
                  <a:tcPr marL="44450" marR="44450"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tc>
                  <a:txBody>
                    <a:bodyPr/>
                    <a:lstStyle/>
                    <a:p>
                      <a:r>
                        <a:rPr lang="nb-NO" sz="1200" b="1" dirty="0">
                          <a:solidFill>
                            <a:srgbClr val="000000"/>
                          </a:solidFill>
                          <a:effectLst/>
                          <a:latin typeface="+mn-lt"/>
                          <a:ea typeface="Times New Roman" panose="02020603050405020304" pitchFamily="18" charset="0"/>
                        </a:rPr>
                        <a:t>5</a:t>
                      </a:r>
                      <a:endParaRPr lang="nb-NO" sz="1200" dirty="0">
                        <a:effectLst/>
                        <a:latin typeface="+mn-lt"/>
                        <a:ea typeface="Times New Roman" panose="02020603050405020304" pitchFamily="18" charset="0"/>
                      </a:endParaRPr>
                    </a:p>
                    <a:p>
                      <a:endParaRPr lang="nb-NO" sz="1200" dirty="0">
                        <a:effectLst/>
                        <a:latin typeface="+mn-lt"/>
                        <a:ea typeface="Times New Roman" panose="02020603050405020304" pitchFamily="18" charset="0"/>
                      </a:endParaRPr>
                    </a:p>
                  </a:txBody>
                  <a:tcPr marL="44450" marR="44450"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b="1" dirty="0">
                          <a:solidFill>
                            <a:srgbClr val="000000"/>
                          </a:solidFill>
                          <a:effectLst/>
                          <a:latin typeface="+mn-lt"/>
                          <a:ea typeface="Times New Roman" panose="02020603050405020304" pitchFamily="18" charset="0"/>
                        </a:rPr>
                        <a:t>6</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b="1" i="0" dirty="0">
                          <a:solidFill>
                            <a:srgbClr val="000000"/>
                          </a:solidFill>
                          <a:effectLst/>
                          <a:latin typeface="+mn-lt"/>
                        </a:rPr>
                        <a:t>Vi feirer E 1 år!</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b="0" i="0" dirty="0">
                          <a:solidFill>
                            <a:srgbClr val="000000"/>
                          </a:solidFill>
                          <a:effectLst/>
                          <a:latin typeface="+mn-lt"/>
                        </a:rPr>
                        <a:t>Samefolkets dag</a:t>
                      </a:r>
                    </a:p>
                    <a:p>
                      <a:endParaRPr lang="nb-NO" sz="1200" dirty="0">
                        <a:effectLst/>
                        <a:latin typeface="+mn-lt"/>
                        <a:ea typeface="Times New Roman" panose="02020603050405020304" pitchFamily="18" charset="0"/>
                      </a:endParaRPr>
                    </a:p>
                  </a:txBody>
                  <a:tcPr marL="44450" marR="44450"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tc>
                  <a:txBody>
                    <a:bodyPr/>
                    <a:lstStyle/>
                    <a:p>
                      <a:r>
                        <a:rPr lang="nb-NO" sz="1200" b="1" dirty="0">
                          <a:solidFill>
                            <a:srgbClr val="000000"/>
                          </a:solidFill>
                          <a:effectLst/>
                          <a:latin typeface="+mn-lt"/>
                          <a:ea typeface="Times New Roman" panose="02020603050405020304" pitchFamily="18" charset="0"/>
                        </a:rPr>
                        <a:t>7</a:t>
                      </a:r>
                      <a:endParaRPr lang="nb-NO" sz="1200" dirty="0">
                        <a:effectLst/>
                        <a:latin typeface="+mn-lt"/>
                        <a:ea typeface="Times New Roman" panose="02020603050405020304" pitchFamily="18" charset="0"/>
                      </a:endParaRPr>
                    </a:p>
                    <a:p>
                      <a:r>
                        <a:rPr lang="nb-NO" sz="1200" dirty="0">
                          <a:solidFill>
                            <a:srgbClr val="000000"/>
                          </a:solidFill>
                          <a:effectLst/>
                          <a:latin typeface="+mn-lt"/>
                          <a:ea typeface="Times New Roman" panose="02020603050405020304" pitchFamily="18" charset="0"/>
                        </a:rPr>
                        <a:t> </a:t>
                      </a:r>
                      <a:endParaRPr lang="nb-NO" sz="1200" dirty="0">
                        <a:effectLst/>
                        <a:latin typeface="+mn-lt"/>
                        <a:ea typeface="Times New Roman" panose="02020603050405020304" pitchFamily="18" charset="0"/>
                      </a:endParaRPr>
                    </a:p>
                  </a:txBody>
                  <a:tcPr marL="44450" marR="44450"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tc>
                  <a:txBody>
                    <a:bodyPr/>
                    <a:lstStyle/>
                    <a:p>
                      <a:r>
                        <a:rPr lang="nb-NO" sz="1200" b="1" dirty="0">
                          <a:solidFill>
                            <a:srgbClr val="FF0000"/>
                          </a:solidFill>
                          <a:effectLst/>
                          <a:latin typeface="+mn-lt"/>
                          <a:ea typeface="Times New Roman" panose="02020603050405020304" pitchFamily="18" charset="0"/>
                          <a:cs typeface="Times New Roman" panose="02020603050405020304" pitchFamily="18" charset="0"/>
                        </a:rPr>
                        <a:t>8</a:t>
                      </a:r>
                    </a:p>
                    <a:p>
                      <a:r>
                        <a:rPr lang="nb-NO" sz="1200" b="1" dirty="0">
                          <a:solidFill>
                            <a:srgbClr val="000000"/>
                          </a:solidFill>
                          <a:effectLst/>
                          <a:latin typeface="+mn-lt"/>
                          <a:ea typeface="Times New Roman" panose="02020603050405020304" pitchFamily="18" charset="0"/>
                        </a:rPr>
                        <a:t>E 1 år!</a:t>
                      </a:r>
                    </a:p>
                    <a:p>
                      <a:r>
                        <a:rPr lang="nb-NO" sz="1200" dirty="0">
                          <a:solidFill>
                            <a:srgbClr val="000000"/>
                          </a:solidFill>
                          <a:effectLst/>
                          <a:latin typeface="+mn-lt"/>
                          <a:ea typeface="Times New Roman" panose="02020603050405020304" pitchFamily="18" charset="0"/>
                        </a:rPr>
                        <a:t>Morsdag</a:t>
                      </a:r>
                      <a:br>
                        <a:rPr lang="nb-NO" sz="1200" dirty="0">
                          <a:solidFill>
                            <a:srgbClr val="000000"/>
                          </a:solidFill>
                          <a:effectLst/>
                          <a:latin typeface="+mn-lt"/>
                          <a:ea typeface="Times New Roman" panose="02020603050405020304" pitchFamily="18" charset="0"/>
                        </a:rPr>
                      </a:br>
                      <a:endParaRPr lang="nb-NO" sz="1200" dirty="0">
                        <a:solidFill>
                          <a:srgbClr val="000000"/>
                        </a:solidFill>
                        <a:effectLst/>
                        <a:latin typeface="+mn-lt"/>
                        <a:ea typeface="Times New Roman" panose="02020603050405020304" pitchFamily="18" charset="0"/>
                      </a:endParaRPr>
                    </a:p>
                    <a:p>
                      <a:r>
                        <a:rPr lang="nb-NO" sz="1200" dirty="0">
                          <a:solidFill>
                            <a:srgbClr val="FF0000"/>
                          </a:solidFill>
                          <a:effectLst/>
                          <a:latin typeface="+mn-lt"/>
                          <a:ea typeface="Times New Roman" panose="02020603050405020304" pitchFamily="18" charset="0"/>
                        </a:rPr>
                        <a:t> </a:t>
                      </a:r>
                    </a:p>
                  </a:txBody>
                  <a:tcPr marL="44450" marR="44450"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1210235">
                <a:tc>
                  <a:txBody>
                    <a:bodyPr/>
                    <a:lstStyle/>
                    <a:p>
                      <a:pPr algn="ctr"/>
                      <a:r>
                        <a:rPr lang="nb-NO" sz="1200" b="1" dirty="0">
                          <a:solidFill>
                            <a:schemeClr val="tx1"/>
                          </a:solidFill>
                          <a:effectLst/>
                          <a:latin typeface="+mn-lt"/>
                          <a:ea typeface="Times New Roman" panose="02020603050405020304" pitchFamily="18" charset="0"/>
                          <a:cs typeface="Arial" panose="020B0604020202020204" pitchFamily="34" charset="0"/>
                        </a:rPr>
                        <a:t>7</a:t>
                      </a:r>
                    </a:p>
                    <a:p>
                      <a:pPr algn="ctr"/>
                      <a:r>
                        <a:rPr lang="nb-NO" sz="1200" b="0" dirty="0">
                          <a:solidFill>
                            <a:schemeClr val="tx1"/>
                          </a:solidFill>
                          <a:effectLst/>
                          <a:latin typeface="+mn-lt"/>
                          <a:ea typeface="Times New Roman" panose="02020603050405020304" pitchFamily="18" charset="0"/>
                          <a:cs typeface="Arial" panose="020B0604020202020204" pitchFamily="34" charset="0"/>
                        </a:rPr>
                        <a:t>Kjærlighet</a:t>
                      </a:r>
                    </a:p>
                    <a:p>
                      <a:pPr marL="0" marR="0" lvl="0" indent="0" algn="ctr" defTabSz="914400" rtl="0" eaLnBrk="1" fontAlgn="auto" latinLnBrk="0" hangingPunct="1">
                        <a:lnSpc>
                          <a:spcPct val="100000"/>
                        </a:lnSpc>
                        <a:spcBef>
                          <a:spcPts val="0"/>
                        </a:spcBef>
                        <a:spcAft>
                          <a:spcPts val="0"/>
                        </a:spcAft>
                        <a:buClrTx/>
                        <a:buSzTx/>
                        <a:buFontTx/>
                        <a:buNone/>
                        <a:tabLst/>
                        <a:defRPr/>
                      </a:pPr>
                      <a:r>
                        <a:rPr lang="nb-NO" sz="1200" b="0" dirty="0">
                          <a:solidFill>
                            <a:schemeClr val="tx1"/>
                          </a:solidFill>
                          <a:effectLst/>
                          <a:latin typeface="+mn-lt"/>
                          <a:ea typeface="Times New Roman" panose="02020603050405020304" pitchFamily="18" charset="0"/>
                          <a:cs typeface="Arial" panose="020B0604020202020204" pitchFamily="34" charset="0"/>
                        </a:rPr>
                        <a:t>Fastelavn</a:t>
                      </a:r>
                    </a:p>
                    <a:p>
                      <a:pPr marL="0" marR="0" lvl="0" indent="0" algn="ctr" defTabSz="914400" rtl="0" eaLnBrk="1" fontAlgn="auto" latinLnBrk="0" hangingPunct="1">
                        <a:lnSpc>
                          <a:spcPct val="100000"/>
                        </a:lnSpc>
                        <a:spcBef>
                          <a:spcPts val="0"/>
                        </a:spcBef>
                        <a:spcAft>
                          <a:spcPts val="0"/>
                        </a:spcAft>
                        <a:buClrTx/>
                        <a:buSzTx/>
                        <a:buFontTx/>
                        <a:buNone/>
                        <a:tabLst/>
                        <a:defRPr/>
                      </a:pPr>
                      <a:r>
                        <a:rPr lang="nb-NO" sz="1200" b="0" dirty="0">
                          <a:solidFill>
                            <a:schemeClr val="tx1"/>
                          </a:solidFill>
                          <a:effectLst/>
                          <a:latin typeface="+mn-lt"/>
                          <a:ea typeface="Times New Roman" panose="02020603050405020304" pitchFamily="18" charset="0"/>
                          <a:cs typeface="Arial" panose="020B0604020202020204" pitchFamily="34" charset="0"/>
                        </a:rPr>
                        <a:t>Karneval</a:t>
                      </a:r>
                    </a:p>
                    <a:p>
                      <a:pPr algn="ctr"/>
                      <a:endParaRPr lang="nb-NO" sz="1200" b="0" dirty="0">
                        <a:solidFill>
                          <a:schemeClr val="tx1"/>
                        </a:solidFill>
                        <a:effectLst/>
                        <a:latin typeface="+mn-lt"/>
                        <a:ea typeface="Times New Roman" panose="02020603050405020304" pitchFamily="18" charset="0"/>
                        <a:cs typeface="Arial" panose="020B0604020202020204" pitchFamily="34" charset="0"/>
                      </a:endParaRPr>
                    </a:p>
                  </a:txBody>
                  <a:tcPr marL="44450" marR="44450" marT="0"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tc>
                  <a:txBody>
                    <a:bodyPr/>
                    <a:lstStyle/>
                    <a:p>
                      <a:r>
                        <a:rPr lang="nb-NO" sz="1200" b="1" dirty="0">
                          <a:solidFill>
                            <a:srgbClr val="000000"/>
                          </a:solidFill>
                          <a:effectLst/>
                          <a:latin typeface="+mn-lt"/>
                          <a:ea typeface="Times New Roman" panose="02020603050405020304" pitchFamily="18" charset="0"/>
                        </a:rPr>
                        <a:t>9</a:t>
                      </a:r>
                    </a:p>
                    <a:p>
                      <a:endParaRPr lang="nb-NO" sz="1200" dirty="0">
                        <a:effectLst/>
                        <a:latin typeface="+mn-lt"/>
                        <a:ea typeface="Times New Roman" panose="02020603050405020304" pitchFamily="18" charset="0"/>
                      </a:endParaRPr>
                    </a:p>
                  </a:txBody>
                  <a:tcPr marL="44450" marR="44450"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tc>
                  <a:txBody>
                    <a:bodyPr/>
                    <a:lstStyle/>
                    <a:p>
                      <a:r>
                        <a:rPr lang="nb-NO" sz="1200" b="1" dirty="0">
                          <a:solidFill>
                            <a:srgbClr val="000000"/>
                          </a:solidFill>
                          <a:effectLst/>
                          <a:latin typeface="+mn-lt"/>
                          <a:ea typeface="Times New Roman" panose="02020603050405020304" pitchFamily="18" charset="0"/>
                        </a:rPr>
                        <a:t>10</a:t>
                      </a:r>
                      <a:endParaRPr lang="nb-NO" sz="1200" dirty="0">
                        <a:effectLst/>
                        <a:latin typeface="+mn-lt"/>
                        <a:ea typeface="Times New Roman" panose="02020603050405020304" pitchFamily="18" charset="0"/>
                      </a:endParaRPr>
                    </a:p>
                  </a:txBody>
                  <a:tcPr marL="44450" marR="44450"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b="1" dirty="0">
                          <a:solidFill>
                            <a:srgbClr val="000000"/>
                          </a:solidFill>
                          <a:effectLst/>
                          <a:latin typeface="+mn-lt"/>
                          <a:ea typeface="Times New Roman" panose="02020603050405020304" pitchFamily="18" charset="0"/>
                        </a:rPr>
                        <a:t>11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200" b="0" i="0" u="none" strike="noStrike" kern="800" cap="none" spc="0" normalizeH="0" baseline="0" noProof="0" dirty="0">
                          <a:ln>
                            <a:noFill/>
                          </a:ln>
                          <a:solidFill>
                            <a:schemeClr val="tx1"/>
                          </a:solidFill>
                          <a:effectLst/>
                          <a:uLnTx/>
                          <a:uFillTx/>
                          <a:latin typeface="+mn-lt"/>
                          <a:ea typeface="Calibri" panose="020F0502020204030204" pitchFamily="34" charset="0"/>
                          <a:cs typeface="Arial" panose="020B0604020202020204" pitchFamily="34" charset="0"/>
                        </a:rPr>
                        <a:t>Karneval! Kom ferdig kledd, vi skifter når vi skal ut. (Barna kan gå med det de vil)</a:t>
                      </a:r>
                      <a:endParaRPr lang="nb-NO" sz="1200" dirty="0">
                        <a:solidFill>
                          <a:schemeClr val="tx1"/>
                        </a:solidFill>
                      </a:endParaRPr>
                    </a:p>
                    <a:p>
                      <a:endParaRPr lang="nb-NO" sz="1200" dirty="0">
                        <a:effectLst/>
                        <a:latin typeface="+mn-lt"/>
                        <a:ea typeface="Times New Roman" panose="02020603050405020304" pitchFamily="18" charset="0"/>
                      </a:endParaRPr>
                    </a:p>
                  </a:txBody>
                  <a:tcPr marL="44450" marR="44450"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accent6">
                        <a:lumMod val="40000"/>
                        <a:lumOff val="60000"/>
                      </a:schemeClr>
                    </a:solidFill>
                  </a:tcPr>
                </a:tc>
                <a:tc>
                  <a:txBody>
                    <a:bodyPr/>
                    <a:lstStyle/>
                    <a:p>
                      <a:r>
                        <a:rPr lang="nb-NO" sz="1200" b="1" dirty="0">
                          <a:solidFill>
                            <a:srgbClr val="000000"/>
                          </a:solidFill>
                          <a:effectLst/>
                          <a:latin typeface="+mn-lt"/>
                          <a:ea typeface="Times New Roman" panose="02020603050405020304" pitchFamily="18" charset="0"/>
                        </a:rPr>
                        <a:t>12</a:t>
                      </a:r>
                    </a:p>
                    <a:p>
                      <a:endParaRPr lang="nb-NO" sz="1200" dirty="0">
                        <a:effectLst/>
                        <a:latin typeface="+mn-lt"/>
                        <a:ea typeface="Times New Roman" panose="02020603050405020304" pitchFamily="18" charset="0"/>
                      </a:endParaRPr>
                    </a:p>
                  </a:txBody>
                  <a:tcPr marL="44450" marR="44450"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tc>
                  <a:txBody>
                    <a:bodyPr/>
                    <a:lstStyle/>
                    <a:p>
                      <a:r>
                        <a:rPr lang="nb-NO" sz="1200" b="1" dirty="0">
                          <a:solidFill>
                            <a:srgbClr val="000000"/>
                          </a:solidFill>
                          <a:effectLst/>
                          <a:latin typeface="+mn-lt"/>
                          <a:ea typeface="Times New Roman" panose="02020603050405020304" pitchFamily="18" charset="0"/>
                        </a:rPr>
                        <a:t>13</a:t>
                      </a:r>
                      <a:endParaRPr lang="nb-NO" sz="1200" dirty="0">
                        <a:effectLst/>
                        <a:latin typeface="+mn-lt"/>
                        <a:ea typeface="Times New Roman" panose="02020603050405020304" pitchFamily="18" charset="0"/>
                      </a:endParaRPr>
                    </a:p>
                    <a:p>
                      <a:r>
                        <a:rPr lang="nb-NO" sz="1200" dirty="0">
                          <a:solidFill>
                            <a:srgbClr val="000000"/>
                          </a:solidFill>
                          <a:effectLst/>
                          <a:latin typeface="+mn-lt"/>
                          <a:ea typeface="Times New Roman" panose="02020603050405020304" pitchFamily="18" charset="0"/>
                        </a:rPr>
                        <a:t>Vi markerer valentinsdagen</a:t>
                      </a:r>
                      <a:endParaRPr lang="nb-NO" sz="1200" dirty="0">
                        <a:effectLst/>
                        <a:latin typeface="+mn-lt"/>
                        <a:ea typeface="Times New Roman" panose="02020603050405020304" pitchFamily="18" charset="0"/>
                      </a:endParaRPr>
                    </a:p>
                  </a:txBody>
                  <a:tcPr marL="44450" marR="44450"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tc>
                  <a:txBody>
                    <a:bodyPr/>
                    <a:lstStyle/>
                    <a:p>
                      <a:r>
                        <a:rPr lang="nb-NO" sz="1200" b="1" dirty="0">
                          <a:solidFill>
                            <a:srgbClr val="000000"/>
                          </a:solidFill>
                          <a:effectLst/>
                          <a:latin typeface="+mn-lt"/>
                          <a:ea typeface="Times New Roman" panose="02020603050405020304" pitchFamily="18" charset="0"/>
                        </a:rPr>
                        <a:t>14</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a:solidFill>
                            <a:srgbClr val="000000"/>
                          </a:solidFill>
                          <a:effectLst/>
                          <a:latin typeface="+mn-lt"/>
                          <a:ea typeface="Times New Roman" panose="02020603050405020304" pitchFamily="18" charset="0"/>
                        </a:rPr>
                        <a:t>Valentinsdagen</a:t>
                      </a:r>
                      <a:endParaRPr lang="nb-NO" sz="1200" dirty="0">
                        <a:effectLst/>
                        <a:latin typeface="+mn-lt"/>
                        <a:ea typeface="Times New Roman" panose="02020603050405020304" pitchFamily="18" charset="0"/>
                      </a:endParaRPr>
                    </a:p>
                    <a:p>
                      <a:endParaRPr lang="nb-NO" sz="1200" dirty="0">
                        <a:effectLst/>
                        <a:latin typeface="+mn-lt"/>
                        <a:ea typeface="Times New Roman" panose="02020603050405020304" pitchFamily="18" charset="0"/>
                      </a:endParaRPr>
                    </a:p>
                  </a:txBody>
                  <a:tcPr marL="44450" marR="44450"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tc>
                  <a:txBody>
                    <a:bodyPr/>
                    <a:lstStyle/>
                    <a:p>
                      <a:r>
                        <a:rPr lang="nb-NO" sz="1200" b="1" dirty="0">
                          <a:solidFill>
                            <a:srgbClr val="FF0000"/>
                          </a:solidFill>
                          <a:effectLst/>
                          <a:latin typeface="+mn-lt"/>
                          <a:ea typeface="Times New Roman" panose="02020603050405020304" pitchFamily="18" charset="0"/>
                          <a:cs typeface="Times New Roman" panose="02020603050405020304" pitchFamily="18" charset="0"/>
                        </a:rPr>
                        <a:t>15</a:t>
                      </a:r>
                    </a:p>
                    <a:p>
                      <a:r>
                        <a:rPr lang="nb-NO" sz="1200" b="0" dirty="0">
                          <a:solidFill>
                            <a:schemeClr val="tx1"/>
                          </a:solidFill>
                          <a:effectLst/>
                          <a:latin typeface="+mn-lt"/>
                          <a:ea typeface="Times New Roman" panose="02020603050405020304" pitchFamily="18" charset="0"/>
                        </a:rPr>
                        <a:t>Fastelavn</a:t>
                      </a:r>
                    </a:p>
                  </a:txBody>
                  <a:tcPr marL="44450" marR="44450"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1201271">
                <a:tc>
                  <a:txBody>
                    <a:bodyPr/>
                    <a:lstStyle/>
                    <a:p>
                      <a:pPr algn="ctr"/>
                      <a:r>
                        <a:rPr lang="nb-NO" sz="1200" b="1" dirty="0">
                          <a:solidFill>
                            <a:schemeClr val="tx1"/>
                          </a:solidFill>
                          <a:effectLst/>
                          <a:latin typeface="+mn-lt"/>
                          <a:ea typeface="Times New Roman" panose="02020603050405020304" pitchFamily="18" charset="0"/>
                          <a:cs typeface="Arial" panose="020B0604020202020204" pitchFamily="34" charset="0"/>
                        </a:rPr>
                        <a:t>8</a:t>
                      </a:r>
                    </a:p>
                    <a:p>
                      <a:pPr algn="ctr"/>
                      <a:r>
                        <a:rPr lang="nb-NO" sz="1200" b="0" dirty="0">
                          <a:solidFill>
                            <a:schemeClr val="tx1"/>
                          </a:solidFill>
                          <a:effectLst/>
                          <a:latin typeface="+mn-lt"/>
                          <a:ea typeface="Times New Roman" panose="02020603050405020304" pitchFamily="18" charset="0"/>
                          <a:cs typeface="Arial" panose="020B0604020202020204" pitchFamily="34" charset="0"/>
                        </a:rPr>
                        <a:t>Skolens vinterferie</a:t>
                      </a:r>
                    </a:p>
                    <a:p>
                      <a:pPr algn="ctr"/>
                      <a:r>
                        <a:rPr lang="nb-NO" sz="1200" b="0" dirty="0">
                          <a:solidFill>
                            <a:schemeClr val="tx1"/>
                          </a:solidFill>
                          <a:effectLst/>
                          <a:latin typeface="+mn-lt"/>
                          <a:ea typeface="Times New Roman" panose="02020603050405020304" pitchFamily="18" charset="0"/>
                          <a:cs typeface="Arial" panose="020B0604020202020204" pitchFamily="34" charset="0"/>
                        </a:rPr>
                        <a:t>Grønn uke</a:t>
                      </a:r>
                    </a:p>
                  </a:txBody>
                  <a:tcPr marL="44450" marR="44450" marT="0"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tc>
                  <a:txBody>
                    <a:bodyPr/>
                    <a:lstStyle/>
                    <a:p>
                      <a:r>
                        <a:rPr lang="nb-NO" sz="1200" b="1" dirty="0">
                          <a:solidFill>
                            <a:srgbClr val="000000"/>
                          </a:solidFill>
                          <a:effectLst/>
                          <a:latin typeface="+mn-lt"/>
                          <a:ea typeface="Times New Roman" panose="02020603050405020304" pitchFamily="18" charset="0"/>
                        </a:rPr>
                        <a:t>16</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a:solidFill>
                            <a:srgbClr val="000000"/>
                          </a:solidFill>
                          <a:effectLst/>
                          <a:latin typeface="+mn-lt"/>
                          <a:ea typeface="Times New Roman" panose="02020603050405020304" pitchFamily="18" charset="0"/>
                        </a:rPr>
                        <a:t>Blåmandag</a:t>
                      </a:r>
                      <a:endParaRPr lang="nb-NO" sz="1200" dirty="0">
                        <a:effectLst/>
                        <a:latin typeface="+mn-lt"/>
                        <a:ea typeface="Times New Roman" panose="02020603050405020304" pitchFamily="18" charset="0"/>
                      </a:endParaRPr>
                    </a:p>
                    <a:p>
                      <a:endParaRPr lang="nb-NO" sz="1200" dirty="0">
                        <a:effectLst/>
                        <a:latin typeface="+mn-lt"/>
                        <a:ea typeface="Times New Roman" panose="02020603050405020304" pitchFamily="18" charset="0"/>
                      </a:endParaRPr>
                    </a:p>
                  </a:txBody>
                  <a:tcPr marL="44450" marR="44450"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tc>
                  <a:txBody>
                    <a:bodyPr/>
                    <a:lstStyle/>
                    <a:p>
                      <a:r>
                        <a:rPr lang="nb-NO" sz="1200" b="1" dirty="0">
                          <a:solidFill>
                            <a:srgbClr val="000000"/>
                          </a:solidFill>
                          <a:effectLst/>
                          <a:latin typeface="+mn-lt"/>
                          <a:ea typeface="Times New Roman" panose="02020603050405020304" pitchFamily="18" charset="0"/>
                        </a:rPr>
                        <a:t>17</a:t>
                      </a:r>
                    </a:p>
                    <a:p>
                      <a:r>
                        <a:rPr lang="nb-NO" sz="1200" dirty="0">
                          <a:solidFill>
                            <a:srgbClr val="000000"/>
                          </a:solidFill>
                          <a:effectLst/>
                          <a:latin typeface="+mn-lt"/>
                          <a:ea typeface="Times New Roman" panose="02020603050405020304" pitchFamily="18" charset="0"/>
                        </a:rPr>
                        <a:t>Feitetirsdag </a:t>
                      </a:r>
                    </a:p>
                    <a:p>
                      <a:r>
                        <a:rPr lang="nb-NO" sz="1200" dirty="0">
                          <a:solidFill>
                            <a:srgbClr val="000000"/>
                          </a:solidFill>
                          <a:effectLst/>
                          <a:latin typeface="+mn-lt"/>
                          <a:ea typeface="Times New Roman" panose="02020603050405020304" pitchFamily="18" charset="0"/>
                        </a:rPr>
                        <a:t>Pannekakedagen</a:t>
                      </a:r>
                      <a:endParaRPr lang="nb-NO" sz="1200" dirty="0">
                        <a:effectLst/>
                        <a:latin typeface="+mn-lt"/>
                        <a:ea typeface="Times New Roman" panose="02020603050405020304" pitchFamily="18" charset="0"/>
                      </a:endParaRPr>
                    </a:p>
                    <a:p>
                      <a:endParaRPr lang="nb-NO" sz="1200" dirty="0">
                        <a:effectLst/>
                        <a:latin typeface="+mn-lt"/>
                        <a:ea typeface="Times New Roman" panose="02020603050405020304" pitchFamily="18" charset="0"/>
                      </a:endParaRPr>
                    </a:p>
                  </a:txBody>
                  <a:tcPr marL="44450" marR="44450"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tc>
                  <a:txBody>
                    <a:bodyPr/>
                    <a:lstStyle/>
                    <a:p>
                      <a:r>
                        <a:rPr lang="nb-NO" sz="1200" b="1" dirty="0">
                          <a:solidFill>
                            <a:srgbClr val="000000"/>
                          </a:solidFill>
                          <a:effectLst/>
                          <a:latin typeface="+mn-lt"/>
                          <a:ea typeface="Times New Roman" panose="02020603050405020304" pitchFamily="18" charset="0"/>
                        </a:rPr>
                        <a:t>18</a:t>
                      </a:r>
                      <a:endParaRPr lang="nb-NO" sz="1200" dirty="0">
                        <a:effectLst/>
                        <a:latin typeface="+mn-lt"/>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a:solidFill>
                            <a:srgbClr val="000000"/>
                          </a:solidFill>
                          <a:effectLst/>
                          <a:latin typeface="+mn-lt"/>
                          <a:ea typeface="Times New Roman" panose="02020603050405020304" pitchFamily="18" charset="0"/>
                        </a:rPr>
                        <a:t>Askeonsdag</a:t>
                      </a:r>
                      <a:endParaRPr lang="nb-NO" sz="1200" dirty="0">
                        <a:effectLst/>
                        <a:latin typeface="+mn-lt"/>
                        <a:ea typeface="Times New Roman" panose="02020603050405020304" pitchFamily="18" charset="0"/>
                      </a:endParaRPr>
                    </a:p>
                    <a:p>
                      <a:endParaRPr lang="nb-NO" sz="1200" dirty="0">
                        <a:effectLst/>
                        <a:latin typeface="+mn-lt"/>
                        <a:ea typeface="Times New Roman" panose="02020603050405020304" pitchFamily="18" charset="0"/>
                      </a:endParaRPr>
                    </a:p>
                  </a:txBody>
                  <a:tcPr marL="44450" marR="44450"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tc>
                  <a:txBody>
                    <a:bodyPr/>
                    <a:lstStyle/>
                    <a:p>
                      <a:r>
                        <a:rPr lang="nb-NO" sz="1200" b="1" dirty="0">
                          <a:solidFill>
                            <a:srgbClr val="000000"/>
                          </a:solidFill>
                          <a:effectLst/>
                          <a:latin typeface="+mn-lt"/>
                          <a:ea typeface="Times New Roman" panose="02020603050405020304" pitchFamily="18" charset="0"/>
                        </a:rPr>
                        <a:t>19</a:t>
                      </a:r>
                      <a:endParaRPr lang="nb-NO" sz="1200" dirty="0">
                        <a:effectLst/>
                        <a:latin typeface="+mn-lt"/>
                        <a:ea typeface="Times New Roman" panose="02020603050405020304" pitchFamily="18" charset="0"/>
                      </a:endParaRPr>
                    </a:p>
                  </a:txBody>
                  <a:tcPr marL="44450" marR="44450"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tc>
                  <a:txBody>
                    <a:bodyPr/>
                    <a:lstStyle/>
                    <a:p>
                      <a:r>
                        <a:rPr lang="nb-NO" sz="1200" b="1" dirty="0">
                          <a:solidFill>
                            <a:srgbClr val="000000"/>
                          </a:solidFill>
                          <a:effectLst/>
                          <a:latin typeface="+mn-lt"/>
                          <a:ea typeface="Times New Roman" panose="02020603050405020304" pitchFamily="18" charset="0"/>
                        </a:rPr>
                        <a:t>20</a:t>
                      </a:r>
                      <a:endParaRPr lang="nb-NO" sz="1200" dirty="0">
                        <a:effectLst/>
                        <a:latin typeface="+mn-lt"/>
                        <a:ea typeface="Times New Roman" panose="02020603050405020304" pitchFamily="18" charset="0"/>
                      </a:endParaRPr>
                    </a:p>
                    <a:p>
                      <a:r>
                        <a:rPr lang="nb-NO" sz="1200" dirty="0">
                          <a:solidFill>
                            <a:srgbClr val="000000"/>
                          </a:solidFill>
                          <a:effectLst/>
                          <a:latin typeface="+mn-lt"/>
                          <a:ea typeface="Times New Roman" panose="02020603050405020304" pitchFamily="18" charset="0"/>
                        </a:rPr>
                        <a:t>Grønn fest – ta gjerne på noe grønt</a:t>
                      </a:r>
                      <a:endParaRPr lang="nb-NO" sz="1200" dirty="0">
                        <a:effectLst/>
                        <a:latin typeface="+mn-lt"/>
                        <a:ea typeface="Times New Roman" panose="02020603050405020304" pitchFamily="18" charset="0"/>
                      </a:endParaRPr>
                    </a:p>
                  </a:txBody>
                  <a:tcPr marL="44450" marR="44450"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accent6">
                        <a:lumMod val="20000"/>
                        <a:lumOff val="80000"/>
                      </a:schemeClr>
                    </a:solidFill>
                  </a:tcPr>
                </a:tc>
                <a:tc>
                  <a:txBody>
                    <a:bodyPr/>
                    <a:lstStyle/>
                    <a:p>
                      <a:r>
                        <a:rPr lang="nb-NO" sz="1200" b="1" dirty="0">
                          <a:solidFill>
                            <a:srgbClr val="000000"/>
                          </a:solidFill>
                          <a:effectLst/>
                          <a:latin typeface="+mn-lt"/>
                          <a:ea typeface="Times New Roman" panose="02020603050405020304" pitchFamily="18" charset="0"/>
                        </a:rPr>
                        <a:t>21</a:t>
                      </a:r>
                      <a:endParaRPr lang="nb-NO" sz="1200" dirty="0">
                        <a:effectLst/>
                        <a:latin typeface="+mn-lt"/>
                        <a:ea typeface="Times New Roman" panose="02020603050405020304" pitchFamily="18" charset="0"/>
                      </a:endParaRPr>
                    </a:p>
                    <a:p>
                      <a:r>
                        <a:rPr lang="nb-NO" sz="1200" dirty="0">
                          <a:solidFill>
                            <a:srgbClr val="000000"/>
                          </a:solidFill>
                          <a:effectLst/>
                          <a:latin typeface="+mn-lt"/>
                          <a:ea typeface="Times New Roman" panose="02020603050405020304" pitchFamily="18" charset="0"/>
                        </a:rPr>
                        <a:t> </a:t>
                      </a:r>
                      <a:endParaRPr lang="nb-NO" sz="1200" dirty="0">
                        <a:effectLst/>
                        <a:latin typeface="+mn-lt"/>
                        <a:ea typeface="Times New Roman" panose="02020603050405020304" pitchFamily="18" charset="0"/>
                      </a:endParaRPr>
                    </a:p>
                  </a:txBody>
                  <a:tcPr marL="44450" marR="44450"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tc>
                  <a:txBody>
                    <a:bodyPr/>
                    <a:lstStyle/>
                    <a:p>
                      <a:r>
                        <a:rPr lang="nb-NO" sz="1200" b="1" dirty="0">
                          <a:solidFill>
                            <a:srgbClr val="FF0000"/>
                          </a:solidFill>
                          <a:effectLst/>
                          <a:latin typeface="+mn-lt"/>
                          <a:ea typeface="Times New Roman" panose="02020603050405020304" pitchFamily="18" charset="0"/>
                          <a:cs typeface="Times New Roman" panose="02020603050405020304" pitchFamily="18" charset="0"/>
                        </a:rPr>
                        <a:t>22</a:t>
                      </a:r>
                      <a:endParaRPr lang="nb-NO" sz="1200" dirty="0">
                        <a:solidFill>
                          <a:srgbClr val="FF0000"/>
                        </a:solidFill>
                        <a:effectLst/>
                        <a:latin typeface="+mn-lt"/>
                        <a:ea typeface="Times New Roman" panose="02020603050405020304" pitchFamily="18" charset="0"/>
                      </a:endParaRPr>
                    </a:p>
                  </a:txBody>
                  <a:tcPr marL="44450" marR="44450"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1174377">
                <a:tc>
                  <a:txBody>
                    <a:bodyPr/>
                    <a:lstStyle/>
                    <a:p>
                      <a:pPr algn="ctr"/>
                      <a:r>
                        <a:rPr lang="nb-NO" sz="1200" b="1" dirty="0">
                          <a:solidFill>
                            <a:schemeClr val="tx1"/>
                          </a:solidFill>
                          <a:effectLst/>
                          <a:latin typeface="+mn-lt"/>
                          <a:ea typeface="Times New Roman" panose="02020603050405020304" pitchFamily="18" charset="0"/>
                          <a:cs typeface="Arial" panose="020B0604020202020204" pitchFamily="34" charset="0"/>
                        </a:rPr>
                        <a:t>9</a:t>
                      </a:r>
                    </a:p>
                    <a:p>
                      <a:pPr algn="ctr"/>
                      <a:r>
                        <a:rPr lang="nb-NO" sz="1200" b="0" dirty="0">
                          <a:solidFill>
                            <a:schemeClr val="tx1"/>
                          </a:solidFill>
                          <a:effectLst/>
                          <a:latin typeface="+mn-lt"/>
                          <a:ea typeface="Times New Roman" panose="02020603050405020304" pitchFamily="18" charset="0"/>
                          <a:cs typeface="Arial" panose="020B0604020202020204" pitchFamily="34" charset="0"/>
                        </a:rPr>
                        <a:t>Papayafuglen</a:t>
                      </a:r>
                      <a:endParaRPr lang="nb-NO" sz="1200" b="1" dirty="0">
                        <a:solidFill>
                          <a:schemeClr val="tx1"/>
                        </a:solidFill>
                        <a:effectLst/>
                        <a:latin typeface="+mn-lt"/>
                        <a:ea typeface="Times New Roman" panose="02020603050405020304" pitchFamily="18" charset="0"/>
                        <a:cs typeface="Arial" panose="020B0604020202020204" pitchFamily="34" charset="0"/>
                      </a:endParaRPr>
                    </a:p>
                  </a:txBody>
                  <a:tcPr marL="44450" marR="44450" marT="0"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tc>
                  <a:txBody>
                    <a:bodyPr/>
                    <a:lstStyle/>
                    <a:p>
                      <a:r>
                        <a:rPr lang="nb-NO" sz="1200" b="1" dirty="0">
                          <a:solidFill>
                            <a:srgbClr val="000000"/>
                          </a:solidFill>
                          <a:effectLst/>
                          <a:latin typeface="+mn-lt"/>
                          <a:ea typeface="Times New Roman" panose="02020603050405020304" pitchFamily="18" charset="0"/>
                        </a:rPr>
                        <a:t>23</a:t>
                      </a:r>
                      <a:endParaRPr lang="nb-NO" sz="1200" dirty="0">
                        <a:solidFill>
                          <a:srgbClr val="000000"/>
                        </a:solidFill>
                        <a:effectLst/>
                        <a:latin typeface="+mn-lt"/>
                        <a:ea typeface="Times New Roman" panose="02020603050405020304" pitchFamily="18" charset="0"/>
                      </a:endParaRPr>
                    </a:p>
                  </a:txBody>
                  <a:tcPr marL="44450" marR="44450"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tc>
                  <a:txBody>
                    <a:bodyPr/>
                    <a:lstStyle/>
                    <a:p>
                      <a:r>
                        <a:rPr lang="nb-NO" sz="1200" b="1" dirty="0">
                          <a:solidFill>
                            <a:srgbClr val="000000"/>
                          </a:solidFill>
                          <a:effectLst/>
                          <a:latin typeface="+mn-lt"/>
                          <a:ea typeface="Times New Roman" panose="02020603050405020304" pitchFamily="18" charset="0"/>
                        </a:rPr>
                        <a:t>24</a:t>
                      </a:r>
                      <a:endParaRPr lang="nb-NO" sz="1200" dirty="0">
                        <a:solidFill>
                          <a:srgbClr val="000000"/>
                        </a:solidFill>
                        <a:effectLst/>
                        <a:latin typeface="+mn-lt"/>
                        <a:ea typeface="Times New Roman" panose="02020603050405020304" pitchFamily="18" charset="0"/>
                      </a:endParaRPr>
                    </a:p>
                  </a:txBody>
                  <a:tcPr marL="44450" marR="44450" marT="0" marB="0">
                    <a:lnL w="12700" cap="flat" cmpd="sng" algn="ctr">
                      <a:solidFill>
                        <a:srgbClr val="5B9BD5"/>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tc>
                  <a:txBody>
                    <a:bodyPr/>
                    <a:lstStyle/>
                    <a:p>
                      <a:r>
                        <a:rPr lang="nb-NO" sz="1200" b="1" dirty="0">
                          <a:solidFill>
                            <a:srgbClr val="000000"/>
                          </a:solidFill>
                          <a:effectLst/>
                          <a:latin typeface="+mn-lt"/>
                          <a:ea typeface="Times New Roman" panose="02020603050405020304" pitchFamily="18" charset="0"/>
                        </a:rPr>
                        <a:t>25</a:t>
                      </a:r>
                    </a:p>
                    <a:p>
                      <a:endParaRPr lang="nb-NO" sz="1200" dirty="0">
                        <a:solidFill>
                          <a:srgbClr val="000000"/>
                        </a:solidFill>
                        <a:effectLst/>
                        <a:latin typeface="+mn-lt"/>
                        <a:ea typeface="Times New Roman" panose="02020603050405020304" pitchFamily="18" charset="0"/>
                      </a:endParaRPr>
                    </a:p>
                  </a:txBody>
                  <a:tcPr marL="44450" marR="44450" marT="0" marB="0">
                    <a:lnL w="12700" cap="flat" cmpd="sng" algn="ctr">
                      <a:solidFill>
                        <a:schemeClr val="accent1"/>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tc>
                  <a:txBody>
                    <a:bodyPr/>
                    <a:lstStyle/>
                    <a:p>
                      <a:r>
                        <a:rPr lang="nb-NO" sz="1200" b="1" dirty="0">
                          <a:solidFill>
                            <a:srgbClr val="000000"/>
                          </a:solidFill>
                          <a:effectLst/>
                          <a:latin typeface="+mn-lt"/>
                          <a:ea typeface="Times New Roman" panose="02020603050405020304" pitchFamily="18" charset="0"/>
                        </a:rPr>
                        <a:t>26</a:t>
                      </a:r>
                      <a:endParaRPr lang="nb-NO" sz="1200" dirty="0">
                        <a:solidFill>
                          <a:srgbClr val="000000"/>
                        </a:solidFill>
                        <a:effectLst/>
                        <a:latin typeface="+mn-lt"/>
                        <a:ea typeface="Times New Roman" panose="02020603050405020304" pitchFamily="18" charset="0"/>
                      </a:endParaRPr>
                    </a:p>
                  </a:txBody>
                  <a:tcPr marL="44450" marR="44450" marT="0" marB="0">
                    <a:lnL w="12700" cap="flat" cmpd="sng" algn="ctr">
                      <a:solidFill>
                        <a:srgbClr val="5B9BD5"/>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tc>
                  <a:txBody>
                    <a:bodyPr/>
                    <a:lstStyle/>
                    <a:p>
                      <a:r>
                        <a:rPr lang="nb-NO" sz="1200" b="1" dirty="0">
                          <a:solidFill>
                            <a:srgbClr val="000000"/>
                          </a:solidFill>
                          <a:effectLst/>
                          <a:latin typeface="+mn-lt"/>
                          <a:ea typeface="Times New Roman" panose="02020603050405020304" pitchFamily="18" charset="0"/>
                        </a:rPr>
                        <a:t>27</a:t>
                      </a:r>
                      <a:endParaRPr lang="nb-NO" sz="1200" dirty="0">
                        <a:solidFill>
                          <a:srgbClr val="000000"/>
                        </a:solidFill>
                        <a:effectLst/>
                        <a:latin typeface="+mn-lt"/>
                        <a:ea typeface="Times New Roman" panose="02020603050405020304" pitchFamily="18" charset="0"/>
                      </a:endParaRPr>
                    </a:p>
                  </a:txBody>
                  <a:tcPr marL="44450" marR="44450" marT="0" marB="0">
                    <a:lnL w="12700" cap="flat" cmpd="sng" algn="ctr">
                      <a:solidFill>
                        <a:schemeClr val="accent1"/>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tc>
                  <a:txBody>
                    <a:bodyPr/>
                    <a:lstStyle/>
                    <a:p>
                      <a:r>
                        <a:rPr lang="nb-NO" sz="1200" dirty="0">
                          <a:solidFill>
                            <a:srgbClr val="000000"/>
                          </a:solidFill>
                          <a:effectLst/>
                          <a:latin typeface="+mn-lt"/>
                          <a:ea typeface="Times New Roman" panose="02020603050405020304" pitchFamily="18" charset="0"/>
                        </a:rPr>
                        <a:t>28</a:t>
                      </a:r>
                      <a:endParaRPr lang="nb-NO" sz="1200" dirty="0">
                        <a:effectLst/>
                        <a:latin typeface="+mn-lt"/>
                        <a:ea typeface="Times New Roman" panose="02020603050405020304" pitchFamily="18" charset="0"/>
                      </a:endParaRPr>
                    </a:p>
                  </a:txBody>
                  <a:tcPr marL="44450" marR="44450"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tc>
                  <a:txBody>
                    <a:bodyPr/>
                    <a:lstStyle/>
                    <a:p>
                      <a:r>
                        <a:rPr lang="nb-NO" sz="1200" b="1" dirty="0">
                          <a:solidFill>
                            <a:srgbClr val="FF0000"/>
                          </a:solidFill>
                          <a:effectLst/>
                          <a:latin typeface="+mn-lt"/>
                          <a:ea typeface="Times New Roman" panose="02020603050405020304" pitchFamily="18" charset="0"/>
                          <a:cs typeface="Times New Roman" panose="02020603050405020304" pitchFamily="18" charset="0"/>
                        </a:rPr>
                        <a:t> </a:t>
                      </a:r>
                    </a:p>
                  </a:txBody>
                  <a:tcPr marL="44450" marR="44450"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86301531"/>
                  </a:ext>
                </a:extLst>
              </a:tr>
            </a:tbl>
          </a:graphicData>
        </a:graphic>
      </p:graphicFrame>
      <p:pic>
        <p:nvPicPr>
          <p:cNvPr id="3" name="Bilde 1" descr="Fil:Sami flag.svg">
            <a:hlinkClick r:id="rId2"/>
            <a:extLst>
              <a:ext uri="{FF2B5EF4-FFF2-40B4-BE49-F238E27FC236}">
                <a16:creationId xmlns:a16="http://schemas.microsoft.com/office/drawing/2014/main" id="{E13B6D80-DDC6-081C-928D-F2A4FC7DB38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60393" y="2570669"/>
            <a:ext cx="464218" cy="347502"/>
          </a:xfrm>
          <a:prstGeom prst="rect">
            <a:avLst/>
          </a:prstGeom>
          <a:noFill/>
          <a:extLst>
            <a:ext uri="{909E8E84-426E-40DD-AFC4-6F175D3DCCD1}">
              <a14:hiddenFill xmlns:a14="http://schemas.microsoft.com/office/drawing/2010/main">
                <a:solidFill>
                  <a:srgbClr val="FFFFFF"/>
                </a:solidFill>
              </a14:hiddenFill>
            </a:ext>
          </a:extLst>
        </p:spPr>
      </p:pic>
      <p:pic>
        <p:nvPicPr>
          <p:cNvPr id="5" name="Bilde 4">
            <a:extLst>
              <a:ext uri="{FF2B5EF4-FFF2-40B4-BE49-F238E27FC236}">
                <a16:creationId xmlns:a16="http://schemas.microsoft.com/office/drawing/2014/main" id="{50F4924D-078F-40C5-4D8A-0516E0B05C5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55771" y="2006315"/>
            <a:ext cx="361950" cy="361950"/>
          </a:xfrm>
          <a:prstGeom prst="rect">
            <a:avLst/>
          </a:prstGeom>
          <a:noFill/>
          <a:extLst>
            <a:ext uri="{909E8E84-426E-40DD-AFC4-6F175D3DCCD1}">
              <a14:hiddenFill xmlns:a14="http://schemas.microsoft.com/office/drawing/2010/main">
                <a:solidFill>
                  <a:srgbClr val="FFFFFF"/>
                </a:solidFill>
              </a14:hiddenFill>
            </a:ext>
          </a:extLst>
        </p:spPr>
      </p:pic>
      <p:pic>
        <p:nvPicPr>
          <p:cNvPr id="2" name="Bilde 1">
            <a:extLst>
              <a:ext uri="{FF2B5EF4-FFF2-40B4-BE49-F238E27FC236}">
                <a16:creationId xmlns:a16="http://schemas.microsoft.com/office/drawing/2014/main" id="{24FB8939-8EC2-79B2-1288-1D48A023577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388351" y="2006315"/>
            <a:ext cx="361950" cy="361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64901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 1"/>
          <p:cNvGraphicFramePr>
            <a:graphicFrameLocks noGrp="1"/>
          </p:cNvGraphicFramePr>
          <p:nvPr>
            <p:extLst>
              <p:ext uri="{D42A27DB-BD31-4B8C-83A1-F6EECF244321}">
                <p14:modId xmlns:p14="http://schemas.microsoft.com/office/powerpoint/2010/main" val="1349479250"/>
              </p:ext>
            </p:extLst>
          </p:nvPr>
        </p:nvGraphicFramePr>
        <p:xfrm>
          <a:off x="4572000" y="128790"/>
          <a:ext cx="7495504" cy="6390575"/>
        </p:xfrm>
        <a:graphic>
          <a:graphicData uri="http://schemas.openxmlformats.org/drawingml/2006/table">
            <a:tbl>
              <a:tblPr firstRow="1" firstCol="1" bandRow="1">
                <a:tableStyleId>{69012ECD-51FC-41F1-AA8D-1B2483CD663E}</a:tableStyleId>
              </a:tblPr>
              <a:tblGrid>
                <a:gridCol w="1273449">
                  <a:extLst>
                    <a:ext uri="{9D8B030D-6E8A-4147-A177-3AD203B41FA5}">
                      <a16:colId xmlns:a16="http://schemas.microsoft.com/office/drawing/2014/main" val="20000"/>
                    </a:ext>
                  </a:extLst>
                </a:gridCol>
                <a:gridCol w="6222055">
                  <a:extLst>
                    <a:ext uri="{9D8B030D-6E8A-4147-A177-3AD203B41FA5}">
                      <a16:colId xmlns:a16="http://schemas.microsoft.com/office/drawing/2014/main" val="20001"/>
                    </a:ext>
                  </a:extLst>
                </a:gridCol>
              </a:tblGrid>
              <a:tr h="331480">
                <a:tc>
                  <a:txBody>
                    <a:bodyPr/>
                    <a:lstStyle/>
                    <a:p>
                      <a:pPr>
                        <a:spcAft>
                          <a:spcPts val="0"/>
                        </a:spcAft>
                      </a:pPr>
                      <a:r>
                        <a:rPr lang="nb-NO" sz="1100" dirty="0">
                          <a:solidFill>
                            <a:schemeClr val="tx1"/>
                          </a:solidFill>
                          <a:effectLst/>
                        </a:rPr>
                        <a:t>FAGOMRÅDE</a:t>
                      </a:r>
                    </a:p>
                    <a:p>
                      <a:pPr>
                        <a:spcAft>
                          <a:spcPts val="0"/>
                        </a:spcAft>
                      </a:pPr>
                      <a:r>
                        <a:rPr lang="nb-NO" sz="1100" dirty="0">
                          <a:solidFill>
                            <a:schemeClr val="tx1"/>
                          </a:solidFill>
                          <a:effectLst/>
                        </a:rPr>
                        <a:t> </a:t>
                      </a:r>
                      <a:endParaRPr lang="nb-NO" sz="1100" dirty="0">
                        <a:solidFill>
                          <a:schemeClr val="tx1"/>
                        </a:solidFill>
                        <a:effectLst/>
                        <a:latin typeface="+mn-lt"/>
                        <a:ea typeface="Times New Roman" panose="02020603050405020304" pitchFamily="18" charset="0"/>
                        <a:cs typeface="Arial" panose="020B0604020202020204" pitchFamily="34" charset="0"/>
                      </a:endParaRPr>
                    </a:p>
                  </a:txBody>
                  <a:tcPr marL="30670" marR="30670" marT="0" marB="0"/>
                </a:tc>
                <a:tc>
                  <a:txBody>
                    <a:bodyPr/>
                    <a:lstStyle/>
                    <a:p>
                      <a:pPr>
                        <a:spcAft>
                          <a:spcPts val="0"/>
                        </a:spcAft>
                      </a:pPr>
                      <a:r>
                        <a:rPr lang="nb-NO" sz="1100" dirty="0">
                          <a:solidFill>
                            <a:schemeClr val="tx1"/>
                          </a:solidFill>
                          <a:effectLst/>
                        </a:rPr>
                        <a:t>HOVEDFOKUS</a:t>
                      </a:r>
                      <a:r>
                        <a:rPr lang="nb-NO" sz="1100" baseline="0" dirty="0">
                          <a:solidFill>
                            <a:schemeClr val="tx1"/>
                          </a:solidFill>
                          <a:effectLst/>
                        </a:rPr>
                        <a:t> I MARS</a:t>
                      </a:r>
                      <a:endParaRPr lang="nb-NO" sz="1100" dirty="0">
                        <a:solidFill>
                          <a:schemeClr val="tx1"/>
                        </a:solidFill>
                        <a:effectLst/>
                      </a:endParaRPr>
                    </a:p>
                    <a:p>
                      <a:pPr>
                        <a:spcAft>
                          <a:spcPts val="0"/>
                        </a:spcAft>
                      </a:pPr>
                      <a:r>
                        <a:rPr lang="nb-NO" sz="1100" dirty="0">
                          <a:solidFill>
                            <a:schemeClr val="tx1"/>
                          </a:solidFill>
                          <a:effectLst/>
                        </a:rPr>
                        <a:t> </a:t>
                      </a:r>
                      <a:endParaRPr lang="nb-NO" sz="1100" dirty="0">
                        <a:solidFill>
                          <a:schemeClr val="tx1"/>
                        </a:solidFill>
                        <a:effectLst/>
                        <a:latin typeface="+mn-lt"/>
                        <a:ea typeface="Times New Roman" panose="02020603050405020304" pitchFamily="18" charset="0"/>
                        <a:cs typeface="Arial" panose="020B0604020202020204" pitchFamily="34" charset="0"/>
                      </a:endParaRPr>
                    </a:p>
                  </a:txBody>
                  <a:tcPr marL="30670" marR="30670" marT="0" marB="0"/>
                </a:tc>
                <a:extLst>
                  <a:ext uri="{0D108BD9-81ED-4DB2-BD59-A6C34878D82A}">
                    <a16:rowId xmlns:a16="http://schemas.microsoft.com/office/drawing/2014/main" val="10000"/>
                  </a:ext>
                </a:extLst>
              </a:tr>
              <a:tr h="1160180">
                <a:tc>
                  <a:txBody>
                    <a:bodyPr/>
                    <a:lstStyle/>
                    <a:p>
                      <a:pPr>
                        <a:lnSpc>
                          <a:spcPct val="150000"/>
                        </a:lnSpc>
                        <a:spcAft>
                          <a:spcPts val="0"/>
                        </a:spcAft>
                      </a:pPr>
                      <a:r>
                        <a:rPr lang="nb-NO" sz="1100" dirty="0">
                          <a:effectLst/>
                        </a:rPr>
                        <a:t>Antall, rom og </a:t>
                      </a:r>
                    </a:p>
                    <a:p>
                      <a:pPr>
                        <a:lnSpc>
                          <a:spcPct val="150000"/>
                        </a:lnSpc>
                        <a:spcAft>
                          <a:spcPts val="0"/>
                        </a:spcAft>
                      </a:pPr>
                      <a:r>
                        <a:rPr lang="nb-NO" sz="1100" dirty="0">
                          <a:effectLst/>
                        </a:rPr>
                        <a:t>form</a:t>
                      </a:r>
                    </a:p>
                    <a:p>
                      <a:pPr>
                        <a:spcAft>
                          <a:spcPts val="0"/>
                        </a:spcAft>
                      </a:pPr>
                      <a:r>
                        <a:rPr lang="nb-NO" sz="1100" dirty="0">
                          <a:effectLst/>
                        </a:rPr>
                        <a:t> </a:t>
                      </a:r>
                      <a:endParaRPr lang="nb-NO" sz="1100" dirty="0">
                        <a:effectLst/>
                        <a:latin typeface="+mn-lt"/>
                        <a:ea typeface="Times New Roman" panose="02020603050405020304" pitchFamily="18" charset="0"/>
                        <a:cs typeface="Arial" panose="020B0604020202020204" pitchFamily="34" charset="0"/>
                      </a:endParaRPr>
                    </a:p>
                  </a:txBody>
                  <a:tcPr marL="30670" marR="3067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100" baseline="0" dirty="0">
                          <a:effectLst/>
                        </a:rPr>
                        <a:t>Hvordan ser granbarhytta vår ut nå? Har den endret seg?</a:t>
                      </a:r>
                      <a:r>
                        <a:rPr lang="nb-NO" sz="1100" dirty="0">
                          <a:effectLst/>
                        </a:rPr>
                        <a:t> Hvor mange egg</a:t>
                      </a:r>
                      <a:r>
                        <a:rPr lang="nb-NO" sz="1100" baseline="0" dirty="0">
                          <a:effectLst/>
                        </a:rPr>
                        <a:t> har påskeharen lagt? Hvor mange spor har han lagt fra seg? Er det forskjell på fargen på påskeharens ekskrement i forhold til en vanlige hare? Har de forskjellig form?  (også i april)</a:t>
                      </a:r>
                      <a:endParaRPr lang="nb-NO" sz="1100" dirty="0">
                        <a:effectLst/>
                      </a:endParaRPr>
                    </a:p>
                    <a:p>
                      <a:pPr>
                        <a:spcAft>
                          <a:spcPts val="0"/>
                        </a:spcAft>
                      </a:pPr>
                      <a:endParaRPr lang="nb-NO" sz="1100" dirty="0">
                        <a:effectLst/>
                      </a:endParaRPr>
                    </a:p>
                    <a:p>
                      <a:pPr>
                        <a:spcAft>
                          <a:spcPts val="0"/>
                        </a:spcAft>
                      </a:pPr>
                      <a:endParaRPr lang="nb-NO" sz="1100" dirty="0">
                        <a:effectLst/>
                      </a:endParaRPr>
                    </a:p>
                    <a:p>
                      <a:pPr>
                        <a:spcAft>
                          <a:spcPts val="0"/>
                        </a:spcAft>
                      </a:pPr>
                      <a:endParaRPr lang="nb-NO" sz="1100" dirty="0">
                        <a:effectLst/>
                        <a:latin typeface="+mn-lt"/>
                        <a:ea typeface="Times New Roman" panose="02020603050405020304" pitchFamily="18" charset="0"/>
                        <a:cs typeface="Arial" panose="020B0604020202020204" pitchFamily="34" charset="0"/>
                      </a:endParaRPr>
                    </a:p>
                  </a:txBody>
                  <a:tcPr marL="30670" marR="30670" marT="0" marB="0"/>
                </a:tc>
                <a:extLst>
                  <a:ext uri="{0D108BD9-81ED-4DB2-BD59-A6C34878D82A}">
                    <a16:rowId xmlns:a16="http://schemas.microsoft.com/office/drawing/2014/main" val="10001"/>
                  </a:ext>
                </a:extLst>
              </a:tr>
              <a:tr h="994440">
                <a:tc>
                  <a:txBody>
                    <a:bodyPr/>
                    <a:lstStyle/>
                    <a:p>
                      <a:pPr>
                        <a:lnSpc>
                          <a:spcPct val="150000"/>
                        </a:lnSpc>
                        <a:spcAft>
                          <a:spcPts val="0"/>
                        </a:spcAft>
                      </a:pPr>
                      <a:r>
                        <a:rPr lang="nb-NO" sz="1100">
                          <a:effectLst/>
                        </a:rPr>
                        <a:t>Etikk, religion og</a:t>
                      </a:r>
                    </a:p>
                    <a:p>
                      <a:pPr>
                        <a:lnSpc>
                          <a:spcPct val="150000"/>
                        </a:lnSpc>
                        <a:spcAft>
                          <a:spcPts val="0"/>
                        </a:spcAft>
                      </a:pPr>
                      <a:r>
                        <a:rPr lang="nb-NO" sz="1100">
                          <a:effectLst/>
                        </a:rPr>
                        <a:t>filosofi</a:t>
                      </a:r>
                    </a:p>
                    <a:p>
                      <a:pPr>
                        <a:spcAft>
                          <a:spcPts val="0"/>
                        </a:spcAft>
                      </a:pPr>
                      <a:r>
                        <a:rPr lang="nb-NO" sz="1100">
                          <a:effectLst/>
                        </a:rPr>
                        <a:t> </a:t>
                      </a:r>
                      <a:endParaRPr lang="nb-NO" sz="1100">
                        <a:effectLst/>
                        <a:latin typeface="+mn-lt"/>
                        <a:ea typeface="Times New Roman" panose="02020603050405020304" pitchFamily="18" charset="0"/>
                        <a:cs typeface="Arial" panose="020B0604020202020204" pitchFamily="34" charset="0"/>
                      </a:endParaRPr>
                    </a:p>
                  </a:txBody>
                  <a:tcPr marL="30670" marR="30670" marT="0" marB="0"/>
                </a:tc>
                <a:tc>
                  <a:txBody>
                    <a:bodyPr/>
                    <a:lstStyle/>
                    <a:p>
                      <a:pPr>
                        <a:spcAft>
                          <a:spcPts val="0"/>
                        </a:spcAft>
                      </a:pPr>
                      <a:r>
                        <a:rPr lang="nb-NO" sz="1100" dirty="0">
                          <a:effectLst/>
                        </a:rPr>
                        <a:t>Hovedfokus på barn i andre land, hvordan har</a:t>
                      </a:r>
                      <a:r>
                        <a:rPr lang="nb-NO" sz="1100" baseline="0" dirty="0">
                          <a:effectLst/>
                        </a:rPr>
                        <a:t> de det? Vi ser på deres levemåte og levestandard. Hva er likt/ulikt i forhold til barn i Norge? Vi møter Papayafulgen, papayafuglen har venner i både Norge og Mali. </a:t>
                      </a:r>
                      <a:r>
                        <a:rPr lang="nb-NO" sz="1100" dirty="0">
                          <a:effectLst/>
                        </a:rPr>
                        <a:t>Høytiden påske, vi snakker om hvorfor vi feirer påske, viser</a:t>
                      </a:r>
                      <a:r>
                        <a:rPr lang="nb-NO" sz="1100" baseline="0" dirty="0">
                          <a:effectLst/>
                        </a:rPr>
                        <a:t> påskebudskapet på flanellograf (også i april)</a:t>
                      </a:r>
                      <a:endParaRPr lang="nb-NO" sz="1100" dirty="0">
                        <a:effectLst/>
                      </a:endParaRPr>
                    </a:p>
                    <a:p>
                      <a:pPr>
                        <a:spcAft>
                          <a:spcPts val="0"/>
                        </a:spcAft>
                      </a:pPr>
                      <a:r>
                        <a:rPr lang="nb-NO" sz="1100" dirty="0">
                          <a:effectLst/>
                        </a:rPr>
                        <a:t>Repetere litt om kroppen er min</a:t>
                      </a:r>
                    </a:p>
                    <a:p>
                      <a:pPr>
                        <a:spcAft>
                          <a:spcPts val="0"/>
                        </a:spcAft>
                      </a:pPr>
                      <a:r>
                        <a:rPr lang="nb-NO" sz="1100" dirty="0">
                          <a:effectLst/>
                        </a:rPr>
                        <a:t>Vennekort 8:</a:t>
                      </a:r>
                      <a:r>
                        <a:rPr lang="nb-NO" sz="1100" baseline="0" dirty="0">
                          <a:effectLst/>
                        </a:rPr>
                        <a:t> «Å vise glede»</a:t>
                      </a:r>
                      <a:endParaRPr lang="nb-NO" sz="1100" dirty="0">
                        <a:effectLst/>
                      </a:endParaRPr>
                    </a:p>
                    <a:p>
                      <a:pPr>
                        <a:spcAft>
                          <a:spcPts val="0"/>
                        </a:spcAft>
                      </a:pPr>
                      <a:endParaRPr lang="nb-NO" sz="1100" dirty="0">
                        <a:effectLst/>
                        <a:latin typeface="+mn-lt"/>
                        <a:ea typeface="Times New Roman" panose="02020603050405020304" pitchFamily="18" charset="0"/>
                        <a:cs typeface="Arial" panose="020B0604020202020204" pitchFamily="34" charset="0"/>
                      </a:endParaRPr>
                    </a:p>
                  </a:txBody>
                  <a:tcPr marL="30670" marR="30670" marT="0" marB="0"/>
                </a:tc>
                <a:extLst>
                  <a:ext uri="{0D108BD9-81ED-4DB2-BD59-A6C34878D82A}">
                    <a16:rowId xmlns:a16="http://schemas.microsoft.com/office/drawing/2014/main" val="10002"/>
                  </a:ext>
                </a:extLst>
              </a:tr>
              <a:tr h="662960">
                <a:tc>
                  <a:txBody>
                    <a:bodyPr/>
                    <a:lstStyle/>
                    <a:p>
                      <a:pPr>
                        <a:lnSpc>
                          <a:spcPct val="150000"/>
                        </a:lnSpc>
                        <a:spcAft>
                          <a:spcPts val="0"/>
                        </a:spcAft>
                      </a:pPr>
                      <a:r>
                        <a:rPr lang="nb-NO" sz="1100" dirty="0">
                          <a:effectLst/>
                        </a:rPr>
                        <a:t>Nærmiljø og </a:t>
                      </a:r>
                    </a:p>
                    <a:p>
                      <a:pPr>
                        <a:lnSpc>
                          <a:spcPct val="150000"/>
                        </a:lnSpc>
                        <a:spcAft>
                          <a:spcPts val="0"/>
                        </a:spcAft>
                      </a:pPr>
                      <a:r>
                        <a:rPr lang="nb-NO" sz="1100" dirty="0">
                          <a:effectLst/>
                        </a:rPr>
                        <a:t>samfunn   </a:t>
                      </a:r>
                    </a:p>
                    <a:p>
                      <a:pPr>
                        <a:spcAft>
                          <a:spcPts val="0"/>
                        </a:spcAft>
                      </a:pPr>
                      <a:r>
                        <a:rPr lang="nb-NO" sz="1100" dirty="0">
                          <a:effectLst/>
                        </a:rPr>
                        <a:t> </a:t>
                      </a:r>
                      <a:endParaRPr lang="nb-NO" sz="1100" dirty="0">
                        <a:effectLst/>
                        <a:latin typeface="+mn-lt"/>
                        <a:ea typeface="Times New Roman" panose="02020603050405020304" pitchFamily="18" charset="0"/>
                        <a:cs typeface="Arial" panose="020B0604020202020204" pitchFamily="34" charset="0"/>
                      </a:endParaRPr>
                    </a:p>
                  </a:txBody>
                  <a:tcPr marL="30670" marR="3067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100" dirty="0">
                          <a:effectLst/>
                        </a:rPr>
                        <a:t>Har</a:t>
                      </a:r>
                      <a:r>
                        <a:rPr lang="nb-NO" sz="1100" baseline="0" dirty="0">
                          <a:effectLst/>
                        </a:rPr>
                        <a:t> påskeharen lagt påskeegg i nærmiljøet? </a:t>
                      </a:r>
                      <a:endParaRPr lang="nb-NO" sz="1100" dirty="0">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nb-NO" sz="1100" dirty="0">
                          <a:effectLst/>
                        </a:rPr>
                        <a:t>Vi leter etter</a:t>
                      </a:r>
                      <a:r>
                        <a:rPr lang="nb-NO" sz="1100" baseline="0" dirty="0">
                          <a:effectLst/>
                        </a:rPr>
                        <a:t> ting vi kan lage påskepynt av</a:t>
                      </a:r>
                    </a:p>
                    <a:p>
                      <a:pPr>
                        <a:spcAft>
                          <a:spcPts val="0"/>
                        </a:spcAft>
                      </a:pPr>
                      <a:endParaRPr lang="nb-NO" sz="1100" dirty="0">
                        <a:effectLst/>
                      </a:endParaRPr>
                    </a:p>
                    <a:p>
                      <a:pPr>
                        <a:spcAft>
                          <a:spcPts val="0"/>
                        </a:spcAft>
                      </a:pPr>
                      <a:endParaRPr lang="nb-NO" sz="1100" dirty="0">
                        <a:effectLst/>
                        <a:latin typeface="+mn-lt"/>
                        <a:ea typeface="Times New Roman" panose="02020603050405020304" pitchFamily="18" charset="0"/>
                        <a:cs typeface="Arial" panose="020B0604020202020204" pitchFamily="34" charset="0"/>
                      </a:endParaRPr>
                    </a:p>
                  </a:txBody>
                  <a:tcPr marL="30670" marR="30670" marT="0" marB="0"/>
                </a:tc>
                <a:extLst>
                  <a:ext uri="{0D108BD9-81ED-4DB2-BD59-A6C34878D82A}">
                    <a16:rowId xmlns:a16="http://schemas.microsoft.com/office/drawing/2014/main" val="10003"/>
                  </a:ext>
                </a:extLst>
              </a:tr>
              <a:tr h="590572">
                <a:tc>
                  <a:txBody>
                    <a:bodyPr/>
                    <a:lstStyle/>
                    <a:p>
                      <a:pPr>
                        <a:lnSpc>
                          <a:spcPct val="150000"/>
                        </a:lnSpc>
                        <a:spcAft>
                          <a:spcPts val="0"/>
                        </a:spcAft>
                      </a:pPr>
                      <a:r>
                        <a:rPr lang="nb-NO" sz="1100">
                          <a:effectLst/>
                        </a:rPr>
                        <a:t>Kropp, bevegelse </a:t>
                      </a:r>
                    </a:p>
                    <a:p>
                      <a:pPr>
                        <a:lnSpc>
                          <a:spcPct val="150000"/>
                        </a:lnSpc>
                        <a:spcAft>
                          <a:spcPts val="0"/>
                        </a:spcAft>
                      </a:pPr>
                      <a:r>
                        <a:rPr lang="nb-NO" sz="1100">
                          <a:effectLst/>
                        </a:rPr>
                        <a:t>og helse</a:t>
                      </a:r>
                      <a:endParaRPr lang="nb-NO" sz="1100">
                        <a:effectLst/>
                        <a:latin typeface="+mn-lt"/>
                        <a:ea typeface="Times New Roman" panose="02020603050405020304" pitchFamily="18" charset="0"/>
                        <a:cs typeface="Arial" panose="020B0604020202020204" pitchFamily="34" charset="0"/>
                      </a:endParaRPr>
                    </a:p>
                  </a:txBody>
                  <a:tcPr marL="30670" marR="30670" marT="0" marB="0"/>
                </a:tc>
                <a:tc>
                  <a:txBody>
                    <a:bodyPr/>
                    <a:lstStyle/>
                    <a:p>
                      <a:pPr>
                        <a:spcAft>
                          <a:spcPts val="0"/>
                        </a:spcAft>
                      </a:pPr>
                      <a:r>
                        <a:rPr lang="nb-NO" sz="1100" dirty="0">
                          <a:effectLst/>
                        </a:rPr>
                        <a:t>Ut på tur i skog og mark. Vi øver på å kaste ball, hinke,</a:t>
                      </a:r>
                      <a:r>
                        <a:rPr lang="nb-NO" sz="1100" baseline="0" dirty="0">
                          <a:effectLst/>
                        </a:rPr>
                        <a:t> balansere, stupe kråke, rulle mm…</a:t>
                      </a:r>
                      <a:endParaRPr lang="nb-NO" sz="1100" dirty="0">
                        <a:effectLst/>
                      </a:endParaRPr>
                    </a:p>
                    <a:p>
                      <a:pPr>
                        <a:spcAft>
                          <a:spcPts val="0"/>
                        </a:spcAft>
                      </a:pPr>
                      <a:r>
                        <a:rPr lang="nb-NO" sz="1100" dirty="0">
                          <a:effectLst/>
                        </a:rPr>
                        <a:t>Sansemotorisk lek</a:t>
                      </a:r>
                    </a:p>
                    <a:p>
                      <a:pPr>
                        <a:spcAft>
                          <a:spcPts val="0"/>
                        </a:spcAft>
                      </a:pPr>
                      <a:endParaRPr lang="nb-NO" sz="1100" dirty="0">
                        <a:effectLst/>
                        <a:latin typeface="+mn-lt"/>
                        <a:ea typeface="Times New Roman" panose="02020603050405020304" pitchFamily="18" charset="0"/>
                        <a:cs typeface="Arial" panose="020B0604020202020204" pitchFamily="34" charset="0"/>
                      </a:endParaRPr>
                    </a:p>
                  </a:txBody>
                  <a:tcPr marL="30670" marR="30670" marT="0" marB="0"/>
                </a:tc>
                <a:extLst>
                  <a:ext uri="{0D108BD9-81ED-4DB2-BD59-A6C34878D82A}">
                    <a16:rowId xmlns:a16="http://schemas.microsoft.com/office/drawing/2014/main" val="10004"/>
                  </a:ext>
                </a:extLst>
              </a:tr>
              <a:tr h="948177">
                <a:tc>
                  <a:txBody>
                    <a:bodyPr/>
                    <a:lstStyle/>
                    <a:p>
                      <a:pPr>
                        <a:lnSpc>
                          <a:spcPct val="150000"/>
                        </a:lnSpc>
                        <a:spcAft>
                          <a:spcPts val="0"/>
                        </a:spcAft>
                      </a:pPr>
                      <a:r>
                        <a:rPr lang="nb-NO" sz="1100" dirty="0">
                          <a:effectLst/>
                        </a:rPr>
                        <a:t>Natur, miljø og </a:t>
                      </a:r>
                    </a:p>
                    <a:p>
                      <a:pPr>
                        <a:lnSpc>
                          <a:spcPct val="150000"/>
                        </a:lnSpc>
                        <a:spcAft>
                          <a:spcPts val="0"/>
                        </a:spcAft>
                      </a:pPr>
                      <a:r>
                        <a:rPr lang="nb-NO" sz="1100" dirty="0">
                          <a:effectLst/>
                        </a:rPr>
                        <a:t>teknikk</a:t>
                      </a:r>
                    </a:p>
                    <a:p>
                      <a:pPr>
                        <a:spcAft>
                          <a:spcPts val="0"/>
                        </a:spcAft>
                      </a:pPr>
                      <a:r>
                        <a:rPr lang="nb-NO" sz="1100" dirty="0">
                          <a:effectLst/>
                        </a:rPr>
                        <a:t> </a:t>
                      </a:r>
                      <a:endParaRPr lang="nb-NO" sz="1100" dirty="0">
                        <a:effectLst/>
                        <a:latin typeface="+mn-lt"/>
                        <a:ea typeface="Times New Roman" panose="02020603050405020304" pitchFamily="18" charset="0"/>
                        <a:cs typeface="Arial" panose="020B0604020202020204" pitchFamily="34" charset="0"/>
                      </a:endParaRPr>
                    </a:p>
                  </a:txBody>
                  <a:tcPr marL="30670" marR="30670" marT="0" marB="0"/>
                </a:tc>
                <a:tc>
                  <a:txBody>
                    <a:bodyPr/>
                    <a:lstStyle/>
                    <a:p>
                      <a:pPr>
                        <a:spcAft>
                          <a:spcPts val="0"/>
                        </a:spcAft>
                      </a:pPr>
                      <a:r>
                        <a:rPr lang="nb-NO" sz="1100" dirty="0">
                          <a:effectLst/>
                        </a:rPr>
                        <a:t>Vi lærer om knivvett og spikker blant</a:t>
                      </a:r>
                      <a:r>
                        <a:rPr lang="nb-NO" sz="1100" baseline="0" dirty="0">
                          <a:effectLst/>
                        </a:rPr>
                        <a:t> annet barkebåter</a:t>
                      </a:r>
                      <a:endParaRPr lang="nb-NO" sz="1100" dirty="0">
                        <a:effectLst/>
                      </a:endParaRPr>
                    </a:p>
                    <a:p>
                      <a:pPr>
                        <a:spcAft>
                          <a:spcPts val="0"/>
                        </a:spcAft>
                      </a:pPr>
                      <a:r>
                        <a:rPr lang="nb-NO" sz="1100" dirty="0">
                          <a:effectLst/>
                        </a:rPr>
                        <a:t>Vi har</a:t>
                      </a:r>
                      <a:r>
                        <a:rPr lang="nb-NO" sz="1100" baseline="0" dirty="0">
                          <a:effectLst/>
                        </a:rPr>
                        <a:t> om fugler og forskjellige fugler vi har i Norge</a:t>
                      </a:r>
                      <a:endParaRPr lang="nb-NO" sz="1100" dirty="0">
                        <a:effectLst/>
                      </a:endParaRPr>
                    </a:p>
                    <a:p>
                      <a:pPr>
                        <a:spcAft>
                          <a:spcPts val="0"/>
                        </a:spcAft>
                      </a:pPr>
                      <a:r>
                        <a:rPr lang="nb-NO" sz="1100" dirty="0">
                          <a:effectLst/>
                        </a:rPr>
                        <a:t>Vi reiser dit papayafuglen reiser med google earth</a:t>
                      </a:r>
                    </a:p>
                    <a:p>
                      <a:pPr>
                        <a:spcAft>
                          <a:spcPts val="0"/>
                        </a:spcAft>
                      </a:pPr>
                      <a:endParaRPr lang="nb-NO" sz="1100" dirty="0">
                        <a:effectLst/>
                      </a:endParaRPr>
                    </a:p>
                    <a:p>
                      <a:pPr>
                        <a:spcAft>
                          <a:spcPts val="0"/>
                        </a:spcAft>
                      </a:pPr>
                      <a:endParaRPr lang="nb-NO" sz="1100" dirty="0">
                        <a:effectLst/>
                        <a:latin typeface="+mn-lt"/>
                        <a:ea typeface="Times New Roman" panose="02020603050405020304" pitchFamily="18" charset="0"/>
                        <a:cs typeface="Arial" panose="020B0604020202020204" pitchFamily="34" charset="0"/>
                      </a:endParaRPr>
                    </a:p>
                  </a:txBody>
                  <a:tcPr marL="30670" marR="30670" marT="0" marB="0"/>
                </a:tc>
                <a:extLst>
                  <a:ext uri="{0D108BD9-81ED-4DB2-BD59-A6C34878D82A}">
                    <a16:rowId xmlns:a16="http://schemas.microsoft.com/office/drawing/2014/main" val="10005"/>
                  </a:ext>
                </a:extLst>
              </a:tr>
              <a:tr h="841766">
                <a:tc>
                  <a:txBody>
                    <a:bodyPr/>
                    <a:lstStyle/>
                    <a:p>
                      <a:pPr>
                        <a:spcAft>
                          <a:spcPts val="0"/>
                        </a:spcAft>
                      </a:pPr>
                      <a:r>
                        <a:rPr lang="nb-NO" sz="1100">
                          <a:effectLst/>
                        </a:rPr>
                        <a:t>Kommunikasjon, </a:t>
                      </a:r>
                    </a:p>
                    <a:p>
                      <a:pPr>
                        <a:spcAft>
                          <a:spcPts val="0"/>
                        </a:spcAft>
                      </a:pPr>
                      <a:r>
                        <a:rPr lang="nb-NO" sz="1100">
                          <a:effectLst/>
                        </a:rPr>
                        <a:t>språk og tekst</a:t>
                      </a:r>
                    </a:p>
                    <a:p>
                      <a:pPr>
                        <a:lnSpc>
                          <a:spcPct val="150000"/>
                        </a:lnSpc>
                        <a:spcAft>
                          <a:spcPts val="0"/>
                        </a:spcAft>
                      </a:pPr>
                      <a:r>
                        <a:rPr lang="nb-NO" sz="1100">
                          <a:effectLst/>
                        </a:rPr>
                        <a:t> </a:t>
                      </a:r>
                      <a:endParaRPr lang="nb-NO" sz="1100">
                        <a:effectLst/>
                        <a:latin typeface="+mn-lt"/>
                        <a:ea typeface="Times New Roman" panose="02020603050405020304" pitchFamily="18" charset="0"/>
                        <a:cs typeface="Arial" panose="020B0604020202020204" pitchFamily="34" charset="0"/>
                      </a:endParaRPr>
                    </a:p>
                  </a:txBody>
                  <a:tcPr marL="30670" marR="3067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100" dirty="0">
                          <a:effectLst/>
                        </a:rPr>
                        <a:t>Vi samtaler og bruker</a:t>
                      </a:r>
                      <a:r>
                        <a:rPr lang="nb-NO" sz="1100" baseline="0" dirty="0">
                          <a:effectLst/>
                        </a:rPr>
                        <a:t> aktuell litteratur for å formidle påskebudskapet.</a:t>
                      </a:r>
                      <a:endParaRPr lang="nb-NO" sz="1100" dirty="0">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nb-NO" sz="1100" dirty="0">
                          <a:effectLst/>
                        </a:rPr>
                        <a:t>Vi bruker aktuell litteratur</a:t>
                      </a:r>
                      <a:r>
                        <a:rPr lang="nb-NO" sz="1100" baseline="0" dirty="0">
                          <a:effectLst/>
                        </a:rPr>
                        <a:t> som belyser tema for denne måneden</a:t>
                      </a:r>
                    </a:p>
                    <a:p>
                      <a:pPr marL="0" marR="0" indent="0" algn="l" defTabSz="914400" rtl="0" eaLnBrk="1" fontAlgn="auto" latinLnBrk="0" hangingPunct="1">
                        <a:lnSpc>
                          <a:spcPct val="100000"/>
                        </a:lnSpc>
                        <a:spcBef>
                          <a:spcPts val="0"/>
                        </a:spcBef>
                        <a:spcAft>
                          <a:spcPts val="0"/>
                        </a:spcAft>
                        <a:buClrTx/>
                        <a:buSzTx/>
                        <a:buFontTx/>
                        <a:buNone/>
                        <a:tabLst/>
                        <a:defRPr/>
                      </a:pPr>
                      <a:r>
                        <a:rPr lang="nb-NO" sz="1100" baseline="0" dirty="0">
                          <a:effectLst/>
                        </a:rPr>
                        <a:t>Barna lager egne fortellinger som vi skriver på Pc og skriver ut (IKT)</a:t>
                      </a:r>
                      <a:endParaRPr lang="nb-NO" sz="1100" dirty="0">
                        <a:effectLst/>
                        <a:latin typeface="+mn-lt"/>
                        <a:ea typeface="Times New Roman" panose="02020603050405020304" pitchFamily="18" charset="0"/>
                        <a:cs typeface="Arial" panose="020B0604020202020204" pitchFamily="34" charset="0"/>
                      </a:endParaRPr>
                    </a:p>
                  </a:txBody>
                  <a:tcPr marL="30670" marR="30670" marT="0" marB="0"/>
                </a:tc>
                <a:extLst>
                  <a:ext uri="{0D108BD9-81ED-4DB2-BD59-A6C34878D82A}">
                    <a16:rowId xmlns:a16="http://schemas.microsoft.com/office/drawing/2014/main" val="10006"/>
                  </a:ext>
                </a:extLst>
              </a:tr>
              <a:tr h="828700">
                <a:tc>
                  <a:txBody>
                    <a:bodyPr/>
                    <a:lstStyle/>
                    <a:p>
                      <a:pPr>
                        <a:spcAft>
                          <a:spcPts val="0"/>
                        </a:spcAft>
                      </a:pPr>
                      <a:r>
                        <a:rPr lang="nb-NO" sz="1100" dirty="0">
                          <a:effectLst/>
                        </a:rPr>
                        <a:t>Kunst, kultur og kreativitet</a:t>
                      </a:r>
                    </a:p>
                    <a:p>
                      <a:pPr>
                        <a:spcAft>
                          <a:spcPts val="0"/>
                        </a:spcAft>
                      </a:pPr>
                      <a:r>
                        <a:rPr lang="nb-NO" sz="1100" dirty="0">
                          <a:effectLst/>
                        </a:rPr>
                        <a:t> </a:t>
                      </a:r>
                    </a:p>
                    <a:p>
                      <a:pPr>
                        <a:spcAft>
                          <a:spcPts val="0"/>
                        </a:spcAft>
                      </a:pPr>
                      <a:r>
                        <a:rPr lang="nb-NO" sz="1100" dirty="0">
                          <a:effectLst/>
                        </a:rPr>
                        <a:t> </a:t>
                      </a:r>
                    </a:p>
                    <a:p>
                      <a:pPr>
                        <a:spcAft>
                          <a:spcPts val="0"/>
                        </a:spcAft>
                      </a:pPr>
                      <a:r>
                        <a:rPr lang="nb-NO" sz="1100" dirty="0">
                          <a:effectLst/>
                        </a:rPr>
                        <a:t> </a:t>
                      </a:r>
                      <a:endParaRPr lang="nb-NO" sz="1100" dirty="0">
                        <a:effectLst/>
                        <a:latin typeface="+mn-lt"/>
                        <a:ea typeface="Times New Roman" panose="02020603050405020304" pitchFamily="18" charset="0"/>
                        <a:cs typeface="Arial" panose="020B0604020202020204" pitchFamily="34" charset="0"/>
                      </a:endParaRPr>
                    </a:p>
                  </a:txBody>
                  <a:tcPr marL="30670" marR="30670" marT="0" marB="0"/>
                </a:tc>
                <a:tc>
                  <a:txBody>
                    <a:bodyPr/>
                    <a:lstStyle/>
                    <a:p>
                      <a:pPr>
                        <a:lnSpc>
                          <a:spcPct val="115000"/>
                        </a:lnSpc>
                        <a:spcAft>
                          <a:spcPts val="0"/>
                        </a:spcAft>
                      </a:pPr>
                      <a:r>
                        <a:rPr lang="nb-NO" sz="1100" dirty="0">
                          <a:effectLst/>
                        </a:rPr>
                        <a:t>Vi forbereder oss til påske, hva skal</a:t>
                      </a:r>
                      <a:r>
                        <a:rPr lang="nb-NO" sz="1100" baseline="0" dirty="0">
                          <a:effectLst/>
                        </a:rPr>
                        <a:t> vi lage? Hva kan vi bruke? Og vi lager påskepynt.</a:t>
                      </a:r>
                    </a:p>
                    <a:p>
                      <a:pPr marL="0" marR="0" lvl="0" indent="0" algn="l" defTabSz="914400" rtl="0" eaLnBrk="1" fontAlgn="auto" latinLnBrk="0" hangingPunct="1">
                        <a:lnSpc>
                          <a:spcPct val="115000"/>
                        </a:lnSpc>
                        <a:spcBef>
                          <a:spcPts val="0"/>
                        </a:spcBef>
                        <a:spcAft>
                          <a:spcPts val="0"/>
                        </a:spcAft>
                        <a:buClrTx/>
                        <a:buSzTx/>
                        <a:buFontTx/>
                        <a:buNone/>
                        <a:tabLst/>
                        <a:defRPr/>
                      </a:pPr>
                      <a:r>
                        <a:rPr lang="nb-NO" sz="1100" dirty="0">
                          <a:effectLst/>
                        </a:rPr>
                        <a:t>Fargen gul</a:t>
                      </a:r>
                    </a:p>
                    <a:p>
                      <a:pPr marL="0" marR="0" lvl="0" indent="0" algn="l" defTabSz="914400" rtl="0" eaLnBrk="1" fontAlgn="auto" latinLnBrk="0" hangingPunct="1">
                        <a:lnSpc>
                          <a:spcPct val="115000"/>
                        </a:lnSpc>
                        <a:spcBef>
                          <a:spcPts val="0"/>
                        </a:spcBef>
                        <a:spcAft>
                          <a:spcPts val="0"/>
                        </a:spcAft>
                        <a:buClrTx/>
                        <a:buSzTx/>
                        <a:buFontTx/>
                        <a:buNone/>
                        <a:tabLst/>
                        <a:defRPr/>
                      </a:pPr>
                      <a:r>
                        <a:rPr lang="nb-NO" sz="1100" dirty="0"/>
                        <a:t>Når barna har hobbyaktivitet minst en gang i uken, får de bli en del av kunsten, ikke bare observere. </a:t>
                      </a:r>
                    </a:p>
                  </a:txBody>
                  <a:tcPr marL="30670" marR="30670" marT="0" marB="0"/>
                </a:tc>
                <a:extLst>
                  <a:ext uri="{0D108BD9-81ED-4DB2-BD59-A6C34878D82A}">
                    <a16:rowId xmlns:a16="http://schemas.microsoft.com/office/drawing/2014/main" val="10007"/>
                  </a:ext>
                </a:extLst>
              </a:tr>
            </a:tbl>
          </a:graphicData>
        </a:graphic>
      </p:graphicFrame>
      <p:sp>
        <p:nvSpPr>
          <p:cNvPr id="3" name="Tekstboks 29"/>
          <p:cNvSpPr txBox="1"/>
          <p:nvPr/>
        </p:nvSpPr>
        <p:spPr>
          <a:xfrm>
            <a:off x="119310" y="128789"/>
            <a:ext cx="4272385" cy="2820599"/>
          </a:xfrm>
          <a:prstGeom prst="rect">
            <a:avLst/>
          </a:prstGeom>
          <a:solidFill>
            <a:sysClr val="window" lastClr="FFFFFF"/>
          </a:solidFill>
          <a:ln w="6350">
            <a:solidFill>
              <a:prstClr val="black"/>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15000"/>
              </a:lnSpc>
              <a:spcBef>
                <a:spcPts val="0"/>
              </a:spcBef>
              <a:spcAft>
                <a:spcPts val="0"/>
              </a:spcAft>
              <a:buClrTx/>
              <a:buSzTx/>
              <a:buFontTx/>
              <a:buNone/>
              <a:tabLst/>
              <a:defRPr/>
            </a:pPr>
            <a:r>
              <a:rPr lang="nb-NO" sz="1400" b="1" kern="0" dirty="0">
                <a:solidFill>
                  <a:schemeClr val="accent1"/>
                </a:solidFill>
                <a:ea typeface="Times New Roman" panose="02020603050405020304" pitchFamily="18" charset="0"/>
                <a:cs typeface="Arial" panose="020B0604020202020204" pitchFamily="34" charset="0"/>
              </a:rPr>
              <a:t>MARS</a:t>
            </a:r>
            <a:endParaRPr kumimoji="0" lang="nb-NO" sz="1400" b="0" i="0" u="none" strike="noStrike" kern="0" cap="none" spc="0" normalizeH="0" baseline="0" noProof="0" dirty="0">
              <a:ln>
                <a:noFill/>
              </a:ln>
              <a:solidFill>
                <a:schemeClr val="accent1"/>
              </a:solidFill>
              <a:effectLst/>
              <a:uLnTx/>
              <a:uFillTx/>
              <a:ea typeface="Times New Roman" panose="02020603050405020304" pitchFamily="18" charset="0"/>
              <a:cs typeface="Arial" panose="020B0604020202020204" pitchFamily="34" charset="0"/>
            </a:endParaRPr>
          </a:p>
          <a:p>
            <a:pPr lvl="0">
              <a:defRPr/>
            </a:pPr>
            <a:r>
              <a:rPr kumimoji="0" lang="nb-NO" sz="1400" b="1" i="0" u="sng" strike="noStrike" kern="0" cap="none" spc="0" normalizeH="0" baseline="0" noProof="0" dirty="0">
                <a:ln>
                  <a:noFill/>
                </a:ln>
                <a:effectLst/>
                <a:uLnTx/>
                <a:uFillTx/>
                <a:ea typeface="Times New Roman" panose="02020603050405020304" pitchFamily="18" charset="0"/>
                <a:cs typeface="Arial" panose="020B0604020202020204" pitchFamily="34" charset="0"/>
              </a:rPr>
              <a:t>Våren/Papayafuglen</a:t>
            </a:r>
            <a:r>
              <a:rPr lang="nb-NO" sz="1400" b="1" u="sng" kern="0" dirty="0">
                <a:ea typeface="Times New Roman" panose="02020603050405020304" pitchFamily="18" charset="0"/>
                <a:cs typeface="Arial" panose="020B0604020202020204" pitchFamily="34" charset="0"/>
              </a:rPr>
              <a:t>/påske</a:t>
            </a:r>
            <a:endParaRPr kumimoji="0" lang="nb-NO" sz="1400" b="1" i="0" u="sng" strike="noStrike" kern="0" cap="none" spc="0" normalizeH="0" baseline="0" noProof="0" dirty="0">
              <a:ln>
                <a:noFill/>
              </a:ln>
              <a:solidFill>
                <a:srgbClr val="7030A0"/>
              </a:solidFill>
              <a:effectLst/>
              <a:uLnTx/>
              <a:uFillTx/>
              <a:ea typeface="Times New Roman" panose="02020603050405020304" pitchFamily="18" charset="0"/>
              <a:cs typeface="Arial" panose="020B0604020202020204" pitchFamily="34" charset="0"/>
            </a:endParaRPr>
          </a:p>
          <a:p>
            <a:pPr marL="0" marR="0" lvl="0" indent="0" defTabSz="914400" eaLnBrk="1" fontAlgn="auto" latinLnBrk="0" hangingPunct="1">
              <a:spcBef>
                <a:spcPts val="0"/>
              </a:spcBef>
              <a:spcAft>
                <a:spcPts val="0"/>
              </a:spcAft>
              <a:buClrTx/>
              <a:buSzTx/>
              <a:buFontTx/>
              <a:buNone/>
              <a:tabLst/>
              <a:defRPr/>
            </a:pPr>
            <a:r>
              <a:rPr kumimoji="0" lang="nb-NO" sz="1400" b="0" i="0" u="none" strike="noStrike" kern="0" cap="none" spc="0" normalizeH="0" baseline="0" noProof="0" dirty="0">
                <a:ln>
                  <a:noFill/>
                </a:ln>
                <a:solidFill>
                  <a:sysClr val="windowText" lastClr="000000"/>
                </a:solidFill>
                <a:effectLst/>
                <a:uLnTx/>
                <a:uFillTx/>
                <a:ea typeface="Times New Roman" panose="02020603050405020304" pitchFamily="18" charset="0"/>
                <a:cs typeface="Arial" panose="020B0604020202020204" pitchFamily="34" charset="0"/>
              </a:rPr>
              <a:t>Papayafuglen og litt om hvor de kommer fra… </a:t>
            </a:r>
          </a:p>
          <a:p>
            <a:pPr marL="0" marR="0" lvl="0" indent="0" defTabSz="914400" eaLnBrk="1" fontAlgn="auto" latinLnBrk="0" hangingPunct="1">
              <a:spcBef>
                <a:spcPts val="0"/>
              </a:spcBef>
              <a:spcAft>
                <a:spcPts val="0"/>
              </a:spcAft>
              <a:buClrTx/>
              <a:buSzTx/>
              <a:buFontTx/>
              <a:buNone/>
              <a:tabLst/>
              <a:defRPr/>
            </a:pPr>
            <a:r>
              <a:rPr kumimoji="0" lang="nb-NO" sz="1400" b="0" i="0" u="none" strike="noStrike" kern="0" cap="none" spc="0" normalizeH="0" baseline="0" noProof="0" dirty="0">
                <a:ln>
                  <a:noFill/>
                </a:ln>
                <a:solidFill>
                  <a:sysClr val="windowText" lastClr="000000"/>
                </a:solidFill>
                <a:effectLst/>
                <a:uLnTx/>
                <a:uFillTx/>
                <a:ea typeface="Times New Roman" panose="02020603050405020304" pitchFamily="18" charset="0"/>
                <a:cs typeface="Arial" panose="020B0604020202020204" pitchFamily="34" charset="0"/>
              </a:rPr>
              <a:t>Fargen gul.</a:t>
            </a:r>
          </a:p>
          <a:p>
            <a:pPr lvl="0">
              <a:defRPr/>
            </a:pPr>
            <a:r>
              <a:rPr lang="nb-NO" sz="1400" kern="0" dirty="0">
                <a:solidFill>
                  <a:sysClr val="windowText" lastClr="000000"/>
                </a:solidFill>
                <a:ea typeface="Times New Roman" panose="02020603050405020304" pitchFamily="18" charset="0"/>
                <a:cs typeface="Arial" panose="020B0604020202020204" pitchFamily="34" charset="0"/>
              </a:rPr>
              <a:t>Vi lager påskepynt. Vi samtaler og synge sanger om  påske. </a:t>
            </a:r>
          </a:p>
          <a:p>
            <a:pPr lvl="0">
              <a:defRPr/>
            </a:pPr>
            <a:endParaRPr kumimoji="0" lang="nb-NO" sz="1400" b="0" i="0" u="sng" strike="noStrike" kern="0" cap="none" spc="0" normalizeH="0" baseline="0" noProof="0" dirty="0">
              <a:ln>
                <a:noFill/>
              </a:ln>
              <a:solidFill>
                <a:sysClr val="windowText" lastClr="000000"/>
              </a:solidFill>
              <a:effectLst/>
              <a:uLnTx/>
              <a:uFillTx/>
              <a:ea typeface="Times New Roman" panose="02020603050405020304" pitchFamily="18" charset="0"/>
              <a:cs typeface="Arial" panose="020B0604020202020204" pitchFamily="34" charset="0"/>
            </a:endParaRPr>
          </a:p>
          <a:p>
            <a:pPr marL="0" marR="0" lvl="0" indent="0" defTabSz="914400" eaLnBrk="1" fontAlgn="auto" latinLnBrk="0" hangingPunct="1">
              <a:spcBef>
                <a:spcPts val="0"/>
              </a:spcBef>
              <a:spcAft>
                <a:spcPts val="0"/>
              </a:spcAft>
              <a:buClrTx/>
              <a:buSzTx/>
              <a:buFontTx/>
              <a:buNone/>
              <a:tabLst/>
              <a:defRPr/>
            </a:pPr>
            <a:r>
              <a:rPr kumimoji="0" lang="nb-NO" sz="1400" b="0" i="0" u="sng" strike="noStrike" kern="0" cap="none" spc="0" normalizeH="0" baseline="0" noProof="0" dirty="0">
                <a:ln>
                  <a:noFill/>
                </a:ln>
                <a:solidFill>
                  <a:sysClr val="windowText" lastClr="000000"/>
                </a:solidFill>
                <a:effectLst/>
                <a:uLnTx/>
                <a:uFillTx/>
                <a:ea typeface="Times New Roman" panose="02020603050405020304" pitchFamily="18" charset="0"/>
                <a:cs typeface="Arial" panose="020B0604020202020204" pitchFamily="34" charset="0"/>
              </a:rPr>
              <a:t>Ting som skjer i mars (april)</a:t>
            </a:r>
            <a:endParaRPr kumimoji="0" lang="nb-NO" sz="1400" b="0" i="0" u="none" strike="noStrike" kern="0" cap="none" spc="0" normalizeH="0" baseline="0" noProof="0" dirty="0">
              <a:ln>
                <a:noFill/>
              </a:ln>
              <a:solidFill>
                <a:sysClr val="windowText" lastClr="000000"/>
              </a:solidFill>
              <a:effectLst/>
              <a:uLnTx/>
              <a:uFillTx/>
              <a:ea typeface="Times New Roman" panose="02020603050405020304" pitchFamily="18" charset="0"/>
              <a:cs typeface="Arial" panose="020B0604020202020204" pitchFamily="34" charset="0"/>
            </a:endParaRPr>
          </a:p>
          <a:p>
            <a:pPr marL="342900" marR="0" lvl="0" indent="-342900" defTabSz="914400" eaLnBrk="1" fontAlgn="auto" latinLnBrk="0" hangingPunct="1">
              <a:spcBef>
                <a:spcPts val="0"/>
              </a:spcBef>
              <a:spcAft>
                <a:spcPts val="0"/>
              </a:spcAft>
              <a:buClrTx/>
              <a:buSzTx/>
              <a:buFont typeface="Wingdings" panose="05000000000000000000" pitchFamily="2" charset="2"/>
              <a:buChar char=""/>
              <a:tabLst/>
              <a:defRPr/>
            </a:pPr>
            <a:r>
              <a:rPr kumimoji="0" lang="nb-NO" sz="1400" b="0" i="0" u="none" strike="noStrike" kern="0" cap="none" spc="0" normalizeH="0" baseline="0" noProof="0" dirty="0">
                <a:ln>
                  <a:noFill/>
                </a:ln>
                <a:solidFill>
                  <a:sysClr val="windowText" lastClr="000000"/>
                </a:solidFill>
                <a:effectLst/>
                <a:uLnTx/>
                <a:uFillTx/>
                <a:ea typeface="Times New Roman" panose="02020603050405020304" pitchFamily="18" charset="0"/>
                <a:cs typeface="Arial" panose="020B0604020202020204" pitchFamily="34" charset="0"/>
              </a:rPr>
              <a:t>Foreldresamtaler for alle</a:t>
            </a:r>
          </a:p>
          <a:p>
            <a:pPr marL="342900" marR="0" lvl="0" indent="-342900" defTabSz="914400" eaLnBrk="1" fontAlgn="auto" latinLnBrk="0" hangingPunct="1">
              <a:spcBef>
                <a:spcPts val="0"/>
              </a:spcBef>
              <a:spcAft>
                <a:spcPts val="0"/>
              </a:spcAft>
              <a:buClrTx/>
              <a:buSzTx/>
              <a:buFont typeface="Wingdings" panose="05000000000000000000" pitchFamily="2" charset="2"/>
              <a:buChar char=""/>
              <a:tabLst/>
              <a:defRPr/>
            </a:pPr>
            <a:r>
              <a:rPr lang="nb-NO" sz="1400" kern="0" noProof="0" dirty="0">
                <a:solidFill>
                  <a:sysClr val="windowText" lastClr="000000"/>
                </a:solidFill>
                <a:ea typeface="Times New Roman" panose="02020603050405020304" pitchFamily="18" charset="0"/>
                <a:cs typeface="Arial" panose="020B0604020202020204" pitchFamily="34" charset="0"/>
              </a:rPr>
              <a:t>Gul fest</a:t>
            </a:r>
            <a:endParaRPr kumimoji="0" lang="nb-NO" sz="1400" b="0" i="0" u="none" strike="noStrike" kern="0" cap="none" spc="0" normalizeH="0" baseline="0" noProof="0" dirty="0">
              <a:ln>
                <a:noFill/>
              </a:ln>
              <a:solidFill>
                <a:sysClr val="windowText" lastClr="000000"/>
              </a:solidFill>
              <a:effectLst/>
              <a:uLnTx/>
              <a:uFillTx/>
              <a:ea typeface="Times New Roman" panose="02020603050405020304" pitchFamily="18" charset="0"/>
              <a:cs typeface="Arial" panose="020B0604020202020204" pitchFamily="34" charset="0"/>
            </a:endParaRPr>
          </a:p>
          <a:p>
            <a:pPr marL="342900" lvl="0" indent="-342900">
              <a:lnSpc>
                <a:spcPct val="115000"/>
              </a:lnSpc>
              <a:buFont typeface="Wingdings" panose="05000000000000000000" pitchFamily="2" charset="2"/>
              <a:buChar char=""/>
              <a:defRPr/>
            </a:pPr>
            <a:r>
              <a:rPr lang="da-DK" sz="1400" dirty="0"/>
              <a:t>Vaffelfest</a:t>
            </a:r>
          </a:p>
          <a:p>
            <a:pPr marR="0" lvl="0" defTabSz="914400" eaLnBrk="1" fontAlgn="auto" latinLnBrk="0" hangingPunct="1">
              <a:spcBef>
                <a:spcPts val="0"/>
              </a:spcBef>
              <a:spcAft>
                <a:spcPts val="0"/>
              </a:spcAft>
              <a:buClrTx/>
              <a:buSzTx/>
              <a:tabLst/>
              <a:defRPr/>
            </a:pPr>
            <a:endParaRPr kumimoji="0" lang="nb-NO" sz="1400" b="0" i="0" u="none" strike="noStrike" kern="0" cap="none" spc="0" normalizeH="0" baseline="0" noProof="0" dirty="0">
              <a:ln>
                <a:noFill/>
              </a:ln>
              <a:solidFill>
                <a:sysClr val="windowText" lastClr="000000"/>
              </a:solidFill>
              <a:effectLst/>
              <a:uLnTx/>
              <a:uFillTx/>
              <a:ea typeface="Times New Roman" panose="02020603050405020304" pitchFamily="18" charset="0"/>
              <a:cs typeface="Arial" panose="020B0604020202020204" pitchFamily="34" charset="0"/>
            </a:endParaRPr>
          </a:p>
          <a:p>
            <a:pPr marR="0" lvl="0" defTabSz="914400" eaLnBrk="1" fontAlgn="auto" latinLnBrk="0" hangingPunct="1">
              <a:lnSpc>
                <a:spcPct val="115000"/>
              </a:lnSpc>
              <a:spcBef>
                <a:spcPts val="0"/>
              </a:spcBef>
              <a:spcAft>
                <a:spcPts val="0"/>
              </a:spcAft>
              <a:buClrTx/>
              <a:buSzTx/>
              <a:tabLst/>
              <a:defRPr/>
            </a:pPr>
            <a:endParaRPr kumimoji="0" lang="nb-NO" sz="1400" b="0" i="0" u="none" strike="noStrike" kern="0" cap="none" spc="0" normalizeH="0" baseline="0" noProof="0" dirty="0">
              <a:ln>
                <a:noFill/>
              </a:ln>
              <a:solidFill>
                <a:sysClr val="windowText" lastClr="000000"/>
              </a:solidFill>
              <a:effectLst/>
              <a:uLnTx/>
              <a:uFillTx/>
              <a:ea typeface="Times New Roman" panose="02020603050405020304" pitchFamily="18" charset="0"/>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nb-NO" sz="1400" b="0" i="0" u="none" strike="noStrike" kern="0" cap="none" spc="0" normalizeH="0" baseline="0" noProof="0" dirty="0">
                <a:ln>
                  <a:noFill/>
                </a:ln>
                <a:solidFill>
                  <a:sysClr val="windowText" lastClr="000000"/>
                </a:solidFill>
                <a:effectLst/>
                <a:uLnTx/>
                <a:uFillTx/>
                <a:ea typeface="Times New Roman" panose="02020603050405020304" pitchFamily="18" charset="0"/>
              </a:rPr>
              <a:t> </a:t>
            </a:r>
          </a:p>
        </p:txBody>
      </p:sp>
      <p:pic>
        <p:nvPicPr>
          <p:cNvPr id="4" name="Bilde 3"/>
          <p:cNvPicPr>
            <a:picLocks noChangeAspect="1"/>
          </p:cNvPicPr>
          <p:nvPr/>
        </p:nvPicPr>
        <p:blipFill>
          <a:blip r:embed="rId2"/>
          <a:stretch>
            <a:fillRect/>
          </a:stretch>
        </p:blipFill>
        <p:spPr>
          <a:xfrm>
            <a:off x="1454281" y="3081490"/>
            <a:ext cx="1604336" cy="1205374"/>
          </a:xfrm>
          <a:prstGeom prst="rect">
            <a:avLst/>
          </a:prstGeom>
        </p:spPr>
      </p:pic>
      <p:sp>
        <p:nvSpPr>
          <p:cNvPr id="5" name="Tekstboks 30"/>
          <p:cNvSpPr txBox="1"/>
          <p:nvPr/>
        </p:nvSpPr>
        <p:spPr>
          <a:xfrm>
            <a:off x="119308" y="4463871"/>
            <a:ext cx="4272385" cy="508635"/>
          </a:xfrm>
          <a:prstGeom prst="rect">
            <a:avLst/>
          </a:prstGeom>
          <a:solidFill>
            <a:sysClr val="window" lastClr="FFFFFF"/>
          </a:solidFill>
          <a:ln w="6350">
            <a:solidFill>
              <a:prstClr val="black"/>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nb-NO" sz="1600" b="1" u="sng" dirty="0">
                <a:solidFill>
                  <a:schemeClr val="accent1"/>
                </a:solidFill>
                <a:effectLst/>
                <a:ea typeface="Times New Roman" panose="02020603050405020304" pitchFamily="18" charset="0"/>
                <a:cs typeface="Arial" panose="020B0604020202020204" pitchFamily="34" charset="0"/>
              </a:rPr>
              <a:t>Fagområde:</a:t>
            </a:r>
            <a:r>
              <a:rPr lang="nb-NO" sz="1600" dirty="0">
                <a:solidFill>
                  <a:schemeClr val="accent1"/>
                </a:solidFill>
                <a:effectLst/>
                <a:ea typeface="Times New Roman" panose="02020603050405020304" pitchFamily="18" charset="0"/>
                <a:cs typeface="Arial" panose="020B0604020202020204" pitchFamily="34" charset="0"/>
              </a:rPr>
              <a:t> </a:t>
            </a:r>
            <a:r>
              <a:rPr lang="nb-NO" sz="1600" i="1" dirty="0">
                <a:solidFill>
                  <a:schemeClr val="accent1"/>
                </a:solidFill>
                <a:effectLst/>
                <a:ea typeface="Times New Roman" panose="02020603050405020304" pitchFamily="18" charset="0"/>
                <a:cs typeface="Arial" panose="020B0604020202020204" pitchFamily="34" charset="0"/>
              </a:rPr>
              <a:t>«Kunst, kultur og kreativitet»</a:t>
            </a:r>
            <a:endParaRPr lang="nb-NO" sz="1600" dirty="0">
              <a:solidFill>
                <a:schemeClr val="accent1"/>
              </a:solidFill>
              <a:effectLst/>
              <a:ea typeface="Times New Roman" panose="02020603050405020304" pitchFamily="18" charset="0"/>
              <a:cs typeface="Arial" panose="020B0604020202020204" pitchFamily="34" charset="0"/>
            </a:endParaRPr>
          </a:p>
          <a:p>
            <a:pPr>
              <a:spcAft>
                <a:spcPts val="0"/>
              </a:spcAft>
            </a:pPr>
            <a:r>
              <a:rPr lang="nb-NO" sz="1600" dirty="0">
                <a:effectLst/>
                <a:ea typeface="Times New Roman" panose="02020603050405020304" pitchFamily="18" charset="0"/>
              </a:rPr>
              <a:t> </a:t>
            </a:r>
          </a:p>
        </p:txBody>
      </p:sp>
      <p:sp>
        <p:nvSpPr>
          <p:cNvPr id="6" name="Tekstboks 35"/>
          <p:cNvSpPr txBox="1"/>
          <p:nvPr/>
        </p:nvSpPr>
        <p:spPr>
          <a:xfrm>
            <a:off x="119308" y="5234696"/>
            <a:ext cx="4272386" cy="1284669"/>
          </a:xfrm>
          <a:prstGeom prst="rect">
            <a:avLst/>
          </a:prstGeom>
          <a:solidFill>
            <a:sysClr val="window" lastClr="FFFFFF"/>
          </a:solidFill>
          <a:ln w="6350">
            <a:solidFill>
              <a:prstClr val="black"/>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nb-NO" sz="1400" kern="800" dirty="0">
                <a:ea typeface="Calibri" panose="020F0502020204030204" pitchFamily="34" charset="0"/>
                <a:cs typeface="Arial" panose="020B0604020202020204" pitchFamily="34" charset="0"/>
              </a:rPr>
              <a:t>T</a:t>
            </a:r>
            <a:r>
              <a:rPr lang="nb-NO" sz="1400" kern="800" dirty="0">
                <a:effectLst/>
                <a:ea typeface="Calibri" panose="020F0502020204030204" pitchFamily="34" charset="0"/>
                <a:cs typeface="Arial" panose="020B0604020202020204" pitchFamily="34" charset="0"/>
              </a:rPr>
              <a:t>a gjerne en titt i hyllene for å se om barna har det de trenger, og at klærne er merket </a:t>
            </a:r>
            <a:r>
              <a:rPr lang="nb-NO" sz="1400" kern="800" dirty="0">
                <a:effectLst/>
                <a:ea typeface="Calibri" panose="020F0502020204030204" pitchFamily="34" charset="0"/>
                <a:cs typeface="Arial" panose="020B0604020202020204" pitchFamily="34" charset="0"/>
                <a:sym typeface="Wingdings" panose="05000000000000000000" pitchFamily="2" charset="2"/>
              </a:rPr>
              <a:t></a:t>
            </a:r>
            <a:r>
              <a:rPr lang="nb-NO" sz="1400" kern="800" dirty="0">
                <a:effectLst/>
                <a:ea typeface="Calibri" panose="020F0502020204030204" pitchFamily="34" charset="0"/>
                <a:cs typeface="Arial" panose="020B0604020202020204" pitchFamily="34" charset="0"/>
              </a:rPr>
              <a:t> </a:t>
            </a:r>
          </a:p>
          <a:p>
            <a:pPr>
              <a:spcAft>
                <a:spcPts val="0"/>
              </a:spcAft>
            </a:pPr>
            <a:r>
              <a:rPr lang="nb-NO" sz="1400" kern="800" dirty="0">
                <a:effectLst/>
                <a:ea typeface="Calibri" panose="020F0502020204030204" pitchFamily="34" charset="0"/>
                <a:cs typeface="Arial" panose="020B0604020202020204" pitchFamily="34" charset="0"/>
              </a:rPr>
              <a:t>I utgangspunktet holder det med et skift.</a:t>
            </a:r>
          </a:p>
          <a:p>
            <a:pPr>
              <a:spcAft>
                <a:spcPts val="0"/>
              </a:spcAft>
            </a:pPr>
            <a:r>
              <a:rPr lang="nb-NO" sz="1400" kern="800" dirty="0">
                <a:effectLst/>
                <a:ea typeface="Calibri" panose="020F0502020204030204" pitchFamily="34" charset="0"/>
                <a:cs typeface="Arial" panose="020B0604020202020204" pitchFamily="34" charset="0"/>
              </a:rPr>
              <a:t>Stort sett så er vi oppe fra </a:t>
            </a:r>
            <a:r>
              <a:rPr lang="nb-NO" sz="1400" kern="800" dirty="0" err="1">
                <a:effectLst/>
                <a:ea typeface="Calibri" panose="020F0502020204030204" pitchFamily="34" charset="0"/>
                <a:cs typeface="Arial" panose="020B0604020202020204" pitchFamily="34" charset="0"/>
              </a:rPr>
              <a:t>ca</a:t>
            </a:r>
            <a:r>
              <a:rPr lang="nb-NO" sz="1400" kern="800" dirty="0">
                <a:effectLst/>
                <a:ea typeface="Calibri" panose="020F0502020204030204" pitchFamily="34" charset="0"/>
                <a:cs typeface="Arial" panose="020B0604020202020204" pitchFamily="34" charset="0"/>
              </a:rPr>
              <a:t> 15.30, kom gjerne opp å hent </a:t>
            </a:r>
            <a:r>
              <a:rPr lang="nb-NO" sz="1400" kern="800" dirty="0">
                <a:ea typeface="Calibri" panose="020F0502020204030204" pitchFamily="34" charset="0"/>
                <a:cs typeface="Arial" panose="020B0604020202020204" pitchFamily="34" charset="0"/>
              </a:rPr>
              <a:t>ditt barn selv om ditt barn har «base» nede </a:t>
            </a:r>
            <a:r>
              <a:rPr lang="nb-NO" sz="1400" kern="800" dirty="0">
                <a:effectLst/>
                <a:ea typeface="Calibri" panose="020F0502020204030204" pitchFamily="34" charset="0"/>
                <a:cs typeface="Arial" panose="020B0604020202020204" pitchFamily="34" charset="0"/>
                <a:sym typeface="Wingdings" panose="05000000000000000000" pitchFamily="2" charset="2"/>
              </a:rPr>
              <a:t></a:t>
            </a:r>
          </a:p>
          <a:p>
            <a:pPr>
              <a:spcAft>
                <a:spcPts val="0"/>
              </a:spcAft>
            </a:pPr>
            <a:r>
              <a:rPr lang="nb-NO" sz="1400" dirty="0">
                <a:effectLst/>
                <a:ea typeface="Times New Roman" panose="02020603050405020304" pitchFamily="18" charset="0"/>
              </a:rPr>
              <a:t> </a:t>
            </a:r>
          </a:p>
        </p:txBody>
      </p:sp>
    </p:spTree>
    <p:extLst>
      <p:ext uri="{BB962C8B-B14F-4D97-AF65-F5344CB8AC3E}">
        <p14:creationId xmlns:p14="http://schemas.microsoft.com/office/powerpoint/2010/main" val="3307575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additive="base">
                                        <p:cTn id="4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anim calcmode="lin" valueType="num">
                                      <p:cBhvr additive="base">
                                        <p:cTn id="4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5"/>
                                        </p:tgtEl>
                                        <p:attrNameLst>
                                          <p:attrName>style.visibility</p:attrName>
                                        </p:attrNameLst>
                                      </p:cBhvr>
                                      <p:to>
                                        <p:strVal val="visible"/>
                                      </p:to>
                                    </p:set>
                                    <p:anim calcmode="lin" valueType="num">
                                      <p:cBhvr additive="base">
                                        <p:cTn id="55" dur="500" fill="hold"/>
                                        <p:tgtEl>
                                          <p:spTgt spid="5"/>
                                        </p:tgtEl>
                                        <p:attrNameLst>
                                          <p:attrName>ppt_x</p:attrName>
                                        </p:attrNameLst>
                                      </p:cBhvr>
                                      <p:tavLst>
                                        <p:tav tm="0">
                                          <p:val>
                                            <p:strVal val="#ppt_x"/>
                                          </p:val>
                                        </p:tav>
                                        <p:tav tm="100000">
                                          <p:val>
                                            <p:strVal val="#ppt_x"/>
                                          </p:val>
                                        </p:tav>
                                      </p:tavLst>
                                    </p:anim>
                                    <p:anim calcmode="lin" valueType="num">
                                      <p:cBhvr additive="base">
                                        <p:cTn id="5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6"/>
                                        </p:tgtEl>
                                        <p:attrNameLst>
                                          <p:attrName>style.visibility</p:attrName>
                                        </p:attrNameLst>
                                      </p:cBhvr>
                                      <p:to>
                                        <p:strVal val="visible"/>
                                      </p:to>
                                    </p:set>
                                    <p:anim calcmode="lin" valueType="num">
                                      <p:cBhvr additive="base">
                                        <p:cTn id="61" dur="500" fill="hold"/>
                                        <p:tgtEl>
                                          <p:spTgt spid="6"/>
                                        </p:tgtEl>
                                        <p:attrNameLst>
                                          <p:attrName>ppt_x</p:attrName>
                                        </p:attrNameLst>
                                      </p:cBhvr>
                                      <p:tavLst>
                                        <p:tav tm="0">
                                          <p:val>
                                            <p:strVal val="#ppt_x"/>
                                          </p:val>
                                        </p:tav>
                                        <p:tav tm="100000">
                                          <p:val>
                                            <p:strVal val="#ppt_x"/>
                                          </p:val>
                                        </p:tav>
                                      </p:tavLst>
                                    </p:anim>
                                    <p:anim calcmode="lin" valueType="num">
                                      <p:cBhvr additive="base">
                                        <p:cTn id="6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additive="base">
                                        <p:cTn id="67" dur="500" fill="hold"/>
                                        <p:tgtEl>
                                          <p:spTgt spid="2"/>
                                        </p:tgtEl>
                                        <p:attrNameLst>
                                          <p:attrName>ppt_x</p:attrName>
                                        </p:attrNameLst>
                                      </p:cBhvr>
                                      <p:tavLst>
                                        <p:tav tm="0">
                                          <p:val>
                                            <p:strVal val="#ppt_x"/>
                                          </p:val>
                                        </p:tav>
                                        <p:tav tm="100000">
                                          <p:val>
                                            <p:strVal val="#ppt_x"/>
                                          </p:val>
                                        </p:tav>
                                      </p:tavLst>
                                    </p:anim>
                                    <p:anim calcmode="lin" valueType="num">
                                      <p:cBhvr additive="base">
                                        <p:cTn id="6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ell 7">
            <a:extLst>
              <a:ext uri="{FF2B5EF4-FFF2-40B4-BE49-F238E27FC236}">
                <a16:creationId xmlns:a16="http://schemas.microsoft.com/office/drawing/2014/main" id="{FEF1E031-0005-DE85-51FD-67BBFD5EA92E}"/>
              </a:ext>
            </a:extLst>
          </p:cNvPr>
          <p:cNvGraphicFramePr>
            <a:graphicFrameLocks noGrp="1"/>
          </p:cNvGraphicFramePr>
          <p:nvPr>
            <p:extLst>
              <p:ext uri="{D42A27DB-BD31-4B8C-83A1-F6EECF244321}">
                <p14:modId xmlns:p14="http://schemas.microsoft.com/office/powerpoint/2010/main" val="3375797513"/>
              </p:ext>
            </p:extLst>
          </p:nvPr>
        </p:nvGraphicFramePr>
        <p:xfrm>
          <a:off x="173348" y="109947"/>
          <a:ext cx="11845303" cy="6577270"/>
        </p:xfrm>
        <a:graphic>
          <a:graphicData uri="http://schemas.openxmlformats.org/drawingml/2006/table">
            <a:tbl>
              <a:tblPr firstRow="1" firstCol="1" lastRow="1" lastCol="1" bandRow="1" bandCol="1"/>
              <a:tblGrid>
                <a:gridCol w="959373">
                  <a:extLst>
                    <a:ext uri="{9D8B030D-6E8A-4147-A177-3AD203B41FA5}">
                      <a16:colId xmlns:a16="http://schemas.microsoft.com/office/drawing/2014/main" val="20000"/>
                    </a:ext>
                  </a:extLst>
                </a:gridCol>
                <a:gridCol w="1651777">
                  <a:extLst>
                    <a:ext uri="{9D8B030D-6E8A-4147-A177-3AD203B41FA5}">
                      <a16:colId xmlns:a16="http://schemas.microsoft.com/office/drawing/2014/main" val="20001"/>
                    </a:ext>
                  </a:extLst>
                </a:gridCol>
                <a:gridCol w="1777284">
                  <a:extLst>
                    <a:ext uri="{9D8B030D-6E8A-4147-A177-3AD203B41FA5}">
                      <a16:colId xmlns:a16="http://schemas.microsoft.com/office/drawing/2014/main" val="20002"/>
                    </a:ext>
                  </a:extLst>
                </a:gridCol>
                <a:gridCol w="1790164">
                  <a:extLst>
                    <a:ext uri="{9D8B030D-6E8A-4147-A177-3AD203B41FA5}">
                      <a16:colId xmlns:a16="http://schemas.microsoft.com/office/drawing/2014/main" val="20003"/>
                    </a:ext>
                  </a:extLst>
                </a:gridCol>
                <a:gridCol w="1828800">
                  <a:extLst>
                    <a:ext uri="{9D8B030D-6E8A-4147-A177-3AD203B41FA5}">
                      <a16:colId xmlns:a16="http://schemas.microsoft.com/office/drawing/2014/main" val="20004"/>
                    </a:ext>
                  </a:extLst>
                </a:gridCol>
                <a:gridCol w="1788875">
                  <a:extLst>
                    <a:ext uri="{9D8B030D-6E8A-4147-A177-3AD203B41FA5}">
                      <a16:colId xmlns:a16="http://schemas.microsoft.com/office/drawing/2014/main" val="20005"/>
                    </a:ext>
                  </a:extLst>
                </a:gridCol>
                <a:gridCol w="1046480">
                  <a:extLst>
                    <a:ext uri="{9D8B030D-6E8A-4147-A177-3AD203B41FA5}">
                      <a16:colId xmlns:a16="http://schemas.microsoft.com/office/drawing/2014/main" val="20006"/>
                    </a:ext>
                  </a:extLst>
                </a:gridCol>
                <a:gridCol w="1002550">
                  <a:extLst>
                    <a:ext uri="{9D8B030D-6E8A-4147-A177-3AD203B41FA5}">
                      <a16:colId xmlns:a16="http://schemas.microsoft.com/office/drawing/2014/main" val="20007"/>
                    </a:ext>
                  </a:extLst>
                </a:gridCol>
              </a:tblGrid>
              <a:tr h="730195">
                <a:tc>
                  <a:txBody>
                    <a:bodyPr/>
                    <a:lstStyle/>
                    <a:p>
                      <a:pPr algn="ctr">
                        <a:lnSpc>
                          <a:spcPct val="115000"/>
                        </a:lnSpc>
                        <a:spcBef>
                          <a:spcPts val="200"/>
                        </a:spcBef>
                        <a:spcAft>
                          <a:spcPts val="200"/>
                        </a:spcAft>
                      </a:pPr>
                      <a:r>
                        <a:rPr lang="nb-NO" sz="1600" b="1" kern="800" dirty="0">
                          <a:solidFill>
                            <a:schemeClr val="tx1"/>
                          </a:solidFill>
                          <a:effectLst/>
                          <a:latin typeface="+mn-lt"/>
                          <a:ea typeface="Calibri" panose="020F0502020204030204" pitchFamily="34" charset="0"/>
                          <a:cs typeface="Arial" panose="020B0604020202020204" pitchFamily="34" charset="0"/>
                        </a:rPr>
                        <a:t>Mars</a:t>
                      </a:r>
                    </a:p>
                    <a:p>
                      <a:pPr algn="ctr">
                        <a:lnSpc>
                          <a:spcPct val="115000"/>
                        </a:lnSpc>
                        <a:spcBef>
                          <a:spcPts val="200"/>
                        </a:spcBef>
                        <a:spcAft>
                          <a:spcPts val="200"/>
                        </a:spcAft>
                      </a:pPr>
                      <a:r>
                        <a:rPr lang="nb-NO" sz="1100" b="1" kern="800" dirty="0">
                          <a:solidFill>
                            <a:schemeClr val="tx1"/>
                          </a:solidFill>
                          <a:effectLst/>
                          <a:latin typeface="+mn-lt"/>
                          <a:ea typeface="Calibri" panose="020F0502020204030204" pitchFamily="34" charset="0"/>
                          <a:cs typeface="Arial" panose="020B0604020202020204" pitchFamily="34" charset="0"/>
                        </a:rPr>
                        <a:t>Uke/Tema</a:t>
                      </a:r>
                      <a:endParaRPr lang="nb-NO" sz="1100" kern="800" dirty="0">
                        <a:solidFill>
                          <a:schemeClr val="tx1"/>
                        </a:solidFill>
                        <a:effectLst/>
                        <a:latin typeface="+mn-lt"/>
                        <a:ea typeface="Calibri" panose="020F0502020204030204" pitchFamily="34" charset="0"/>
                        <a:cs typeface="Arial" panose="020B0604020202020204" pitchFamily="34" charset="0"/>
                      </a:endParaRPr>
                    </a:p>
                  </a:txBody>
                  <a:tcPr marL="67171" marR="67171"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9CC2E5"/>
                    </a:solidFill>
                  </a:tcPr>
                </a:tc>
                <a:tc>
                  <a:txBody>
                    <a:bodyPr/>
                    <a:lstStyle/>
                    <a:p>
                      <a:pPr algn="l">
                        <a:lnSpc>
                          <a:spcPct val="115000"/>
                        </a:lnSpc>
                        <a:spcBef>
                          <a:spcPts val="200"/>
                        </a:spcBef>
                        <a:spcAft>
                          <a:spcPts val="0"/>
                        </a:spcAft>
                      </a:pPr>
                      <a:r>
                        <a:rPr lang="nb-NO" sz="1600" b="1" kern="800" dirty="0">
                          <a:solidFill>
                            <a:srgbClr val="000000"/>
                          </a:solidFill>
                          <a:effectLst/>
                          <a:latin typeface="+mn-lt"/>
                          <a:ea typeface="Calibri" panose="020F0502020204030204" pitchFamily="34" charset="0"/>
                          <a:cs typeface="Arial" panose="020B0604020202020204" pitchFamily="34" charset="0"/>
                        </a:rPr>
                        <a:t>Mandag</a:t>
                      </a:r>
                    </a:p>
                  </a:txBody>
                  <a:tcPr marL="56511" marR="56511"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9CC2E5"/>
                    </a:solidFill>
                  </a:tcPr>
                </a:tc>
                <a:tc>
                  <a:txBody>
                    <a:bodyPr/>
                    <a:lstStyle/>
                    <a:p>
                      <a:pPr algn="l">
                        <a:lnSpc>
                          <a:spcPct val="115000"/>
                        </a:lnSpc>
                        <a:spcBef>
                          <a:spcPts val="200"/>
                        </a:spcBef>
                        <a:spcAft>
                          <a:spcPts val="0"/>
                        </a:spcAft>
                      </a:pPr>
                      <a:r>
                        <a:rPr lang="nb-NO" sz="1600" b="1" kern="800" dirty="0">
                          <a:solidFill>
                            <a:srgbClr val="000000"/>
                          </a:solidFill>
                          <a:effectLst/>
                          <a:latin typeface="+mn-lt"/>
                          <a:ea typeface="Calibri" panose="020F0502020204030204" pitchFamily="34" charset="0"/>
                          <a:cs typeface="Arial" panose="020B0604020202020204" pitchFamily="34" charset="0"/>
                        </a:rPr>
                        <a:t> Tirsdag</a:t>
                      </a:r>
                    </a:p>
                  </a:txBody>
                  <a:tcPr marL="56511" marR="56511"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9CC2E5"/>
                    </a:solidFill>
                  </a:tcPr>
                </a:tc>
                <a:tc>
                  <a:txBody>
                    <a:bodyPr/>
                    <a:lstStyle/>
                    <a:p>
                      <a:pPr algn="l">
                        <a:lnSpc>
                          <a:spcPct val="115000"/>
                        </a:lnSpc>
                        <a:spcBef>
                          <a:spcPts val="200"/>
                        </a:spcBef>
                        <a:spcAft>
                          <a:spcPts val="0"/>
                        </a:spcAft>
                      </a:pPr>
                      <a:r>
                        <a:rPr lang="nb-NO" sz="1600" b="1" kern="800" dirty="0">
                          <a:solidFill>
                            <a:srgbClr val="000000"/>
                          </a:solidFill>
                          <a:effectLst/>
                          <a:latin typeface="+mn-lt"/>
                          <a:ea typeface="Calibri" panose="020F0502020204030204" pitchFamily="34" charset="0"/>
                          <a:cs typeface="Arial" panose="020B0604020202020204" pitchFamily="34" charset="0"/>
                        </a:rPr>
                        <a:t>Onsdag</a:t>
                      </a:r>
                    </a:p>
                  </a:txBody>
                  <a:tcPr marL="56511" marR="56511"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9CC2E5"/>
                    </a:solidFill>
                  </a:tcPr>
                </a:tc>
                <a:tc>
                  <a:txBody>
                    <a:bodyPr/>
                    <a:lstStyle/>
                    <a:p>
                      <a:pPr marL="236855" indent="-236855" algn="l">
                        <a:lnSpc>
                          <a:spcPct val="115000"/>
                        </a:lnSpc>
                        <a:spcBef>
                          <a:spcPts val="200"/>
                        </a:spcBef>
                        <a:spcAft>
                          <a:spcPts val="0"/>
                        </a:spcAft>
                      </a:pPr>
                      <a:r>
                        <a:rPr lang="nb-NO" sz="1600" b="1" kern="800" dirty="0">
                          <a:solidFill>
                            <a:srgbClr val="000000"/>
                          </a:solidFill>
                          <a:effectLst/>
                          <a:latin typeface="+mn-lt"/>
                          <a:ea typeface="Calibri" panose="020F0502020204030204" pitchFamily="34" charset="0"/>
                          <a:cs typeface="Arial" panose="020B0604020202020204" pitchFamily="34" charset="0"/>
                        </a:rPr>
                        <a:t>Torsdag</a:t>
                      </a:r>
                    </a:p>
                  </a:txBody>
                  <a:tcPr marL="56511" marR="56511"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9CC2E5"/>
                    </a:solidFill>
                  </a:tcPr>
                </a:tc>
                <a:tc>
                  <a:txBody>
                    <a:bodyPr/>
                    <a:lstStyle/>
                    <a:p>
                      <a:pPr algn="l">
                        <a:lnSpc>
                          <a:spcPct val="115000"/>
                        </a:lnSpc>
                        <a:spcBef>
                          <a:spcPts val="200"/>
                        </a:spcBef>
                        <a:spcAft>
                          <a:spcPts val="0"/>
                        </a:spcAft>
                      </a:pPr>
                      <a:r>
                        <a:rPr lang="nb-NO" sz="1600" b="1" kern="800" dirty="0">
                          <a:solidFill>
                            <a:srgbClr val="000000"/>
                          </a:solidFill>
                          <a:effectLst/>
                          <a:latin typeface="+mn-lt"/>
                          <a:ea typeface="Calibri" panose="020F0502020204030204" pitchFamily="34" charset="0"/>
                          <a:cs typeface="Arial" panose="020B0604020202020204" pitchFamily="34" charset="0"/>
                        </a:rPr>
                        <a:t>Fredag</a:t>
                      </a:r>
                    </a:p>
                  </a:txBody>
                  <a:tcPr marL="56511" marR="56511"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9CC2E5"/>
                    </a:solidFill>
                  </a:tcPr>
                </a:tc>
                <a:tc>
                  <a:txBody>
                    <a:bodyPr/>
                    <a:lstStyle/>
                    <a:p>
                      <a:pPr algn="l">
                        <a:lnSpc>
                          <a:spcPct val="115000"/>
                        </a:lnSpc>
                        <a:spcBef>
                          <a:spcPts val="200"/>
                        </a:spcBef>
                        <a:spcAft>
                          <a:spcPts val="0"/>
                        </a:spcAft>
                      </a:pPr>
                      <a:r>
                        <a:rPr lang="nb-NO" sz="1600" b="1" kern="800" dirty="0">
                          <a:solidFill>
                            <a:srgbClr val="000000"/>
                          </a:solidFill>
                          <a:effectLst/>
                          <a:latin typeface="+mn-lt"/>
                          <a:ea typeface="Calibri" panose="020F0502020204030204" pitchFamily="34" charset="0"/>
                          <a:cs typeface="Arial" panose="020B0604020202020204" pitchFamily="34" charset="0"/>
                        </a:rPr>
                        <a:t>Lørdag</a:t>
                      </a:r>
                      <a:endParaRPr lang="nb-NO" sz="1600" kern="800" dirty="0">
                        <a:solidFill>
                          <a:srgbClr val="595959"/>
                        </a:solidFill>
                        <a:effectLst/>
                        <a:latin typeface="+mn-lt"/>
                        <a:ea typeface="Calibri" panose="020F0502020204030204" pitchFamily="34" charset="0"/>
                        <a:cs typeface="Arial" panose="020B0604020202020204" pitchFamily="34" charset="0"/>
                      </a:endParaRPr>
                    </a:p>
                  </a:txBody>
                  <a:tcPr marL="56511" marR="56511"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9CC2E5"/>
                    </a:solidFill>
                  </a:tcPr>
                </a:tc>
                <a:tc>
                  <a:txBody>
                    <a:bodyPr/>
                    <a:lstStyle/>
                    <a:p>
                      <a:pPr algn="l">
                        <a:lnSpc>
                          <a:spcPct val="115000"/>
                        </a:lnSpc>
                        <a:spcBef>
                          <a:spcPts val="200"/>
                        </a:spcBef>
                        <a:spcAft>
                          <a:spcPts val="0"/>
                        </a:spcAft>
                        <a:tabLst>
                          <a:tab pos="922020" algn="l"/>
                        </a:tabLst>
                      </a:pPr>
                      <a:r>
                        <a:rPr lang="nb-NO" sz="1600" b="1" kern="800" dirty="0">
                          <a:solidFill>
                            <a:srgbClr val="000000"/>
                          </a:solidFill>
                          <a:effectLst/>
                          <a:latin typeface="+mn-lt"/>
                          <a:ea typeface="Calibri" panose="020F0502020204030204" pitchFamily="34" charset="0"/>
                          <a:cs typeface="Arial" panose="020B0604020202020204" pitchFamily="34" charset="0"/>
                        </a:rPr>
                        <a:t>Søndag</a:t>
                      </a:r>
                      <a:endParaRPr lang="nb-NO" sz="1600" kern="800" dirty="0">
                        <a:solidFill>
                          <a:srgbClr val="595959"/>
                        </a:solidFill>
                        <a:effectLst/>
                        <a:latin typeface="+mn-lt"/>
                        <a:ea typeface="Calibri" panose="020F0502020204030204" pitchFamily="34" charset="0"/>
                        <a:cs typeface="Arial" panose="020B0604020202020204" pitchFamily="34" charset="0"/>
                      </a:endParaRPr>
                    </a:p>
                  </a:txBody>
                  <a:tcPr marL="56511" marR="56511"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9CC2E5"/>
                    </a:solidFill>
                  </a:tcPr>
                </a:tc>
                <a:extLst>
                  <a:ext uri="{0D108BD9-81ED-4DB2-BD59-A6C34878D82A}">
                    <a16:rowId xmlns:a16="http://schemas.microsoft.com/office/drawing/2014/main" val="10000"/>
                  </a:ext>
                </a:extLst>
              </a:tr>
              <a:tr h="719717">
                <a:tc>
                  <a:txBody>
                    <a:bodyPr/>
                    <a:lstStyle/>
                    <a:p>
                      <a:pPr algn="ctr"/>
                      <a:r>
                        <a:rPr lang="nb-NO" sz="1200" b="1" dirty="0">
                          <a:solidFill>
                            <a:schemeClr val="tx1"/>
                          </a:solidFill>
                          <a:effectLst/>
                          <a:latin typeface="+mn-lt"/>
                          <a:ea typeface="Times New Roman" panose="02020603050405020304" pitchFamily="18" charset="0"/>
                          <a:cs typeface="Arial" panose="020B0604020202020204" pitchFamily="34" charset="0"/>
                        </a:rPr>
                        <a:t>9</a:t>
                      </a:r>
                    </a:p>
                    <a:p>
                      <a:pPr algn="ctr"/>
                      <a:r>
                        <a:rPr lang="nb-NO" sz="1200" b="0" dirty="0">
                          <a:solidFill>
                            <a:schemeClr val="tx1"/>
                          </a:solidFill>
                          <a:effectLst/>
                          <a:latin typeface="+mn-lt"/>
                          <a:ea typeface="Times New Roman" panose="02020603050405020304" pitchFamily="18" charset="0"/>
                          <a:cs typeface="Arial" panose="020B0604020202020204" pitchFamily="34" charset="0"/>
                        </a:rPr>
                        <a:t>Papayafuglen</a:t>
                      </a:r>
                      <a:endParaRPr lang="nb-NO" sz="1200" b="1" dirty="0">
                        <a:solidFill>
                          <a:schemeClr val="tx1"/>
                        </a:solidFill>
                        <a:effectLst/>
                        <a:latin typeface="+mn-lt"/>
                        <a:ea typeface="Times New Roman" panose="02020603050405020304" pitchFamily="18" charset="0"/>
                        <a:cs typeface="Arial" panose="020B0604020202020204" pitchFamily="34" charset="0"/>
                      </a:endParaRPr>
                    </a:p>
                  </a:txBody>
                  <a:tcPr marL="44450" marR="44450" marT="0"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tc>
                  <a:txBody>
                    <a:bodyPr/>
                    <a:lstStyle/>
                    <a:p>
                      <a:r>
                        <a:rPr lang="nb-NO" sz="1200" b="1" dirty="0">
                          <a:solidFill>
                            <a:srgbClr val="000000"/>
                          </a:solidFill>
                          <a:effectLst/>
                          <a:latin typeface="+mn-lt"/>
                          <a:ea typeface="Times New Roman" panose="02020603050405020304" pitchFamily="18" charset="0"/>
                        </a:rPr>
                        <a:t> </a:t>
                      </a:r>
                      <a:endParaRPr lang="nb-NO" sz="1200" dirty="0">
                        <a:effectLst/>
                        <a:latin typeface="+mn-lt"/>
                        <a:ea typeface="Times New Roman" panose="02020603050405020304" pitchFamily="18" charset="0"/>
                      </a:endParaRPr>
                    </a:p>
                    <a:p>
                      <a:r>
                        <a:rPr lang="nb-NO" sz="1200" dirty="0">
                          <a:solidFill>
                            <a:srgbClr val="000000"/>
                          </a:solidFill>
                          <a:effectLst/>
                          <a:latin typeface="+mn-lt"/>
                          <a:ea typeface="Times New Roman" panose="02020603050405020304" pitchFamily="18" charset="0"/>
                        </a:rPr>
                        <a:t> </a:t>
                      </a:r>
                      <a:endParaRPr lang="nb-NO" sz="1200" dirty="0">
                        <a:effectLst/>
                        <a:latin typeface="+mn-lt"/>
                        <a:ea typeface="Times New Roman" panose="02020603050405020304" pitchFamily="18" charset="0"/>
                      </a:endParaRPr>
                    </a:p>
                  </a:txBody>
                  <a:tcPr marL="44450" marR="44450"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accent1">
                        <a:lumMod val="20000"/>
                        <a:lumOff val="80000"/>
                      </a:schemeClr>
                    </a:solidFill>
                  </a:tcPr>
                </a:tc>
                <a:tc>
                  <a:txBody>
                    <a:bodyPr/>
                    <a:lstStyle/>
                    <a:p>
                      <a:r>
                        <a:rPr lang="nb-NO" sz="1200" b="1" dirty="0">
                          <a:solidFill>
                            <a:srgbClr val="000000"/>
                          </a:solidFill>
                          <a:effectLst/>
                          <a:latin typeface="+mn-lt"/>
                          <a:ea typeface="Times New Roman" panose="02020603050405020304" pitchFamily="18" charset="0"/>
                        </a:rPr>
                        <a:t> </a:t>
                      </a:r>
                      <a:endParaRPr lang="nb-NO" sz="1200" dirty="0">
                        <a:effectLst/>
                        <a:latin typeface="+mn-lt"/>
                        <a:ea typeface="Times New Roman" panose="02020603050405020304" pitchFamily="18" charset="0"/>
                      </a:endParaRPr>
                    </a:p>
                    <a:p>
                      <a:r>
                        <a:rPr lang="nb-NO" sz="1200" dirty="0">
                          <a:solidFill>
                            <a:srgbClr val="000000"/>
                          </a:solidFill>
                          <a:effectLst/>
                          <a:latin typeface="+mn-lt"/>
                          <a:ea typeface="Times New Roman" panose="02020603050405020304" pitchFamily="18" charset="0"/>
                        </a:rPr>
                        <a:t> </a:t>
                      </a:r>
                      <a:endParaRPr lang="nb-NO" sz="1200" dirty="0">
                        <a:effectLst/>
                        <a:latin typeface="+mn-lt"/>
                        <a:ea typeface="Times New Roman" panose="02020603050405020304" pitchFamily="18" charset="0"/>
                      </a:endParaRPr>
                    </a:p>
                  </a:txBody>
                  <a:tcPr marL="44450" marR="44450"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accent1">
                        <a:lumMod val="20000"/>
                        <a:lumOff val="80000"/>
                      </a:schemeClr>
                    </a:solidFill>
                  </a:tcPr>
                </a:tc>
                <a:tc>
                  <a:txBody>
                    <a:bodyPr/>
                    <a:lstStyle/>
                    <a:p>
                      <a:r>
                        <a:rPr lang="nb-NO" sz="1200" b="1" dirty="0">
                          <a:solidFill>
                            <a:srgbClr val="000000"/>
                          </a:solidFill>
                          <a:effectLst/>
                          <a:latin typeface="+mn-lt"/>
                          <a:ea typeface="Times New Roman" panose="02020603050405020304" pitchFamily="18" charset="0"/>
                        </a:rPr>
                        <a:t> </a:t>
                      </a:r>
                      <a:endParaRPr lang="nb-NO" sz="1200" dirty="0">
                        <a:effectLst/>
                        <a:latin typeface="+mn-lt"/>
                        <a:ea typeface="Times New Roman" panose="02020603050405020304" pitchFamily="18" charset="0"/>
                      </a:endParaRPr>
                    </a:p>
                    <a:p>
                      <a:r>
                        <a:rPr lang="nb-NO" sz="1200" dirty="0">
                          <a:solidFill>
                            <a:srgbClr val="000000"/>
                          </a:solidFill>
                          <a:effectLst/>
                          <a:latin typeface="+mn-lt"/>
                          <a:ea typeface="Times New Roman" panose="02020603050405020304" pitchFamily="18" charset="0"/>
                        </a:rPr>
                        <a:t> </a:t>
                      </a:r>
                      <a:endParaRPr lang="nb-NO" sz="1200" dirty="0">
                        <a:effectLst/>
                        <a:latin typeface="+mn-lt"/>
                        <a:ea typeface="Times New Roman" panose="02020603050405020304" pitchFamily="18" charset="0"/>
                      </a:endParaRPr>
                    </a:p>
                  </a:txBody>
                  <a:tcPr marL="44450" marR="44450"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accent1">
                        <a:lumMod val="20000"/>
                        <a:lumOff val="80000"/>
                      </a:schemeClr>
                    </a:solidFill>
                  </a:tcPr>
                </a:tc>
                <a:tc>
                  <a:txBody>
                    <a:bodyPr/>
                    <a:lstStyle/>
                    <a:p>
                      <a:r>
                        <a:rPr lang="nb-NO" sz="1200" b="1" dirty="0">
                          <a:solidFill>
                            <a:srgbClr val="000000"/>
                          </a:solidFill>
                          <a:effectLst/>
                          <a:latin typeface="+mn-lt"/>
                          <a:ea typeface="Times New Roman" panose="02020603050405020304" pitchFamily="18" charset="0"/>
                        </a:rPr>
                        <a:t> </a:t>
                      </a:r>
                      <a:endParaRPr lang="nb-NO" sz="1200" dirty="0">
                        <a:effectLst/>
                        <a:latin typeface="+mn-lt"/>
                        <a:ea typeface="Times New Roman" panose="02020603050405020304" pitchFamily="18" charset="0"/>
                      </a:endParaRPr>
                    </a:p>
                    <a:p>
                      <a:r>
                        <a:rPr lang="nb-NO" sz="1200" dirty="0">
                          <a:solidFill>
                            <a:srgbClr val="000000"/>
                          </a:solidFill>
                          <a:effectLst/>
                          <a:latin typeface="+mn-lt"/>
                          <a:ea typeface="Times New Roman" panose="02020603050405020304" pitchFamily="18" charset="0"/>
                        </a:rPr>
                        <a:t> </a:t>
                      </a:r>
                      <a:endParaRPr lang="nb-NO" sz="1200" dirty="0">
                        <a:effectLst/>
                        <a:latin typeface="+mn-lt"/>
                        <a:ea typeface="Times New Roman" panose="02020603050405020304" pitchFamily="18" charset="0"/>
                      </a:endParaRPr>
                    </a:p>
                  </a:txBody>
                  <a:tcPr marL="44450" marR="44450"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accent1">
                        <a:lumMod val="20000"/>
                        <a:lumOff val="80000"/>
                      </a:schemeClr>
                    </a:solidFill>
                  </a:tcPr>
                </a:tc>
                <a:tc>
                  <a:txBody>
                    <a:bodyPr/>
                    <a:lstStyle/>
                    <a:p>
                      <a:r>
                        <a:rPr lang="nb-NO" sz="1200" b="1" dirty="0">
                          <a:solidFill>
                            <a:srgbClr val="000000"/>
                          </a:solidFill>
                          <a:effectLst/>
                          <a:latin typeface="+mn-lt"/>
                          <a:ea typeface="Times New Roman" panose="02020603050405020304" pitchFamily="18" charset="0"/>
                        </a:rPr>
                        <a:t> </a:t>
                      </a:r>
                      <a:endParaRPr lang="nb-NO" sz="1200" dirty="0">
                        <a:effectLst/>
                        <a:latin typeface="+mn-lt"/>
                        <a:ea typeface="Times New Roman" panose="02020603050405020304" pitchFamily="18" charset="0"/>
                      </a:endParaRPr>
                    </a:p>
                    <a:p>
                      <a:r>
                        <a:rPr lang="nb-NO" sz="1200" dirty="0">
                          <a:solidFill>
                            <a:srgbClr val="000000"/>
                          </a:solidFill>
                          <a:effectLst/>
                          <a:latin typeface="+mn-lt"/>
                          <a:ea typeface="Times New Roman" panose="02020603050405020304" pitchFamily="18" charset="0"/>
                        </a:rPr>
                        <a:t> </a:t>
                      </a:r>
                      <a:endParaRPr lang="nb-NO" sz="1200" dirty="0">
                        <a:effectLst/>
                        <a:latin typeface="+mn-lt"/>
                        <a:ea typeface="Times New Roman" panose="02020603050405020304" pitchFamily="18" charset="0"/>
                      </a:endParaRPr>
                    </a:p>
                  </a:txBody>
                  <a:tcPr marL="44450" marR="44450"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accent1">
                        <a:lumMod val="20000"/>
                        <a:lumOff val="80000"/>
                      </a:schemeClr>
                    </a:solidFill>
                  </a:tcPr>
                </a:tc>
                <a:tc>
                  <a:txBody>
                    <a:bodyPr/>
                    <a:lstStyle/>
                    <a:p>
                      <a:endParaRPr lang="nb-NO" sz="1200" dirty="0">
                        <a:effectLst/>
                        <a:latin typeface="+mn-lt"/>
                        <a:ea typeface="Times New Roman" panose="02020603050405020304" pitchFamily="18" charset="0"/>
                      </a:endParaRPr>
                    </a:p>
                    <a:p>
                      <a:r>
                        <a:rPr lang="nb-NO" sz="1200" dirty="0">
                          <a:solidFill>
                            <a:srgbClr val="000000"/>
                          </a:solidFill>
                          <a:effectLst/>
                          <a:latin typeface="+mn-lt"/>
                          <a:ea typeface="Times New Roman" panose="02020603050405020304" pitchFamily="18" charset="0"/>
                        </a:rPr>
                        <a:t> </a:t>
                      </a:r>
                    </a:p>
                  </a:txBody>
                  <a:tcPr marL="44450" marR="44450"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accent1">
                        <a:lumMod val="20000"/>
                        <a:lumOff val="80000"/>
                      </a:schemeClr>
                    </a:solidFill>
                  </a:tcPr>
                </a:tc>
                <a:tc>
                  <a:txBody>
                    <a:bodyPr/>
                    <a:lstStyle/>
                    <a:p>
                      <a:r>
                        <a:rPr lang="nb-NO" sz="1200" b="1" dirty="0">
                          <a:solidFill>
                            <a:srgbClr val="FF0000"/>
                          </a:solidFill>
                          <a:effectLst/>
                          <a:latin typeface="+mn-lt"/>
                          <a:ea typeface="Times New Roman" panose="02020603050405020304" pitchFamily="18" charset="0"/>
                          <a:cs typeface="Times New Roman" panose="02020603050405020304" pitchFamily="18" charset="0"/>
                        </a:rPr>
                        <a:t>1</a:t>
                      </a:r>
                    </a:p>
                  </a:txBody>
                  <a:tcPr marL="44450" marR="44450"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075765">
                <a:tc>
                  <a:txBody>
                    <a:bodyPr/>
                    <a:lstStyle/>
                    <a:p>
                      <a:pPr algn="ctr"/>
                      <a:r>
                        <a:rPr lang="nb-NO" sz="1200" b="1" dirty="0">
                          <a:solidFill>
                            <a:schemeClr val="tx1"/>
                          </a:solidFill>
                          <a:effectLst/>
                          <a:latin typeface="+mn-lt"/>
                          <a:ea typeface="Times New Roman" panose="02020603050405020304" pitchFamily="18" charset="0"/>
                          <a:cs typeface="Arial" panose="020B0604020202020204" pitchFamily="34" charset="0"/>
                        </a:rPr>
                        <a:t>10</a:t>
                      </a:r>
                    </a:p>
                    <a:p>
                      <a:pPr algn="ctr"/>
                      <a:r>
                        <a:rPr lang="nb-NO" sz="1200" b="0" dirty="0">
                          <a:solidFill>
                            <a:schemeClr val="tx1"/>
                          </a:solidFill>
                          <a:effectLst/>
                          <a:latin typeface="+mn-lt"/>
                          <a:ea typeface="Times New Roman" panose="02020603050405020304" pitchFamily="18" charset="0"/>
                          <a:cs typeface="Arial" panose="020B0604020202020204" pitchFamily="34" charset="0"/>
                        </a:rPr>
                        <a:t>Papayafuglen</a:t>
                      </a:r>
                    </a:p>
                  </a:txBody>
                  <a:tcPr marL="44450" marR="44450" marT="0"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tc>
                  <a:txBody>
                    <a:bodyPr/>
                    <a:lstStyle/>
                    <a:p>
                      <a:r>
                        <a:rPr lang="nb-NO" sz="1200" b="1" dirty="0">
                          <a:solidFill>
                            <a:srgbClr val="000000"/>
                          </a:solidFill>
                          <a:effectLst/>
                          <a:latin typeface="+mn-lt"/>
                          <a:ea typeface="Times New Roman" panose="02020603050405020304" pitchFamily="18" charset="0"/>
                        </a:rPr>
                        <a:t>2</a:t>
                      </a:r>
                      <a:endParaRPr lang="nb-NO" sz="1200" dirty="0">
                        <a:effectLst/>
                        <a:latin typeface="+mn-lt"/>
                        <a:ea typeface="Times New Roman" panose="02020603050405020304" pitchFamily="18" charset="0"/>
                      </a:endParaRPr>
                    </a:p>
                  </a:txBody>
                  <a:tcPr marL="44450" marR="44450"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tc>
                  <a:txBody>
                    <a:bodyPr/>
                    <a:lstStyle/>
                    <a:p>
                      <a:r>
                        <a:rPr lang="nb-NO" sz="1200" b="1" dirty="0">
                          <a:solidFill>
                            <a:srgbClr val="000000"/>
                          </a:solidFill>
                          <a:effectLst/>
                          <a:latin typeface="+mn-lt"/>
                          <a:ea typeface="Times New Roman" panose="02020603050405020304" pitchFamily="18" charset="0"/>
                        </a:rPr>
                        <a:t>3</a:t>
                      </a:r>
                      <a:endParaRPr lang="nb-NO" sz="1200" dirty="0">
                        <a:effectLst/>
                        <a:latin typeface="+mn-lt"/>
                        <a:ea typeface="Times New Roman" panose="02020603050405020304" pitchFamily="18" charset="0"/>
                      </a:endParaRPr>
                    </a:p>
                  </a:txBody>
                  <a:tcPr marL="44450" marR="44450"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tc>
                  <a:txBody>
                    <a:bodyPr/>
                    <a:lstStyle/>
                    <a:p>
                      <a:r>
                        <a:rPr lang="nb-NO" sz="1200" b="1" dirty="0">
                          <a:solidFill>
                            <a:srgbClr val="000000"/>
                          </a:solidFill>
                          <a:effectLst/>
                          <a:latin typeface="+mn-lt"/>
                          <a:ea typeface="Times New Roman" panose="02020603050405020304" pitchFamily="18" charset="0"/>
                        </a:rPr>
                        <a:t>4</a:t>
                      </a:r>
                      <a:endParaRPr lang="nb-NO" sz="1200" dirty="0">
                        <a:effectLst/>
                        <a:latin typeface="+mn-lt"/>
                        <a:ea typeface="Times New Roman" panose="02020603050405020304" pitchFamily="18" charset="0"/>
                      </a:endParaRPr>
                    </a:p>
                  </a:txBody>
                  <a:tcPr marL="44450" marR="44450"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tc>
                  <a:txBody>
                    <a:bodyPr/>
                    <a:lstStyle/>
                    <a:p>
                      <a:r>
                        <a:rPr lang="nb-NO" sz="1200" b="1" dirty="0">
                          <a:solidFill>
                            <a:srgbClr val="000000"/>
                          </a:solidFill>
                          <a:effectLst/>
                          <a:latin typeface="+mn-lt"/>
                          <a:ea typeface="Times New Roman" panose="02020603050405020304" pitchFamily="18" charset="0"/>
                        </a:rPr>
                        <a:t>5</a:t>
                      </a:r>
                      <a:endParaRPr lang="nb-NO" sz="1200" dirty="0">
                        <a:effectLst/>
                        <a:latin typeface="+mn-lt"/>
                        <a:ea typeface="Times New Roman" panose="02020603050405020304" pitchFamily="18" charset="0"/>
                      </a:endParaRPr>
                    </a:p>
                  </a:txBody>
                  <a:tcPr marL="44450" marR="44450"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b="1" dirty="0">
                          <a:solidFill>
                            <a:srgbClr val="000000"/>
                          </a:solidFill>
                          <a:effectLst/>
                          <a:latin typeface="+mn-lt"/>
                          <a:ea typeface="Times New Roman" panose="02020603050405020304" pitchFamily="18" charset="0"/>
                        </a:rPr>
                        <a:t>6</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b="0" i="0" dirty="0">
                          <a:solidFill>
                            <a:srgbClr val="000000"/>
                          </a:solidFill>
                          <a:effectLst/>
                          <a:latin typeface="+mn-lt"/>
                        </a:rPr>
                        <a:t>Fiskens dag</a:t>
                      </a:r>
                      <a:endParaRPr lang="nb-NO" sz="1200" dirty="0">
                        <a:effectLst/>
                        <a:latin typeface="+mn-lt"/>
                        <a:ea typeface="Times New Roman" panose="02020603050405020304" pitchFamily="18" charset="0"/>
                      </a:endParaRPr>
                    </a:p>
                    <a:p>
                      <a:endParaRPr lang="nb-NO" sz="1200" dirty="0">
                        <a:effectLst/>
                        <a:latin typeface="+mn-lt"/>
                        <a:ea typeface="Times New Roman" panose="02020603050405020304" pitchFamily="18" charset="0"/>
                      </a:endParaRPr>
                    </a:p>
                  </a:txBody>
                  <a:tcPr marL="44450" marR="44450"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tc>
                  <a:txBody>
                    <a:bodyPr/>
                    <a:lstStyle/>
                    <a:p>
                      <a:r>
                        <a:rPr lang="nb-NO" sz="1200" b="1" dirty="0">
                          <a:solidFill>
                            <a:srgbClr val="000000"/>
                          </a:solidFill>
                          <a:effectLst/>
                          <a:latin typeface="+mn-lt"/>
                          <a:ea typeface="Times New Roman" panose="02020603050405020304" pitchFamily="18" charset="0"/>
                        </a:rPr>
                        <a:t>7</a:t>
                      </a:r>
                      <a:endParaRPr lang="nb-NO" sz="1200" dirty="0">
                        <a:effectLst/>
                        <a:latin typeface="+mn-lt"/>
                        <a:ea typeface="Times New Roman" panose="02020603050405020304" pitchFamily="18" charset="0"/>
                      </a:endParaRPr>
                    </a:p>
                  </a:txBody>
                  <a:tcPr marL="44450" marR="44450"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tc>
                  <a:txBody>
                    <a:bodyPr/>
                    <a:lstStyle/>
                    <a:p>
                      <a:r>
                        <a:rPr lang="nb-NO" sz="1200" b="1" dirty="0">
                          <a:solidFill>
                            <a:srgbClr val="FF0000"/>
                          </a:solidFill>
                          <a:effectLst/>
                          <a:latin typeface="+mn-lt"/>
                          <a:ea typeface="Times New Roman" panose="02020603050405020304" pitchFamily="18" charset="0"/>
                          <a:cs typeface="Times New Roman" panose="02020603050405020304" pitchFamily="18" charset="0"/>
                        </a:rPr>
                        <a:t>8</a:t>
                      </a:r>
                    </a:p>
                  </a:txBody>
                  <a:tcPr marL="44450" marR="44450"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1129510">
                <a:tc>
                  <a:txBody>
                    <a:bodyPr/>
                    <a:lstStyle/>
                    <a:p>
                      <a:pPr algn="ctr"/>
                      <a:r>
                        <a:rPr lang="nb-NO" sz="1200" b="1" dirty="0">
                          <a:solidFill>
                            <a:schemeClr val="tx1"/>
                          </a:solidFill>
                          <a:effectLst/>
                          <a:latin typeface="+mn-lt"/>
                          <a:ea typeface="Times New Roman" panose="02020603050405020304" pitchFamily="18" charset="0"/>
                          <a:cs typeface="Arial" panose="020B0604020202020204" pitchFamily="34" charset="0"/>
                        </a:rPr>
                        <a:t>11</a:t>
                      </a:r>
                    </a:p>
                    <a:p>
                      <a:pPr algn="ctr"/>
                      <a:r>
                        <a:rPr lang="nb-NO" sz="1200" b="0" dirty="0">
                          <a:solidFill>
                            <a:schemeClr val="tx1"/>
                          </a:solidFill>
                          <a:effectLst/>
                          <a:latin typeface="+mn-lt"/>
                          <a:ea typeface="Times New Roman" panose="02020603050405020304" pitchFamily="18" charset="0"/>
                          <a:cs typeface="Arial" panose="020B0604020202020204" pitchFamily="34" charset="0"/>
                        </a:rPr>
                        <a:t>Våren</a:t>
                      </a:r>
                    </a:p>
                    <a:p>
                      <a:pPr algn="ctr"/>
                      <a:r>
                        <a:rPr lang="nb-NO" sz="1200" b="0" dirty="0">
                          <a:solidFill>
                            <a:schemeClr val="tx1"/>
                          </a:solidFill>
                          <a:effectLst/>
                          <a:latin typeface="+mn-lt"/>
                          <a:ea typeface="Times New Roman" panose="02020603050405020304" pitchFamily="18" charset="0"/>
                          <a:cs typeface="Arial" panose="020B0604020202020204" pitchFamily="34" charset="0"/>
                        </a:rPr>
                        <a:t>Gul uke</a:t>
                      </a:r>
                    </a:p>
                  </a:txBody>
                  <a:tcPr marL="44450" marR="44450" marT="0"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tc>
                  <a:txBody>
                    <a:bodyPr/>
                    <a:lstStyle/>
                    <a:p>
                      <a:r>
                        <a:rPr lang="nb-NO" sz="1200" b="1" dirty="0">
                          <a:solidFill>
                            <a:srgbClr val="000000"/>
                          </a:solidFill>
                          <a:effectLst/>
                          <a:latin typeface="+mn-lt"/>
                          <a:ea typeface="Times New Roman" panose="02020603050405020304" pitchFamily="18" charset="0"/>
                        </a:rPr>
                        <a:t>9</a:t>
                      </a:r>
                      <a:endParaRPr lang="nb-NO" sz="1200" dirty="0">
                        <a:effectLst/>
                        <a:latin typeface="+mn-lt"/>
                        <a:ea typeface="Times New Roman" panose="02020603050405020304" pitchFamily="18" charset="0"/>
                      </a:endParaRPr>
                    </a:p>
                  </a:txBody>
                  <a:tcPr marL="44450" marR="44450"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tc>
                  <a:txBody>
                    <a:bodyPr/>
                    <a:lstStyle/>
                    <a:p>
                      <a:r>
                        <a:rPr lang="nb-NO" sz="1200" b="1" dirty="0">
                          <a:solidFill>
                            <a:srgbClr val="000000"/>
                          </a:solidFill>
                          <a:effectLst/>
                          <a:latin typeface="+mn-lt"/>
                          <a:ea typeface="Times New Roman" panose="02020603050405020304" pitchFamily="18" charset="0"/>
                        </a:rPr>
                        <a:t>10</a:t>
                      </a:r>
                      <a:endParaRPr lang="nb-NO" sz="1200" dirty="0">
                        <a:effectLst/>
                        <a:latin typeface="+mn-lt"/>
                        <a:ea typeface="Times New Roman" panose="02020603050405020304" pitchFamily="18" charset="0"/>
                      </a:endParaRPr>
                    </a:p>
                  </a:txBody>
                  <a:tcPr marL="44450" marR="44450"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tc>
                  <a:txBody>
                    <a:bodyPr/>
                    <a:lstStyle/>
                    <a:p>
                      <a:r>
                        <a:rPr lang="nb-NO" sz="1200" b="1" dirty="0">
                          <a:solidFill>
                            <a:srgbClr val="000000"/>
                          </a:solidFill>
                          <a:effectLst/>
                          <a:latin typeface="+mn-lt"/>
                          <a:ea typeface="Times New Roman" panose="02020603050405020304" pitchFamily="18" charset="0"/>
                        </a:rPr>
                        <a:t>11</a:t>
                      </a:r>
                      <a:endParaRPr lang="nb-NO" sz="1200" dirty="0">
                        <a:effectLst/>
                        <a:latin typeface="+mn-lt"/>
                        <a:ea typeface="Times New Roman" panose="02020603050405020304" pitchFamily="18" charset="0"/>
                      </a:endParaRPr>
                    </a:p>
                  </a:txBody>
                  <a:tcPr marL="44450" marR="44450"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tc>
                  <a:txBody>
                    <a:bodyPr/>
                    <a:lstStyle/>
                    <a:p>
                      <a:r>
                        <a:rPr lang="nb-NO" sz="1200" b="1" dirty="0">
                          <a:solidFill>
                            <a:srgbClr val="000000"/>
                          </a:solidFill>
                          <a:effectLst/>
                          <a:latin typeface="+mn-lt"/>
                          <a:ea typeface="Times New Roman" panose="02020603050405020304" pitchFamily="18" charset="0"/>
                        </a:rPr>
                        <a:t>12</a:t>
                      </a:r>
                      <a:endParaRPr lang="nb-NO" sz="1200" dirty="0">
                        <a:effectLst/>
                        <a:latin typeface="+mn-lt"/>
                        <a:ea typeface="Times New Roman" panose="02020603050405020304" pitchFamily="18" charset="0"/>
                      </a:endParaRPr>
                    </a:p>
                  </a:txBody>
                  <a:tcPr marL="44450" marR="44450"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tc>
                  <a:txBody>
                    <a:bodyPr/>
                    <a:lstStyle/>
                    <a:p>
                      <a:r>
                        <a:rPr lang="nb-NO" sz="1200" b="1" dirty="0">
                          <a:solidFill>
                            <a:srgbClr val="000000"/>
                          </a:solidFill>
                          <a:effectLst/>
                          <a:latin typeface="+mn-lt"/>
                          <a:ea typeface="Times New Roman" panose="02020603050405020304" pitchFamily="18" charset="0"/>
                        </a:rPr>
                        <a:t>13</a:t>
                      </a:r>
                      <a:endParaRPr lang="nb-NO" sz="1200" dirty="0">
                        <a:effectLst/>
                        <a:latin typeface="+mn-lt"/>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b="1" dirty="0">
                          <a:solidFill>
                            <a:srgbClr val="000000"/>
                          </a:solidFill>
                          <a:effectLst/>
                          <a:latin typeface="+mn-lt"/>
                          <a:ea typeface="Times New Roman" panose="02020603050405020304" pitchFamily="18" charset="0"/>
                        </a:rPr>
                        <a:t>T 6 år! </a:t>
                      </a:r>
                      <a:endParaRPr lang="nb-NO" sz="1200" b="1" dirty="0">
                        <a:effectLst/>
                        <a:latin typeface="+mn-lt"/>
                        <a:ea typeface="Times New Roman" panose="02020603050405020304" pitchFamily="18" charset="0"/>
                      </a:endParaRPr>
                    </a:p>
                    <a:p>
                      <a:endParaRPr lang="nb-NO" sz="1200" dirty="0">
                        <a:solidFill>
                          <a:srgbClr val="000000"/>
                        </a:solidFill>
                        <a:effectLst/>
                        <a:latin typeface="+mn-lt"/>
                        <a:ea typeface="Times New Roman" panose="02020603050405020304" pitchFamily="18" charset="0"/>
                      </a:endParaRPr>
                    </a:p>
                    <a:p>
                      <a:r>
                        <a:rPr lang="nb-NO" sz="1200" dirty="0">
                          <a:solidFill>
                            <a:srgbClr val="000000"/>
                          </a:solidFill>
                          <a:effectLst/>
                          <a:latin typeface="+mn-lt"/>
                          <a:ea typeface="Times New Roman" panose="02020603050405020304" pitchFamily="18" charset="0"/>
                        </a:rPr>
                        <a:t>Gul fest – ta gjerne på noe gult </a:t>
                      </a:r>
                      <a:r>
                        <a:rPr lang="nb-NO" sz="1200" dirty="0">
                          <a:solidFill>
                            <a:srgbClr val="000000"/>
                          </a:solidFill>
                          <a:effectLst/>
                          <a:latin typeface="+mn-lt"/>
                          <a:ea typeface="Times New Roman" panose="02020603050405020304" pitchFamily="18" charset="0"/>
                          <a:sym typeface="Wingdings" panose="05000000000000000000" pitchFamily="2" charset="2"/>
                        </a:rPr>
                        <a:t></a:t>
                      </a:r>
                      <a:endParaRPr lang="nb-NO" sz="1200" dirty="0">
                        <a:effectLst/>
                        <a:latin typeface="+mn-lt"/>
                        <a:ea typeface="Times New Roman" panose="02020603050405020304" pitchFamily="18" charset="0"/>
                      </a:endParaRPr>
                    </a:p>
                  </a:txBody>
                  <a:tcPr marL="44450" marR="44450"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accent4">
                        <a:lumMod val="40000"/>
                        <a:lumOff val="60000"/>
                      </a:schemeClr>
                    </a:solidFill>
                  </a:tcPr>
                </a:tc>
                <a:tc>
                  <a:txBody>
                    <a:bodyPr/>
                    <a:lstStyle/>
                    <a:p>
                      <a:r>
                        <a:rPr lang="nb-NO" sz="1200" b="1" dirty="0">
                          <a:solidFill>
                            <a:srgbClr val="000000"/>
                          </a:solidFill>
                          <a:effectLst/>
                          <a:latin typeface="+mn-lt"/>
                          <a:ea typeface="Times New Roman" panose="02020603050405020304" pitchFamily="18" charset="0"/>
                        </a:rPr>
                        <a:t>14</a:t>
                      </a:r>
                      <a:endParaRPr lang="nb-NO" sz="1200" dirty="0">
                        <a:effectLst/>
                        <a:latin typeface="+mn-lt"/>
                        <a:ea typeface="Times New Roman" panose="02020603050405020304" pitchFamily="18" charset="0"/>
                      </a:endParaRPr>
                    </a:p>
                    <a:p>
                      <a:r>
                        <a:rPr lang="nb-NO" sz="1200" dirty="0">
                          <a:solidFill>
                            <a:srgbClr val="000000"/>
                          </a:solidFill>
                          <a:effectLst/>
                          <a:latin typeface="+mn-lt"/>
                          <a:ea typeface="Times New Roman" panose="02020603050405020304" pitchFamily="18" charset="0"/>
                        </a:rPr>
                        <a:t> </a:t>
                      </a:r>
                      <a:endParaRPr lang="nb-NO" sz="1200" dirty="0">
                        <a:effectLst/>
                        <a:latin typeface="+mn-lt"/>
                        <a:ea typeface="Times New Roman" panose="02020603050405020304" pitchFamily="18" charset="0"/>
                      </a:endParaRPr>
                    </a:p>
                  </a:txBody>
                  <a:tcPr marL="44450" marR="44450"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tc>
                  <a:txBody>
                    <a:bodyPr/>
                    <a:lstStyle/>
                    <a:p>
                      <a:r>
                        <a:rPr lang="nb-NO" sz="1200" b="1" dirty="0">
                          <a:solidFill>
                            <a:srgbClr val="FF0000"/>
                          </a:solidFill>
                          <a:effectLst/>
                          <a:latin typeface="+mn-lt"/>
                          <a:ea typeface="Times New Roman" panose="02020603050405020304" pitchFamily="18" charset="0"/>
                          <a:cs typeface="Times New Roman" panose="02020603050405020304" pitchFamily="18" charset="0"/>
                        </a:rPr>
                        <a:t>15</a:t>
                      </a:r>
                    </a:p>
                  </a:txBody>
                  <a:tcPr marL="44450" marR="44450"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1148654">
                <a:tc>
                  <a:txBody>
                    <a:bodyPr/>
                    <a:lstStyle/>
                    <a:p>
                      <a:pPr algn="ctr"/>
                      <a:r>
                        <a:rPr lang="nb-NO" sz="1200" b="1" dirty="0">
                          <a:solidFill>
                            <a:schemeClr val="tx1"/>
                          </a:solidFill>
                          <a:effectLst/>
                          <a:latin typeface="+mn-lt"/>
                          <a:ea typeface="Times New Roman" panose="02020603050405020304" pitchFamily="18" charset="0"/>
                          <a:cs typeface="Arial" panose="020B0604020202020204" pitchFamily="34" charset="0"/>
                        </a:rPr>
                        <a:t>12</a:t>
                      </a:r>
                    </a:p>
                    <a:p>
                      <a:pPr algn="ctr"/>
                      <a:r>
                        <a:rPr lang="nb-NO" sz="1200" b="0" dirty="0">
                          <a:solidFill>
                            <a:schemeClr val="tx1"/>
                          </a:solidFill>
                          <a:effectLst/>
                          <a:latin typeface="+mn-lt"/>
                          <a:ea typeface="Times New Roman" panose="02020603050405020304" pitchFamily="18" charset="0"/>
                          <a:cs typeface="Arial" panose="020B0604020202020204" pitchFamily="34" charset="0"/>
                        </a:rPr>
                        <a:t>Våren</a:t>
                      </a:r>
                    </a:p>
                    <a:p>
                      <a:pPr algn="ctr"/>
                      <a:endParaRPr lang="nb-NO" sz="1200" b="0" dirty="0">
                        <a:solidFill>
                          <a:schemeClr val="tx1"/>
                        </a:solidFill>
                        <a:effectLst/>
                        <a:latin typeface="+mn-lt"/>
                        <a:ea typeface="Times New Roman" panose="02020603050405020304" pitchFamily="18" charset="0"/>
                        <a:cs typeface="Arial" panose="020B0604020202020204" pitchFamily="34" charset="0"/>
                      </a:endParaRPr>
                    </a:p>
                  </a:txBody>
                  <a:tcPr marL="44450" marR="44450" marT="0"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tc>
                  <a:txBody>
                    <a:bodyPr/>
                    <a:lstStyle/>
                    <a:p>
                      <a:r>
                        <a:rPr lang="nb-NO" sz="1200" b="1" dirty="0">
                          <a:solidFill>
                            <a:srgbClr val="000000"/>
                          </a:solidFill>
                          <a:effectLst/>
                          <a:latin typeface="+mn-lt"/>
                          <a:ea typeface="Times New Roman" panose="02020603050405020304" pitchFamily="18" charset="0"/>
                        </a:rPr>
                        <a:t>16</a:t>
                      </a:r>
                      <a:endParaRPr lang="nb-NO" sz="1200" dirty="0">
                        <a:effectLst/>
                        <a:latin typeface="+mn-lt"/>
                        <a:ea typeface="Times New Roman" panose="02020603050405020304" pitchFamily="18" charset="0"/>
                      </a:endParaRPr>
                    </a:p>
                  </a:txBody>
                  <a:tcPr marL="44450" marR="44450"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tc>
                  <a:txBody>
                    <a:bodyPr/>
                    <a:lstStyle/>
                    <a:p>
                      <a:r>
                        <a:rPr lang="nb-NO" sz="1200" b="1" dirty="0">
                          <a:solidFill>
                            <a:srgbClr val="000000"/>
                          </a:solidFill>
                          <a:effectLst/>
                          <a:latin typeface="+mn-lt"/>
                          <a:ea typeface="Times New Roman" panose="02020603050405020304" pitchFamily="18" charset="0"/>
                        </a:rPr>
                        <a:t>17</a:t>
                      </a:r>
                      <a:endParaRPr lang="nb-NO" sz="1200" dirty="0">
                        <a:effectLst/>
                        <a:latin typeface="+mn-lt"/>
                        <a:ea typeface="Times New Roman" panose="02020603050405020304" pitchFamily="18" charset="0"/>
                      </a:endParaRPr>
                    </a:p>
                  </a:txBody>
                  <a:tcPr marL="44450" marR="44450"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tc>
                  <a:txBody>
                    <a:bodyPr/>
                    <a:lstStyle/>
                    <a:p>
                      <a:r>
                        <a:rPr lang="nb-NO" sz="1200" b="1" dirty="0">
                          <a:solidFill>
                            <a:srgbClr val="000000"/>
                          </a:solidFill>
                          <a:effectLst/>
                          <a:latin typeface="+mn-lt"/>
                          <a:ea typeface="Times New Roman" panose="02020603050405020304" pitchFamily="18" charset="0"/>
                        </a:rPr>
                        <a:t>18</a:t>
                      </a:r>
                      <a:endParaRPr lang="nb-NO" sz="1200" dirty="0">
                        <a:effectLst/>
                        <a:latin typeface="+mn-lt"/>
                        <a:ea typeface="Times New Roman" panose="02020603050405020304" pitchFamily="18" charset="0"/>
                      </a:endParaRPr>
                    </a:p>
                  </a:txBody>
                  <a:tcPr marL="44450" marR="44450"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tc>
                  <a:txBody>
                    <a:bodyPr/>
                    <a:lstStyle/>
                    <a:p>
                      <a:r>
                        <a:rPr lang="nb-NO" sz="1200" b="1" dirty="0">
                          <a:solidFill>
                            <a:srgbClr val="000000"/>
                          </a:solidFill>
                          <a:effectLst/>
                          <a:latin typeface="+mn-lt"/>
                          <a:ea typeface="Times New Roman" panose="02020603050405020304" pitchFamily="18" charset="0"/>
                        </a:rPr>
                        <a:t>19</a:t>
                      </a:r>
                      <a:endParaRPr lang="nb-NO" sz="1200" dirty="0">
                        <a:effectLst/>
                        <a:latin typeface="+mn-lt"/>
                        <a:ea typeface="Times New Roman" panose="02020603050405020304" pitchFamily="18" charset="0"/>
                      </a:endParaRPr>
                    </a:p>
                  </a:txBody>
                  <a:tcPr marL="44450" marR="44450"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tc>
                  <a:txBody>
                    <a:bodyPr/>
                    <a:lstStyle/>
                    <a:p>
                      <a:r>
                        <a:rPr lang="nb-NO" sz="1200" b="1" dirty="0">
                          <a:solidFill>
                            <a:srgbClr val="000000"/>
                          </a:solidFill>
                          <a:effectLst/>
                          <a:latin typeface="+mn-lt"/>
                          <a:ea typeface="Times New Roman" panose="02020603050405020304" pitchFamily="18" charset="0"/>
                        </a:rPr>
                        <a:t>20</a:t>
                      </a:r>
                      <a:endParaRPr lang="nb-NO" sz="1200" dirty="0">
                        <a:effectLst/>
                        <a:latin typeface="+mn-lt"/>
                        <a:ea typeface="Times New Roman" panose="02020603050405020304" pitchFamily="18" charset="0"/>
                      </a:endParaRPr>
                    </a:p>
                  </a:txBody>
                  <a:tcPr marL="44450" marR="44450"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tc>
                  <a:txBody>
                    <a:bodyPr/>
                    <a:lstStyle/>
                    <a:p>
                      <a:r>
                        <a:rPr lang="nb-NO" sz="1200" b="1" dirty="0">
                          <a:solidFill>
                            <a:srgbClr val="000000"/>
                          </a:solidFill>
                          <a:effectLst/>
                          <a:latin typeface="+mn-lt"/>
                          <a:ea typeface="Times New Roman" panose="02020603050405020304" pitchFamily="18" charset="0"/>
                        </a:rPr>
                        <a:t>21</a:t>
                      </a:r>
                      <a:endParaRPr lang="nb-NO" sz="1200" dirty="0">
                        <a:effectLst/>
                        <a:latin typeface="+mn-lt"/>
                        <a:ea typeface="Times New Roman" panose="02020603050405020304" pitchFamily="18" charset="0"/>
                      </a:endParaRPr>
                    </a:p>
                  </a:txBody>
                  <a:tcPr marL="44450" marR="44450"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b="1" dirty="0">
                          <a:solidFill>
                            <a:srgbClr val="FF0000"/>
                          </a:solidFill>
                          <a:effectLst/>
                          <a:latin typeface="+mn-lt"/>
                          <a:ea typeface="Times New Roman" panose="02020603050405020304" pitchFamily="18" charset="0"/>
                          <a:cs typeface="Times New Roman" panose="02020603050405020304" pitchFamily="18" charset="0"/>
                        </a:rPr>
                        <a:t>22</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b="0" i="0" dirty="0">
                          <a:solidFill>
                            <a:srgbClr val="000000"/>
                          </a:solidFill>
                          <a:effectLst/>
                          <a:latin typeface="+mn-lt"/>
                        </a:rPr>
                        <a:t>Verdens vanndag</a:t>
                      </a:r>
                      <a:endParaRPr lang="nb-NO" sz="1200" dirty="0">
                        <a:effectLst/>
                        <a:latin typeface="+mn-lt"/>
                        <a:ea typeface="Times New Roman" panose="02020603050405020304" pitchFamily="18" charset="0"/>
                      </a:endParaRPr>
                    </a:p>
                    <a:p>
                      <a:endParaRPr lang="nb-NO" sz="1200" dirty="0">
                        <a:solidFill>
                          <a:srgbClr val="FF0000"/>
                        </a:solidFill>
                        <a:effectLst/>
                        <a:latin typeface="+mn-lt"/>
                        <a:ea typeface="Times New Roman" panose="02020603050405020304" pitchFamily="18" charset="0"/>
                      </a:endParaRPr>
                    </a:p>
                  </a:txBody>
                  <a:tcPr marL="44450" marR="44450"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777240">
                <a:tc>
                  <a:txBody>
                    <a:bodyPr/>
                    <a:lstStyle/>
                    <a:p>
                      <a:pPr algn="ctr"/>
                      <a:r>
                        <a:rPr lang="nb-NO" sz="1200" b="1" dirty="0">
                          <a:solidFill>
                            <a:schemeClr val="tx1"/>
                          </a:solidFill>
                          <a:effectLst/>
                          <a:latin typeface="+mn-lt"/>
                          <a:ea typeface="Times New Roman" panose="02020603050405020304" pitchFamily="18" charset="0"/>
                          <a:cs typeface="Arial" panose="020B0604020202020204" pitchFamily="34" charset="0"/>
                        </a:rPr>
                        <a:t>13</a:t>
                      </a:r>
                    </a:p>
                    <a:p>
                      <a:pPr algn="ctr"/>
                      <a:r>
                        <a:rPr lang="nb-NO" sz="1200" b="0" dirty="0">
                          <a:solidFill>
                            <a:schemeClr val="tx1"/>
                          </a:solidFill>
                          <a:effectLst/>
                          <a:latin typeface="+mn-lt"/>
                          <a:ea typeface="Times New Roman" panose="02020603050405020304" pitchFamily="18" charset="0"/>
                          <a:cs typeface="Arial" panose="020B0604020202020204" pitchFamily="34" charset="0"/>
                        </a:rPr>
                        <a:t>Våren</a:t>
                      </a:r>
                    </a:p>
                    <a:p>
                      <a:pPr algn="ctr"/>
                      <a:endParaRPr lang="nb-NO" sz="1200" b="0" dirty="0">
                        <a:solidFill>
                          <a:schemeClr val="tx1"/>
                        </a:solidFill>
                        <a:effectLst/>
                        <a:latin typeface="+mn-lt"/>
                        <a:ea typeface="Times New Roman" panose="02020603050405020304" pitchFamily="18" charset="0"/>
                        <a:cs typeface="Arial" panose="020B0604020202020204" pitchFamily="34" charset="0"/>
                      </a:endParaRPr>
                    </a:p>
                    <a:p>
                      <a:pPr algn="ctr"/>
                      <a:br>
                        <a:rPr lang="nb-NO" sz="1200" b="1" dirty="0">
                          <a:solidFill>
                            <a:schemeClr val="tx1"/>
                          </a:solidFill>
                          <a:effectLst/>
                          <a:latin typeface="+mn-lt"/>
                          <a:ea typeface="Times New Roman" panose="02020603050405020304" pitchFamily="18" charset="0"/>
                          <a:cs typeface="Arial" panose="020B0604020202020204" pitchFamily="34" charset="0"/>
                        </a:rPr>
                      </a:br>
                      <a:endParaRPr lang="nb-NO" sz="1200" b="1" dirty="0">
                        <a:solidFill>
                          <a:schemeClr val="tx1"/>
                        </a:solidFill>
                        <a:effectLst/>
                        <a:latin typeface="+mn-lt"/>
                        <a:ea typeface="Times New Roman" panose="02020603050405020304" pitchFamily="18" charset="0"/>
                        <a:cs typeface="Arial" panose="020B0604020202020204" pitchFamily="34" charset="0"/>
                      </a:endParaRPr>
                    </a:p>
                  </a:txBody>
                  <a:tcPr marL="44450" marR="44450" marT="0"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tc>
                  <a:txBody>
                    <a:bodyPr/>
                    <a:lstStyle/>
                    <a:p>
                      <a:r>
                        <a:rPr lang="nb-NO" sz="1200" b="1" dirty="0">
                          <a:solidFill>
                            <a:srgbClr val="000000"/>
                          </a:solidFill>
                          <a:effectLst/>
                          <a:latin typeface="+mn-lt"/>
                          <a:ea typeface="Times New Roman" panose="02020603050405020304" pitchFamily="18" charset="0"/>
                        </a:rPr>
                        <a:t>23</a:t>
                      </a:r>
                      <a:endParaRPr lang="nb-NO" sz="1200" dirty="0">
                        <a:effectLst/>
                        <a:latin typeface="+mn-lt"/>
                        <a:ea typeface="Times New Roman" panose="02020603050405020304" pitchFamily="18" charset="0"/>
                      </a:endParaRPr>
                    </a:p>
                  </a:txBody>
                  <a:tcPr marL="44450" marR="44450"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tc>
                  <a:txBody>
                    <a:bodyPr/>
                    <a:lstStyle/>
                    <a:p>
                      <a:r>
                        <a:rPr lang="nb-NO" sz="1200" b="1" dirty="0">
                          <a:solidFill>
                            <a:srgbClr val="000000"/>
                          </a:solidFill>
                          <a:effectLst/>
                          <a:latin typeface="+mn-lt"/>
                          <a:ea typeface="Times New Roman" panose="02020603050405020304" pitchFamily="18" charset="0"/>
                        </a:rPr>
                        <a:t>24</a:t>
                      </a:r>
                      <a:endParaRPr lang="nb-NO" sz="1200" dirty="0">
                        <a:effectLst/>
                        <a:latin typeface="+mn-lt"/>
                        <a:ea typeface="Times New Roman" panose="02020603050405020304" pitchFamily="18" charset="0"/>
                      </a:endParaRPr>
                    </a:p>
                  </a:txBody>
                  <a:tcPr marL="44450" marR="44450" marT="0" marB="0">
                    <a:lnL w="12700" cap="flat" cmpd="sng" algn="ctr">
                      <a:solidFill>
                        <a:srgbClr val="5B9BD5"/>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tc>
                  <a:txBody>
                    <a:bodyPr/>
                    <a:lstStyle/>
                    <a:p>
                      <a:r>
                        <a:rPr lang="nb-NO" sz="1200" b="1" dirty="0">
                          <a:solidFill>
                            <a:srgbClr val="000000"/>
                          </a:solidFill>
                          <a:effectLst/>
                          <a:latin typeface="+mn-lt"/>
                          <a:ea typeface="Times New Roman" panose="02020603050405020304" pitchFamily="18" charset="0"/>
                        </a:rPr>
                        <a:t>25</a:t>
                      </a:r>
                    </a:p>
                    <a:p>
                      <a:r>
                        <a:rPr lang="nb-NO" sz="1200" b="1" i="0" dirty="0">
                          <a:solidFill>
                            <a:srgbClr val="000000"/>
                          </a:solidFill>
                          <a:effectLst/>
                          <a:latin typeface="+mn-lt"/>
                        </a:rPr>
                        <a:t>Vi feirer L 2 år!</a:t>
                      </a:r>
                    </a:p>
                    <a:p>
                      <a:endParaRPr lang="nb-NO" sz="1200" b="0" i="0" dirty="0">
                        <a:solidFill>
                          <a:srgbClr val="000000"/>
                        </a:solidFill>
                        <a:effectLst/>
                        <a:latin typeface="+mn-lt"/>
                      </a:endParaRPr>
                    </a:p>
                    <a:p>
                      <a:r>
                        <a:rPr lang="nb-NO" sz="1200" b="0" i="0" dirty="0">
                          <a:solidFill>
                            <a:srgbClr val="000000"/>
                          </a:solidFill>
                          <a:effectLst/>
                          <a:latin typeface="+mn-lt"/>
                        </a:rPr>
                        <a:t>Den store vaffeldagen</a:t>
                      </a:r>
                    </a:p>
                    <a:p>
                      <a:r>
                        <a:rPr lang="nb-NO" sz="1200" b="0" i="0" dirty="0">
                          <a:solidFill>
                            <a:srgbClr val="000000"/>
                          </a:solidFill>
                          <a:effectLst/>
                          <a:latin typeface="+mn-lt"/>
                        </a:rPr>
                        <a:t>Vaffelfest</a:t>
                      </a:r>
                      <a:endParaRPr lang="nb-NO" sz="1200" dirty="0">
                        <a:effectLst/>
                        <a:latin typeface="+mn-lt"/>
                        <a:ea typeface="Times New Roman" panose="02020603050405020304" pitchFamily="18" charset="0"/>
                      </a:endParaRPr>
                    </a:p>
                    <a:p>
                      <a:endParaRPr lang="nb-NO" sz="1200" dirty="0">
                        <a:effectLst/>
                        <a:latin typeface="+mn-lt"/>
                        <a:ea typeface="Times New Roman" panose="02020603050405020304" pitchFamily="18" charset="0"/>
                      </a:endParaRPr>
                    </a:p>
                  </a:txBody>
                  <a:tcPr marL="44450" marR="44450" marT="0" marB="0">
                    <a:lnL w="12700" cap="flat" cmpd="sng" algn="ctr">
                      <a:solidFill>
                        <a:schemeClr val="accent1"/>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tc>
                  <a:txBody>
                    <a:bodyPr/>
                    <a:lstStyle/>
                    <a:p>
                      <a:r>
                        <a:rPr lang="nb-NO" sz="1200" b="1" dirty="0">
                          <a:solidFill>
                            <a:srgbClr val="000000"/>
                          </a:solidFill>
                          <a:effectLst/>
                          <a:latin typeface="+mn-lt"/>
                          <a:ea typeface="Times New Roman" panose="02020603050405020304" pitchFamily="18" charset="0"/>
                        </a:rPr>
                        <a:t>26</a:t>
                      </a:r>
                      <a:endParaRPr lang="nb-NO" sz="1200" dirty="0">
                        <a:solidFill>
                          <a:srgbClr val="000000"/>
                        </a:solidFill>
                        <a:effectLst/>
                        <a:latin typeface="+mn-lt"/>
                        <a:ea typeface="Times New Roman" panose="02020603050405020304" pitchFamily="18" charset="0"/>
                      </a:endParaRPr>
                    </a:p>
                  </a:txBody>
                  <a:tcPr marL="44450" marR="44450" marT="0" marB="0">
                    <a:lnL w="12700" cap="flat" cmpd="sng" algn="ctr">
                      <a:solidFill>
                        <a:srgbClr val="5B9BD5"/>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tc>
                  <a:txBody>
                    <a:bodyPr/>
                    <a:lstStyle/>
                    <a:p>
                      <a:r>
                        <a:rPr lang="nb-NO" sz="1200" b="1" dirty="0">
                          <a:solidFill>
                            <a:srgbClr val="000000"/>
                          </a:solidFill>
                          <a:effectLst/>
                          <a:latin typeface="+mn-lt"/>
                          <a:ea typeface="Times New Roman" panose="02020603050405020304" pitchFamily="18" charset="0"/>
                        </a:rPr>
                        <a:t>27</a:t>
                      </a:r>
                      <a:endParaRPr lang="nb-NO" sz="1200" dirty="0">
                        <a:solidFill>
                          <a:srgbClr val="000000"/>
                        </a:solidFill>
                        <a:effectLst/>
                        <a:latin typeface="+mn-lt"/>
                        <a:ea typeface="Times New Roman" panose="02020603050405020304" pitchFamily="18" charset="0"/>
                      </a:endParaRPr>
                    </a:p>
                  </a:txBody>
                  <a:tcPr marL="44450" marR="44450" marT="0" marB="0">
                    <a:lnL w="12700" cap="flat" cmpd="sng" algn="ctr">
                      <a:solidFill>
                        <a:schemeClr val="accent1"/>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tc>
                  <a:txBody>
                    <a:bodyPr/>
                    <a:lstStyle/>
                    <a:p>
                      <a:r>
                        <a:rPr lang="nb-NO" sz="1200" b="1" dirty="0">
                          <a:solidFill>
                            <a:srgbClr val="000000"/>
                          </a:solidFill>
                          <a:effectLst/>
                          <a:latin typeface="+mn-lt"/>
                          <a:ea typeface="Times New Roman" panose="02020603050405020304" pitchFamily="18" charset="0"/>
                        </a:rPr>
                        <a:t>28</a:t>
                      </a:r>
                      <a:endParaRPr lang="nb-NO" sz="1200" dirty="0">
                        <a:solidFill>
                          <a:srgbClr val="000000"/>
                        </a:solidFill>
                        <a:effectLst/>
                        <a:latin typeface="+mn-lt"/>
                        <a:ea typeface="Times New Roman" panose="02020603050405020304" pitchFamily="18" charset="0"/>
                      </a:endParaRPr>
                    </a:p>
                  </a:txBody>
                  <a:tcPr marL="44450" marR="44450"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tc>
                  <a:txBody>
                    <a:bodyPr/>
                    <a:lstStyle/>
                    <a:p>
                      <a:r>
                        <a:rPr lang="nb-NO" sz="1200" b="1" dirty="0">
                          <a:solidFill>
                            <a:srgbClr val="FF0000"/>
                          </a:solidFill>
                          <a:effectLst/>
                          <a:latin typeface="+mn-lt"/>
                          <a:ea typeface="Times New Roman" panose="02020603050405020304" pitchFamily="18" charset="0"/>
                          <a:cs typeface="Times New Roman" panose="02020603050405020304" pitchFamily="18" charset="0"/>
                        </a:rPr>
                        <a:t>29</a:t>
                      </a:r>
                    </a:p>
                    <a:p>
                      <a:r>
                        <a:rPr lang="nb-NO" sz="1200" dirty="0">
                          <a:solidFill>
                            <a:srgbClr val="C00000"/>
                          </a:solidFill>
                          <a:effectLst/>
                          <a:latin typeface="+mn-lt"/>
                          <a:ea typeface="Times New Roman" panose="02020603050405020304" pitchFamily="18" charset="0"/>
                        </a:rPr>
                        <a:t>Palmesøndag</a:t>
                      </a:r>
                    </a:p>
                    <a:p>
                      <a:r>
                        <a:rPr lang="nb-NO" sz="1200" dirty="0">
                          <a:solidFill>
                            <a:srgbClr val="000000"/>
                          </a:solidFill>
                          <a:effectLst/>
                          <a:latin typeface="+mn-lt"/>
                          <a:ea typeface="Times New Roman" panose="02020603050405020304" pitchFamily="18" charset="0"/>
                        </a:rPr>
                        <a:t>Sommertid start, klokken stilles en time frem</a:t>
                      </a:r>
                    </a:p>
                  </a:txBody>
                  <a:tcPr marL="44450" marR="44450"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extLst>
                  <a:ext uri="{0D108BD9-81ED-4DB2-BD59-A6C34878D82A}">
                    <a16:rowId xmlns:a16="http://schemas.microsoft.com/office/drawing/2014/main" val="186301531"/>
                  </a:ext>
                </a:extLst>
              </a:tr>
              <a:tr h="676149">
                <a:tc>
                  <a:txBody>
                    <a:bodyPr/>
                    <a:lstStyle/>
                    <a:p>
                      <a:pPr algn="ctr"/>
                      <a:r>
                        <a:rPr lang="nb-NO" sz="1200" b="1" dirty="0">
                          <a:solidFill>
                            <a:schemeClr val="tx1"/>
                          </a:solidFill>
                          <a:effectLst/>
                          <a:latin typeface="+mn-lt"/>
                          <a:ea typeface="Times New Roman" panose="02020603050405020304" pitchFamily="18" charset="0"/>
                          <a:cs typeface="Arial" panose="020B0604020202020204" pitchFamily="34" charset="0"/>
                        </a:rPr>
                        <a:t>14</a:t>
                      </a:r>
                    </a:p>
                    <a:p>
                      <a:pPr algn="ctr"/>
                      <a:r>
                        <a:rPr lang="nb-NO" sz="1200" b="0" dirty="0">
                          <a:solidFill>
                            <a:schemeClr val="tx1"/>
                          </a:solidFill>
                          <a:effectLst/>
                          <a:latin typeface="+mn-lt"/>
                          <a:ea typeface="Times New Roman" panose="02020603050405020304" pitchFamily="18" charset="0"/>
                          <a:cs typeface="Arial" panose="020B0604020202020204" pitchFamily="34" charset="0"/>
                        </a:rPr>
                        <a:t>Våren</a:t>
                      </a:r>
                    </a:p>
                    <a:p>
                      <a:pPr algn="ctr"/>
                      <a:r>
                        <a:rPr lang="nb-NO" sz="1200" b="0" dirty="0">
                          <a:solidFill>
                            <a:schemeClr val="tx1"/>
                          </a:solidFill>
                          <a:effectLst/>
                          <a:latin typeface="+mn-lt"/>
                          <a:ea typeface="Times New Roman" panose="02020603050405020304" pitchFamily="18" charset="0"/>
                          <a:cs typeface="Arial" panose="020B0604020202020204" pitchFamily="34" charset="0"/>
                        </a:rPr>
                        <a:t>Påske</a:t>
                      </a:r>
                    </a:p>
                  </a:txBody>
                  <a:tcPr marL="44450" marR="44450" marT="0"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tc>
                  <a:txBody>
                    <a:bodyPr/>
                    <a:lstStyle/>
                    <a:p>
                      <a:r>
                        <a:rPr lang="nb-NO" sz="1200" b="1" dirty="0">
                          <a:solidFill>
                            <a:srgbClr val="000000"/>
                          </a:solidFill>
                          <a:effectLst/>
                          <a:latin typeface="+mn-lt"/>
                          <a:ea typeface="Times New Roman" panose="02020603050405020304" pitchFamily="18" charset="0"/>
                        </a:rPr>
                        <a:t>30</a:t>
                      </a:r>
                      <a:endParaRPr lang="nb-NO" sz="1200" dirty="0">
                        <a:effectLst/>
                        <a:latin typeface="+mn-lt"/>
                        <a:ea typeface="Times New Roman" panose="02020603050405020304" pitchFamily="18" charset="0"/>
                      </a:endParaRPr>
                    </a:p>
                  </a:txBody>
                  <a:tcPr marL="44450" marR="44450"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tc>
                  <a:txBody>
                    <a:bodyPr/>
                    <a:lstStyle/>
                    <a:p>
                      <a:r>
                        <a:rPr lang="nb-NO" sz="1200" b="1" dirty="0">
                          <a:effectLst/>
                          <a:latin typeface="+mn-lt"/>
                          <a:ea typeface="Times New Roman" panose="02020603050405020304" pitchFamily="18" charset="0"/>
                        </a:rPr>
                        <a:t>31</a:t>
                      </a:r>
                    </a:p>
                  </a:txBody>
                  <a:tcPr marL="44450" marR="44450" marT="0" marB="0">
                    <a:lnL w="12700" cap="flat" cmpd="sng" algn="ctr">
                      <a:solidFill>
                        <a:srgbClr val="5B9BD5"/>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tc>
                  <a:txBody>
                    <a:bodyPr/>
                    <a:lstStyle/>
                    <a:p>
                      <a:endParaRPr lang="nb-NO" sz="1200" dirty="0">
                        <a:latin typeface="+mn-lt"/>
                      </a:endParaRPr>
                    </a:p>
                  </a:txBody>
                  <a:tcPr marL="44450" marR="44450" marT="0" marB="0">
                    <a:lnL w="12700" cap="flat" cmpd="sng" algn="ctr">
                      <a:solidFill>
                        <a:schemeClr val="accent1"/>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accent1">
                        <a:lumMod val="20000"/>
                        <a:lumOff val="80000"/>
                      </a:schemeClr>
                    </a:solidFill>
                  </a:tcPr>
                </a:tc>
                <a:tc>
                  <a:txBody>
                    <a:bodyPr/>
                    <a:lstStyle/>
                    <a:p>
                      <a:endParaRPr lang="nb-NO" sz="1200" dirty="0">
                        <a:latin typeface="+mn-lt"/>
                      </a:endParaRPr>
                    </a:p>
                  </a:txBody>
                  <a:tcPr marL="44450" marR="44450" marT="0" marB="0">
                    <a:lnL w="12700" cap="flat" cmpd="sng" algn="ctr">
                      <a:solidFill>
                        <a:srgbClr val="5B9BD5"/>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accent1">
                        <a:lumMod val="20000"/>
                        <a:lumOff val="80000"/>
                      </a:schemeClr>
                    </a:solidFill>
                  </a:tcPr>
                </a:tc>
                <a:tc>
                  <a:txBody>
                    <a:bodyPr/>
                    <a:lstStyle/>
                    <a:p>
                      <a:endParaRPr lang="nb-NO" sz="1200" dirty="0">
                        <a:latin typeface="+mn-lt"/>
                      </a:endParaRPr>
                    </a:p>
                  </a:txBody>
                  <a:tcPr marL="44450" marR="44450" marT="0" marB="0">
                    <a:lnL w="12700" cap="flat" cmpd="sng" algn="ctr">
                      <a:solidFill>
                        <a:schemeClr val="accent1"/>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accent1">
                        <a:lumMod val="20000"/>
                        <a:lumOff val="80000"/>
                      </a:schemeClr>
                    </a:solidFill>
                  </a:tcPr>
                </a:tc>
                <a:tc>
                  <a:txBody>
                    <a:bodyPr/>
                    <a:lstStyle/>
                    <a:p>
                      <a:endParaRPr lang="nb-NO" sz="1200" dirty="0">
                        <a:latin typeface="+mn-lt"/>
                      </a:endParaRPr>
                    </a:p>
                  </a:txBody>
                  <a:tcPr marL="44450" marR="44450"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accent1">
                        <a:lumMod val="20000"/>
                        <a:lumOff val="80000"/>
                      </a:schemeClr>
                    </a:solidFill>
                  </a:tcPr>
                </a:tc>
                <a:tc>
                  <a:txBody>
                    <a:bodyPr/>
                    <a:lstStyle/>
                    <a:p>
                      <a:endParaRPr lang="nb-NO" sz="1200" dirty="0">
                        <a:latin typeface="+mn-lt"/>
                      </a:endParaRPr>
                    </a:p>
                  </a:txBody>
                  <a:tcPr marL="44450" marR="44450"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018103608"/>
                  </a:ext>
                </a:extLst>
              </a:tr>
            </a:tbl>
          </a:graphicData>
        </a:graphic>
      </p:graphicFrame>
      <p:pic>
        <p:nvPicPr>
          <p:cNvPr id="2" name="Bilde 1">
            <a:extLst>
              <a:ext uri="{FF2B5EF4-FFF2-40B4-BE49-F238E27FC236}">
                <a16:creationId xmlns:a16="http://schemas.microsoft.com/office/drawing/2014/main" id="{8DF80911-42CF-5635-3659-2FEB7A25085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75614" y="2738746"/>
            <a:ext cx="361950" cy="361950"/>
          </a:xfrm>
          <a:prstGeom prst="rect">
            <a:avLst/>
          </a:prstGeom>
          <a:noFill/>
          <a:extLst>
            <a:ext uri="{909E8E84-426E-40DD-AFC4-6F175D3DCCD1}">
              <a14:hiddenFill xmlns:a14="http://schemas.microsoft.com/office/drawing/2010/main">
                <a:solidFill>
                  <a:srgbClr val="FFFFFF"/>
                </a:solidFill>
              </a14:hiddenFill>
            </a:ext>
          </a:extLst>
        </p:spPr>
      </p:pic>
      <p:pic>
        <p:nvPicPr>
          <p:cNvPr id="3" name="Bilde 2">
            <a:extLst>
              <a:ext uri="{FF2B5EF4-FFF2-40B4-BE49-F238E27FC236}">
                <a16:creationId xmlns:a16="http://schemas.microsoft.com/office/drawing/2014/main" id="{7CA11DDF-AC2C-0018-0B9E-1661DC69308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67192" y="5008704"/>
            <a:ext cx="361950" cy="361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67545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 1"/>
          <p:cNvGraphicFramePr>
            <a:graphicFrameLocks noGrp="1"/>
          </p:cNvGraphicFramePr>
          <p:nvPr>
            <p:extLst>
              <p:ext uri="{D42A27DB-BD31-4B8C-83A1-F6EECF244321}">
                <p14:modId xmlns:p14="http://schemas.microsoft.com/office/powerpoint/2010/main" val="571872266"/>
              </p:ext>
            </p:extLst>
          </p:nvPr>
        </p:nvGraphicFramePr>
        <p:xfrm>
          <a:off x="4507605" y="154547"/>
          <a:ext cx="7572778" cy="6161655"/>
        </p:xfrm>
        <a:graphic>
          <a:graphicData uri="http://schemas.openxmlformats.org/drawingml/2006/table">
            <a:tbl>
              <a:tblPr firstRow="1" firstCol="1" bandRow="1">
                <a:tableStyleId>{69012ECD-51FC-41F1-AA8D-1B2483CD663E}</a:tableStyleId>
              </a:tblPr>
              <a:tblGrid>
                <a:gridCol w="1402302">
                  <a:extLst>
                    <a:ext uri="{9D8B030D-6E8A-4147-A177-3AD203B41FA5}">
                      <a16:colId xmlns:a16="http://schemas.microsoft.com/office/drawing/2014/main" val="20000"/>
                    </a:ext>
                  </a:extLst>
                </a:gridCol>
                <a:gridCol w="6170476">
                  <a:extLst>
                    <a:ext uri="{9D8B030D-6E8A-4147-A177-3AD203B41FA5}">
                      <a16:colId xmlns:a16="http://schemas.microsoft.com/office/drawing/2014/main" val="20001"/>
                    </a:ext>
                  </a:extLst>
                </a:gridCol>
              </a:tblGrid>
              <a:tr h="328758">
                <a:tc>
                  <a:txBody>
                    <a:bodyPr/>
                    <a:lstStyle/>
                    <a:p>
                      <a:pPr>
                        <a:spcAft>
                          <a:spcPts val="0"/>
                        </a:spcAft>
                      </a:pPr>
                      <a:r>
                        <a:rPr lang="nb-NO" sz="1100" dirty="0">
                          <a:solidFill>
                            <a:schemeClr val="tx1"/>
                          </a:solidFill>
                          <a:effectLst/>
                        </a:rPr>
                        <a:t>FAGOMRÅDE</a:t>
                      </a:r>
                    </a:p>
                    <a:p>
                      <a:pPr>
                        <a:spcAft>
                          <a:spcPts val="0"/>
                        </a:spcAft>
                      </a:pPr>
                      <a:r>
                        <a:rPr lang="nb-NO" sz="1100" dirty="0">
                          <a:solidFill>
                            <a:schemeClr val="tx1"/>
                          </a:solidFill>
                          <a:effectLst/>
                        </a:rPr>
                        <a:t> </a:t>
                      </a:r>
                      <a:endParaRPr lang="nb-NO" sz="1100" dirty="0">
                        <a:solidFill>
                          <a:schemeClr val="tx1"/>
                        </a:solidFill>
                        <a:effectLst/>
                        <a:latin typeface="+mn-lt"/>
                        <a:ea typeface="Times New Roman" panose="02020603050405020304" pitchFamily="18" charset="0"/>
                        <a:cs typeface="Arial" panose="020B0604020202020204" pitchFamily="34" charset="0"/>
                      </a:endParaRPr>
                    </a:p>
                  </a:txBody>
                  <a:tcPr marL="30670" marR="30670" marT="0" marB="0"/>
                </a:tc>
                <a:tc>
                  <a:txBody>
                    <a:bodyPr/>
                    <a:lstStyle/>
                    <a:p>
                      <a:pPr>
                        <a:spcAft>
                          <a:spcPts val="0"/>
                        </a:spcAft>
                      </a:pPr>
                      <a:r>
                        <a:rPr lang="nb-NO" sz="1100" dirty="0">
                          <a:solidFill>
                            <a:schemeClr val="tx1"/>
                          </a:solidFill>
                          <a:effectLst/>
                        </a:rPr>
                        <a:t>HOVEDFOKUS</a:t>
                      </a:r>
                      <a:r>
                        <a:rPr lang="nb-NO" sz="1100" baseline="0" dirty="0">
                          <a:solidFill>
                            <a:schemeClr val="tx1"/>
                          </a:solidFill>
                          <a:effectLst/>
                        </a:rPr>
                        <a:t> I APRIL</a:t>
                      </a:r>
                      <a:endParaRPr lang="nb-NO" sz="1100" dirty="0">
                        <a:solidFill>
                          <a:schemeClr val="tx1"/>
                        </a:solidFill>
                        <a:effectLst/>
                      </a:endParaRPr>
                    </a:p>
                    <a:p>
                      <a:pPr>
                        <a:spcAft>
                          <a:spcPts val="0"/>
                        </a:spcAft>
                      </a:pPr>
                      <a:r>
                        <a:rPr lang="nb-NO" sz="1100" dirty="0">
                          <a:solidFill>
                            <a:schemeClr val="tx1"/>
                          </a:solidFill>
                          <a:effectLst/>
                        </a:rPr>
                        <a:t> </a:t>
                      </a:r>
                      <a:endParaRPr lang="nb-NO" sz="1100" dirty="0">
                        <a:solidFill>
                          <a:schemeClr val="tx1"/>
                        </a:solidFill>
                        <a:effectLst/>
                        <a:latin typeface="+mn-lt"/>
                        <a:ea typeface="Times New Roman" panose="02020603050405020304" pitchFamily="18" charset="0"/>
                        <a:cs typeface="Arial" panose="020B0604020202020204" pitchFamily="34" charset="0"/>
                      </a:endParaRPr>
                    </a:p>
                  </a:txBody>
                  <a:tcPr marL="30670" marR="30670" marT="0" marB="0"/>
                </a:tc>
                <a:extLst>
                  <a:ext uri="{0D108BD9-81ED-4DB2-BD59-A6C34878D82A}">
                    <a16:rowId xmlns:a16="http://schemas.microsoft.com/office/drawing/2014/main" val="10000"/>
                  </a:ext>
                </a:extLst>
              </a:tr>
              <a:tr h="821896">
                <a:tc>
                  <a:txBody>
                    <a:bodyPr/>
                    <a:lstStyle/>
                    <a:p>
                      <a:pPr>
                        <a:lnSpc>
                          <a:spcPct val="150000"/>
                        </a:lnSpc>
                        <a:spcAft>
                          <a:spcPts val="0"/>
                        </a:spcAft>
                      </a:pPr>
                      <a:r>
                        <a:rPr lang="nb-NO" sz="1100" dirty="0">
                          <a:effectLst/>
                        </a:rPr>
                        <a:t>Antall, rom og </a:t>
                      </a:r>
                    </a:p>
                    <a:p>
                      <a:pPr>
                        <a:lnSpc>
                          <a:spcPct val="150000"/>
                        </a:lnSpc>
                        <a:spcAft>
                          <a:spcPts val="0"/>
                        </a:spcAft>
                      </a:pPr>
                      <a:r>
                        <a:rPr lang="nb-NO" sz="1100" dirty="0">
                          <a:effectLst/>
                        </a:rPr>
                        <a:t>form</a:t>
                      </a:r>
                    </a:p>
                    <a:p>
                      <a:pPr>
                        <a:spcAft>
                          <a:spcPts val="0"/>
                        </a:spcAft>
                      </a:pPr>
                      <a:r>
                        <a:rPr lang="nb-NO" sz="1100" dirty="0">
                          <a:effectLst/>
                        </a:rPr>
                        <a:t> </a:t>
                      </a:r>
                      <a:endParaRPr lang="nb-NO" sz="1100" dirty="0">
                        <a:effectLst/>
                        <a:latin typeface="+mn-lt"/>
                        <a:ea typeface="Times New Roman" panose="02020603050405020304" pitchFamily="18" charset="0"/>
                        <a:cs typeface="Arial" panose="020B0604020202020204" pitchFamily="34" charset="0"/>
                      </a:endParaRPr>
                    </a:p>
                  </a:txBody>
                  <a:tcPr marL="30670" marR="3067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100" dirty="0">
                          <a:effectLst/>
                        </a:rPr>
                        <a:t>År, årstider, måneder, uker</a:t>
                      </a:r>
                      <a:r>
                        <a:rPr lang="nb-NO" sz="1100" baseline="0" dirty="0">
                          <a:effectLst/>
                        </a:rPr>
                        <a:t> og dager. Vi snakker om dette gjennom hele året, men ekstra mye denne måneden.  Hvor gamle er vi? Hvor mange årstider har vi? Måneder i året, dager i uka? </a:t>
                      </a:r>
                      <a:r>
                        <a:rPr lang="nb-NO" sz="1100" dirty="0">
                          <a:effectLst/>
                        </a:rPr>
                        <a:t>Hvor lenge</a:t>
                      </a:r>
                      <a:r>
                        <a:rPr lang="nb-NO" sz="1100" baseline="0" dirty="0">
                          <a:effectLst/>
                        </a:rPr>
                        <a:t> er mennesker i mors liv/dyr i mors liv? Kyllinger i egget?</a:t>
                      </a:r>
                      <a:endParaRPr lang="nb-NO" sz="1100" dirty="0">
                        <a:effectLst/>
                      </a:endParaRPr>
                    </a:p>
                    <a:p>
                      <a:pPr>
                        <a:spcAft>
                          <a:spcPts val="0"/>
                        </a:spcAft>
                      </a:pPr>
                      <a:endParaRPr lang="nb-NO" sz="1100" dirty="0">
                        <a:effectLst/>
                      </a:endParaRPr>
                    </a:p>
                    <a:p>
                      <a:pPr>
                        <a:spcAft>
                          <a:spcPts val="0"/>
                        </a:spcAft>
                      </a:pPr>
                      <a:endParaRPr lang="nb-NO" sz="1100" dirty="0">
                        <a:effectLst/>
                        <a:latin typeface="+mn-lt"/>
                        <a:ea typeface="Times New Roman" panose="02020603050405020304" pitchFamily="18" charset="0"/>
                        <a:cs typeface="Arial" panose="020B0604020202020204" pitchFamily="34" charset="0"/>
                      </a:endParaRPr>
                    </a:p>
                  </a:txBody>
                  <a:tcPr marL="30670" marR="30670" marT="0" marB="0"/>
                </a:tc>
                <a:extLst>
                  <a:ext uri="{0D108BD9-81ED-4DB2-BD59-A6C34878D82A}">
                    <a16:rowId xmlns:a16="http://schemas.microsoft.com/office/drawing/2014/main" val="10001"/>
                  </a:ext>
                </a:extLst>
              </a:tr>
              <a:tr h="847002">
                <a:tc>
                  <a:txBody>
                    <a:bodyPr/>
                    <a:lstStyle/>
                    <a:p>
                      <a:pPr>
                        <a:lnSpc>
                          <a:spcPct val="150000"/>
                        </a:lnSpc>
                        <a:spcAft>
                          <a:spcPts val="0"/>
                        </a:spcAft>
                      </a:pPr>
                      <a:r>
                        <a:rPr lang="nb-NO" sz="1100">
                          <a:effectLst/>
                        </a:rPr>
                        <a:t>Etikk, religion og</a:t>
                      </a:r>
                    </a:p>
                    <a:p>
                      <a:pPr>
                        <a:lnSpc>
                          <a:spcPct val="150000"/>
                        </a:lnSpc>
                        <a:spcAft>
                          <a:spcPts val="0"/>
                        </a:spcAft>
                      </a:pPr>
                      <a:r>
                        <a:rPr lang="nb-NO" sz="1100">
                          <a:effectLst/>
                        </a:rPr>
                        <a:t>filosofi</a:t>
                      </a:r>
                    </a:p>
                    <a:p>
                      <a:pPr>
                        <a:spcAft>
                          <a:spcPts val="0"/>
                        </a:spcAft>
                      </a:pPr>
                      <a:r>
                        <a:rPr lang="nb-NO" sz="1100">
                          <a:effectLst/>
                        </a:rPr>
                        <a:t> </a:t>
                      </a:r>
                      <a:endParaRPr lang="nb-NO" sz="1100">
                        <a:effectLst/>
                        <a:latin typeface="+mn-lt"/>
                        <a:ea typeface="Times New Roman" panose="02020603050405020304" pitchFamily="18" charset="0"/>
                        <a:cs typeface="Arial" panose="020B0604020202020204" pitchFamily="34" charset="0"/>
                      </a:endParaRPr>
                    </a:p>
                  </a:txBody>
                  <a:tcPr marL="30670" marR="30670" marT="0" marB="0"/>
                </a:tc>
                <a:tc>
                  <a:txBody>
                    <a:bodyPr/>
                    <a:lstStyle/>
                    <a:p>
                      <a:pPr>
                        <a:spcAft>
                          <a:spcPts val="0"/>
                        </a:spcAft>
                      </a:pPr>
                      <a:r>
                        <a:rPr lang="nb-NO" sz="1100" b="0" i="0" kern="1200" dirty="0">
                          <a:solidFill>
                            <a:schemeClr val="tx1"/>
                          </a:solidFill>
                          <a:effectLst/>
                          <a:latin typeface="+mn-lt"/>
                          <a:ea typeface="+mn-ea"/>
                          <a:cs typeface="+mn-cs"/>
                        </a:rPr>
                        <a:t>Vi snakker om hvorfor insekter, humler og bier er så viktige for livet i skogen, for eksempel gjennom pollinering og frøspredning. Hvordan kan vi hjelpe de og hvordan skal vi ta vare på de?</a:t>
                      </a:r>
                      <a:endParaRPr lang="nb-NO" sz="1100" dirty="0">
                        <a:effectLst/>
                        <a:latin typeface="+mn-lt"/>
                      </a:endParaRPr>
                    </a:p>
                    <a:p>
                      <a:pPr>
                        <a:spcAft>
                          <a:spcPts val="0"/>
                        </a:spcAft>
                      </a:pPr>
                      <a:r>
                        <a:rPr lang="nb-NO" sz="1100" dirty="0">
                          <a:effectLst/>
                        </a:rPr>
                        <a:t>Vennekort 9: «Å Snakke</a:t>
                      </a:r>
                      <a:r>
                        <a:rPr lang="nb-NO" sz="1100" baseline="0" dirty="0">
                          <a:effectLst/>
                        </a:rPr>
                        <a:t> om det»</a:t>
                      </a:r>
                      <a:endParaRPr lang="nb-NO" sz="1100" dirty="0">
                        <a:effectLst/>
                      </a:endParaRPr>
                    </a:p>
                    <a:p>
                      <a:pPr>
                        <a:spcAft>
                          <a:spcPts val="0"/>
                        </a:spcAft>
                      </a:pPr>
                      <a:endParaRPr lang="nb-NO" sz="1100" dirty="0">
                        <a:effectLst/>
                      </a:endParaRPr>
                    </a:p>
                  </a:txBody>
                  <a:tcPr marL="30670" marR="30670" marT="0" marB="0"/>
                </a:tc>
                <a:extLst>
                  <a:ext uri="{0D108BD9-81ED-4DB2-BD59-A6C34878D82A}">
                    <a16:rowId xmlns:a16="http://schemas.microsoft.com/office/drawing/2014/main" val="10002"/>
                  </a:ext>
                </a:extLst>
              </a:tr>
              <a:tr h="896645">
                <a:tc>
                  <a:txBody>
                    <a:bodyPr/>
                    <a:lstStyle/>
                    <a:p>
                      <a:pPr>
                        <a:lnSpc>
                          <a:spcPct val="150000"/>
                        </a:lnSpc>
                        <a:spcAft>
                          <a:spcPts val="0"/>
                        </a:spcAft>
                      </a:pPr>
                      <a:r>
                        <a:rPr lang="nb-NO" sz="1100">
                          <a:effectLst/>
                        </a:rPr>
                        <a:t>Nærmiljø og </a:t>
                      </a:r>
                    </a:p>
                    <a:p>
                      <a:pPr>
                        <a:lnSpc>
                          <a:spcPct val="150000"/>
                        </a:lnSpc>
                        <a:spcAft>
                          <a:spcPts val="0"/>
                        </a:spcAft>
                      </a:pPr>
                      <a:r>
                        <a:rPr lang="nb-NO" sz="1100">
                          <a:effectLst/>
                        </a:rPr>
                        <a:t>samfunn   </a:t>
                      </a:r>
                    </a:p>
                    <a:p>
                      <a:pPr>
                        <a:spcAft>
                          <a:spcPts val="0"/>
                        </a:spcAft>
                      </a:pPr>
                      <a:r>
                        <a:rPr lang="nb-NO" sz="1100">
                          <a:effectLst/>
                        </a:rPr>
                        <a:t> </a:t>
                      </a:r>
                      <a:endParaRPr lang="nb-NO" sz="1100">
                        <a:effectLst/>
                        <a:latin typeface="+mn-lt"/>
                        <a:ea typeface="Times New Roman" panose="02020603050405020304" pitchFamily="18" charset="0"/>
                        <a:cs typeface="Arial" panose="020B0604020202020204" pitchFamily="34" charset="0"/>
                      </a:endParaRPr>
                    </a:p>
                  </a:txBody>
                  <a:tcPr marL="30670" marR="30670" marT="0" marB="0"/>
                </a:tc>
                <a:tc>
                  <a:txBody>
                    <a:bodyPr/>
                    <a:lstStyle/>
                    <a:p>
                      <a:pPr>
                        <a:spcAft>
                          <a:spcPts val="0"/>
                        </a:spcAft>
                      </a:pPr>
                      <a:r>
                        <a:rPr lang="nb-NO" sz="1100" dirty="0">
                          <a:effectLst/>
                        </a:rPr>
                        <a:t>Vi</a:t>
                      </a:r>
                      <a:r>
                        <a:rPr lang="nb-NO" sz="1100" baseline="0" dirty="0">
                          <a:effectLst/>
                        </a:rPr>
                        <a:t> besøker skolene som førskolebarna skal begynne på. Vi legger turen til Lundberg planteskole </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100" baseline="0" dirty="0">
                          <a:effectLst/>
                        </a:rPr>
                        <a:t>Hovedfokus denne måneden er at vi leter etter ting som vi kan bruke på nytt (gjenbruk) – blant annet på Heftingsdalen</a:t>
                      </a:r>
                      <a:endParaRPr lang="nb-NO" sz="1100" dirty="0">
                        <a:effectLst/>
                      </a:endParaRPr>
                    </a:p>
                    <a:p>
                      <a:pPr>
                        <a:spcAft>
                          <a:spcPts val="0"/>
                        </a:spcAft>
                      </a:pPr>
                      <a:endParaRPr lang="nb-NO" sz="1100" dirty="0">
                        <a:effectLst/>
                        <a:latin typeface="+mn-lt"/>
                        <a:ea typeface="Times New Roman" panose="02020603050405020304" pitchFamily="18" charset="0"/>
                        <a:cs typeface="Arial" panose="020B0604020202020204" pitchFamily="34" charset="0"/>
                      </a:endParaRPr>
                    </a:p>
                  </a:txBody>
                  <a:tcPr marL="30670" marR="30670" marT="0" marB="0"/>
                </a:tc>
                <a:extLst>
                  <a:ext uri="{0D108BD9-81ED-4DB2-BD59-A6C34878D82A}">
                    <a16:rowId xmlns:a16="http://schemas.microsoft.com/office/drawing/2014/main" val="10003"/>
                  </a:ext>
                </a:extLst>
              </a:tr>
              <a:tr h="821896">
                <a:tc>
                  <a:txBody>
                    <a:bodyPr/>
                    <a:lstStyle/>
                    <a:p>
                      <a:pPr>
                        <a:lnSpc>
                          <a:spcPct val="150000"/>
                        </a:lnSpc>
                        <a:spcAft>
                          <a:spcPts val="0"/>
                        </a:spcAft>
                      </a:pPr>
                      <a:r>
                        <a:rPr lang="nb-NO" sz="1100" dirty="0">
                          <a:effectLst/>
                        </a:rPr>
                        <a:t>Kropp, bevegelse </a:t>
                      </a:r>
                    </a:p>
                    <a:p>
                      <a:pPr>
                        <a:lnSpc>
                          <a:spcPct val="150000"/>
                        </a:lnSpc>
                        <a:spcAft>
                          <a:spcPts val="0"/>
                        </a:spcAft>
                      </a:pPr>
                      <a:r>
                        <a:rPr lang="nb-NO" sz="1100" dirty="0">
                          <a:effectLst/>
                        </a:rPr>
                        <a:t>og helse</a:t>
                      </a:r>
                      <a:endParaRPr lang="nb-NO" sz="1100" dirty="0">
                        <a:effectLst/>
                        <a:latin typeface="+mn-lt"/>
                        <a:ea typeface="Times New Roman" panose="02020603050405020304" pitchFamily="18" charset="0"/>
                        <a:cs typeface="Arial" panose="020B0604020202020204" pitchFamily="34" charset="0"/>
                      </a:endParaRPr>
                    </a:p>
                  </a:txBody>
                  <a:tcPr marL="30670" marR="30670" marT="0" marB="0"/>
                </a:tc>
                <a:tc>
                  <a:txBody>
                    <a:bodyPr/>
                    <a:lstStyle/>
                    <a:p>
                      <a:pPr>
                        <a:spcAft>
                          <a:spcPts val="0"/>
                        </a:spcAft>
                      </a:pPr>
                      <a:r>
                        <a:rPr lang="nb-NO" sz="1100" dirty="0">
                          <a:effectLst/>
                        </a:rPr>
                        <a:t>Russeslipp!</a:t>
                      </a:r>
                      <a:r>
                        <a:rPr lang="nb-NO" sz="1100" baseline="0" dirty="0">
                          <a:effectLst/>
                        </a:rPr>
                        <a:t> Førskolebarna får mange utfordringer i form av russeknuter, og alle kan delta på dette.</a:t>
                      </a:r>
                      <a:endParaRPr lang="nb-NO" sz="1100" dirty="0">
                        <a:effectLst/>
                      </a:endParaRPr>
                    </a:p>
                    <a:p>
                      <a:pPr>
                        <a:spcAft>
                          <a:spcPts val="0"/>
                        </a:spcAft>
                      </a:pPr>
                      <a:r>
                        <a:rPr lang="nb-NO" sz="1100" dirty="0">
                          <a:effectLst/>
                        </a:rPr>
                        <a:t>Vi nærmer oss en tid med mye fysisk utfoldelse,</a:t>
                      </a:r>
                      <a:r>
                        <a:rPr lang="nb-NO" sz="1100" baseline="0" dirty="0">
                          <a:effectLst/>
                        </a:rPr>
                        <a:t> vi snakker om det at det er viktig å kjenne på kroppen når den trenger hvile, og at det er lov til å ta seg en pust i bakken.</a:t>
                      </a:r>
                      <a:endParaRPr lang="nb-NO" sz="1100" dirty="0">
                        <a:effectLst/>
                      </a:endParaRPr>
                    </a:p>
                    <a:p>
                      <a:pPr>
                        <a:spcAft>
                          <a:spcPts val="0"/>
                        </a:spcAft>
                      </a:pPr>
                      <a:r>
                        <a:rPr lang="nb-NO" sz="1100" dirty="0">
                          <a:effectLst/>
                        </a:rPr>
                        <a:t>Spadag</a:t>
                      </a:r>
                    </a:p>
                    <a:p>
                      <a:pPr>
                        <a:spcAft>
                          <a:spcPts val="0"/>
                        </a:spcAft>
                      </a:pPr>
                      <a:endParaRPr lang="nb-NO" sz="1100" dirty="0">
                        <a:effectLst/>
                        <a:latin typeface="+mn-lt"/>
                        <a:ea typeface="Times New Roman" panose="02020603050405020304" pitchFamily="18" charset="0"/>
                        <a:cs typeface="Arial" panose="020B0604020202020204" pitchFamily="34" charset="0"/>
                      </a:endParaRPr>
                    </a:p>
                  </a:txBody>
                  <a:tcPr marL="30670" marR="30670" marT="0" marB="0"/>
                </a:tc>
                <a:extLst>
                  <a:ext uri="{0D108BD9-81ED-4DB2-BD59-A6C34878D82A}">
                    <a16:rowId xmlns:a16="http://schemas.microsoft.com/office/drawing/2014/main" val="10004"/>
                  </a:ext>
                </a:extLst>
              </a:tr>
              <a:tr h="871108">
                <a:tc>
                  <a:txBody>
                    <a:bodyPr/>
                    <a:lstStyle/>
                    <a:p>
                      <a:pPr>
                        <a:lnSpc>
                          <a:spcPct val="150000"/>
                        </a:lnSpc>
                        <a:spcAft>
                          <a:spcPts val="0"/>
                        </a:spcAft>
                      </a:pPr>
                      <a:r>
                        <a:rPr lang="nb-NO" sz="1100" dirty="0">
                          <a:effectLst/>
                        </a:rPr>
                        <a:t>Natur, miljø og </a:t>
                      </a:r>
                    </a:p>
                    <a:p>
                      <a:pPr>
                        <a:lnSpc>
                          <a:spcPct val="150000"/>
                        </a:lnSpc>
                        <a:spcAft>
                          <a:spcPts val="0"/>
                        </a:spcAft>
                      </a:pPr>
                      <a:r>
                        <a:rPr lang="nb-NO" sz="1100" dirty="0">
                          <a:effectLst/>
                        </a:rPr>
                        <a:t>teknikk</a:t>
                      </a:r>
                    </a:p>
                    <a:p>
                      <a:pPr>
                        <a:spcAft>
                          <a:spcPts val="0"/>
                        </a:spcAft>
                      </a:pPr>
                      <a:r>
                        <a:rPr lang="nb-NO" sz="1100" dirty="0">
                          <a:effectLst/>
                        </a:rPr>
                        <a:t> </a:t>
                      </a:r>
                      <a:endParaRPr lang="nb-NO" sz="1100" dirty="0">
                        <a:effectLst/>
                        <a:latin typeface="+mn-lt"/>
                        <a:ea typeface="Times New Roman" panose="02020603050405020304" pitchFamily="18" charset="0"/>
                        <a:cs typeface="Arial" panose="020B0604020202020204" pitchFamily="34" charset="0"/>
                      </a:endParaRPr>
                    </a:p>
                  </a:txBody>
                  <a:tcPr marL="30670" marR="30670" marT="0" marB="0"/>
                </a:tc>
                <a:tc>
                  <a:txBody>
                    <a:bodyPr/>
                    <a:lstStyle/>
                    <a:p>
                      <a:pPr>
                        <a:spcAft>
                          <a:spcPts val="0"/>
                        </a:spcAft>
                      </a:pPr>
                      <a:r>
                        <a:rPr lang="nb-NO" sz="1100" dirty="0">
                          <a:effectLst/>
                        </a:rPr>
                        <a:t>Det er på tide å begynne å så frø</a:t>
                      </a:r>
                      <a:r>
                        <a:rPr lang="nb-NO" sz="1100" baseline="0" dirty="0">
                          <a:effectLst/>
                        </a:rPr>
                        <a:t> og plante litt i kjøkkenhagen og i biehagen, hva kan vi få til i år?!</a:t>
                      </a:r>
                    </a:p>
                    <a:p>
                      <a:pPr>
                        <a:spcAft>
                          <a:spcPts val="0"/>
                        </a:spcAft>
                      </a:pPr>
                      <a:r>
                        <a:rPr lang="nb-NO" sz="1100" baseline="0" dirty="0">
                          <a:effectLst/>
                        </a:rPr>
                        <a:t>Nytt liv i skogen, hva kan vi finne? Blomster? Insekter? Har det kommet fugler i fuglekassa vår? Er det/har det vært humler i humlekassene våre? Hvordan er det med mat til småfuglene våres nå, kontra i vinter? Kommer fuglene tilbake til Norge fra varmere strøk? </a:t>
                      </a:r>
                      <a:endParaRPr lang="nb-NO" sz="110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100" dirty="0">
                          <a:effectLst/>
                        </a:rPr>
                        <a:t>Hva har skjedd i biehagen (biotopen</a:t>
                      </a:r>
                      <a:r>
                        <a:rPr lang="nb-NO" sz="1100" baseline="0" dirty="0">
                          <a:effectLst/>
                        </a:rPr>
                        <a:t> vår) Vi tar bilder av den og sammenligner med bildene vi tok i høst og vinter</a:t>
                      </a:r>
                      <a:endParaRPr lang="nb-NO" sz="1100" dirty="0">
                        <a:effectLst/>
                      </a:endParaRPr>
                    </a:p>
                    <a:p>
                      <a:pPr>
                        <a:spcAft>
                          <a:spcPts val="0"/>
                        </a:spcAft>
                      </a:pPr>
                      <a:endParaRPr lang="nb-NO" sz="1100" dirty="0">
                        <a:effectLst/>
                        <a:latin typeface="+mn-lt"/>
                        <a:ea typeface="Times New Roman" panose="02020603050405020304" pitchFamily="18" charset="0"/>
                        <a:cs typeface="Arial" panose="020B0604020202020204" pitchFamily="34" charset="0"/>
                      </a:endParaRPr>
                    </a:p>
                  </a:txBody>
                  <a:tcPr marL="30670" marR="30670" marT="0" marB="0"/>
                </a:tc>
                <a:extLst>
                  <a:ext uri="{0D108BD9-81ED-4DB2-BD59-A6C34878D82A}">
                    <a16:rowId xmlns:a16="http://schemas.microsoft.com/office/drawing/2014/main" val="10005"/>
                  </a:ext>
                </a:extLst>
              </a:tr>
              <a:tr h="530777">
                <a:tc>
                  <a:txBody>
                    <a:bodyPr/>
                    <a:lstStyle/>
                    <a:p>
                      <a:pPr>
                        <a:spcAft>
                          <a:spcPts val="0"/>
                        </a:spcAft>
                      </a:pPr>
                      <a:r>
                        <a:rPr lang="nb-NO" sz="1100" dirty="0">
                          <a:effectLst/>
                        </a:rPr>
                        <a:t>Kommunikasjon, </a:t>
                      </a:r>
                    </a:p>
                    <a:p>
                      <a:pPr>
                        <a:spcAft>
                          <a:spcPts val="0"/>
                        </a:spcAft>
                      </a:pPr>
                      <a:r>
                        <a:rPr lang="nb-NO" sz="1100" dirty="0">
                          <a:effectLst/>
                        </a:rPr>
                        <a:t>språk og tekst</a:t>
                      </a:r>
                    </a:p>
                  </a:txBody>
                  <a:tcPr marL="30670" marR="3067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sz="1100" baseline="0" dirty="0">
                          <a:effectLst/>
                        </a:rPr>
                        <a:t>Tegn til tale</a:t>
                      </a:r>
                      <a:endParaRPr lang="nb-NO" sz="1100" dirty="0">
                        <a:effectLst/>
                        <a:latin typeface="+mn-lt"/>
                        <a:ea typeface="Times New Roman" panose="02020603050405020304" pitchFamily="18" charset="0"/>
                        <a:cs typeface="Arial" panose="020B0604020202020204" pitchFamily="34" charset="0"/>
                      </a:endParaRPr>
                    </a:p>
                  </a:txBody>
                  <a:tcPr marL="30670" marR="30670" marT="0" marB="0"/>
                </a:tc>
                <a:extLst>
                  <a:ext uri="{0D108BD9-81ED-4DB2-BD59-A6C34878D82A}">
                    <a16:rowId xmlns:a16="http://schemas.microsoft.com/office/drawing/2014/main" val="10006"/>
                  </a:ext>
                </a:extLst>
              </a:tr>
              <a:tr h="702071">
                <a:tc>
                  <a:txBody>
                    <a:bodyPr/>
                    <a:lstStyle/>
                    <a:p>
                      <a:pPr>
                        <a:spcAft>
                          <a:spcPts val="0"/>
                        </a:spcAft>
                      </a:pPr>
                      <a:r>
                        <a:rPr lang="nb-NO" sz="1100" dirty="0">
                          <a:effectLst/>
                        </a:rPr>
                        <a:t>Kunst, kultur og kreativitet</a:t>
                      </a:r>
                    </a:p>
                  </a:txBody>
                  <a:tcPr marL="30670" marR="30670" marT="0" marB="0"/>
                </a:tc>
                <a:tc>
                  <a:txBody>
                    <a:bodyPr/>
                    <a:lstStyle/>
                    <a:p>
                      <a:pPr>
                        <a:lnSpc>
                          <a:spcPct val="115000"/>
                        </a:lnSpc>
                        <a:spcAft>
                          <a:spcPts val="0"/>
                        </a:spcAft>
                      </a:pPr>
                      <a:r>
                        <a:rPr lang="nb-NO" sz="1100" dirty="0">
                          <a:effectLst/>
                        </a:rPr>
                        <a:t>Vi tegner/maler</a:t>
                      </a:r>
                      <a:r>
                        <a:rPr lang="nb-NO" sz="1100" baseline="0" dirty="0">
                          <a:effectLst/>
                        </a:rPr>
                        <a:t> bier, blomster, insekter</a:t>
                      </a:r>
                      <a:endParaRPr lang="nb-NO" sz="1100" dirty="0">
                        <a:effectLst/>
                      </a:endParaRPr>
                    </a:p>
                    <a:p>
                      <a:pPr>
                        <a:lnSpc>
                          <a:spcPct val="115000"/>
                        </a:lnSpc>
                        <a:spcAft>
                          <a:spcPts val="0"/>
                        </a:spcAft>
                      </a:pPr>
                      <a:r>
                        <a:rPr lang="nb-NO" sz="1100" dirty="0">
                          <a:effectLst/>
                        </a:rPr>
                        <a:t>Rim,</a:t>
                      </a:r>
                      <a:r>
                        <a:rPr lang="nb-NO" sz="1100" baseline="0" dirty="0">
                          <a:effectLst/>
                        </a:rPr>
                        <a:t> </a:t>
                      </a:r>
                      <a:r>
                        <a:rPr lang="nb-NO" sz="1100" dirty="0">
                          <a:effectLst/>
                        </a:rPr>
                        <a:t>rytme og instrumenter</a:t>
                      </a:r>
                      <a:endParaRPr lang="nb-NO" sz="1100" dirty="0">
                        <a:effectLst/>
                        <a:latin typeface="+mn-lt"/>
                        <a:ea typeface="Times New Roman" panose="02020603050405020304" pitchFamily="18" charset="0"/>
                        <a:cs typeface="Arial" panose="020B0604020202020204" pitchFamily="34" charset="0"/>
                      </a:endParaRPr>
                    </a:p>
                  </a:txBody>
                  <a:tcPr marL="30670" marR="30670" marT="0" marB="0"/>
                </a:tc>
                <a:extLst>
                  <a:ext uri="{0D108BD9-81ED-4DB2-BD59-A6C34878D82A}">
                    <a16:rowId xmlns:a16="http://schemas.microsoft.com/office/drawing/2014/main" val="10007"/>
                  </a:ext>
                </a:extLst>
              </a:tr>
            </a:tbl>
          </a:graphicData>
        </a:graphic>
      </p:graphicFrame>
      <p:sp>
        <p:nvSpPr>
          <p:cNvPr id="3" name="Tekstboks 29"/>
          <p:cNvSpPr txBox="1"/>
          <p:nvPr/>
        </p:nvSpPr>
        <p:spPr>
          <a:xfrm>
            <a:off x="123263" y="163424"/>
            <a:ext cx="4229795" cy="5500530"/>
          </a:xfrm>
          <a:prstGeom prst="rect">
            <a:avLst/>
          </a:prstGeom>
          <a:solidFill>
            <a:sysClr val="window" lastClr="FFFFFF"/>
          </a:solidFill>
          <a:ln w="6350">
            <a:solidFill>
              <a:prstClr val="black"/>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15000"/>
              </a:lnSpc>
              <a:spcBef>
                <a:spcPts val="0"/>
              </a:spcBef>
              <a:spcAft>
                <a:spcPts val="0"/>
              </a:spcAft>
              <a:buClrTx/>
              <a:buSzTx/>
              <a:buFontTx/>
              <a:buNone/>
              <a:tabLst/>
              <a:defRPr/>
            </a:pPr>
            <a:r>
              <a:rPr lang="nb-NO" sz="1400" b="1" kern="0" dirty="0">
                <a:solidFill>
                  <a:schemeClr val="accent1"/>
                </a:solidFill>
                <a:ea typeface="Times New Roman" panose="02020603050405020304" pitchFamily="18" charset="0"/>
                <a:cs typeface="Arial" panose="020B0604020202020204" pitchFamily="34" charset="0"/>
              </a:rPr>
              <a:t>APRIL</a:t>
            </a:r>
            <a:endParaRPr kumimoji="0" lang="nb-NO" sz="1400" b="0" i="0" u="none" strike="noStrike" kern="0" cap="none" spc="0" normalizeH="0" baseline="0" noProof="0" dirty="0">
              <a:ln>
                <a:noFill/>
              </a:ln>
              <a:solidFill>
                <a:schemeClr val="accent1"/>
              </a:solidFill>
              <a:effectLst/>
              <a:uLnTx/>
              <a:uFillTx/>
              <a:ea typeface="Times New Roman" panose="02020603050405020304" pitchFamily="18" charset="0"/>
              <a:cs typeface="Arial" panose="020B0604020202020204" pitchFamily="34" charset="0"/>
            </a:endParaRPr>
          </a:p>
          <a:p>
            <a:pPr marL="0" marR="0" lvl="0" indent="0" defTabSz="914400" eaLnBrk="1" fontAlgn="auto" latinLnBrk="0" hangingPunct="1">
              <a:lnSpc>
                <a:spcPct val="115000"/>
              </a:lnSpc>
              <a:spcBef>
                <a:spcPts val="0"/>
              </a:spcBef>
              <a:spcAft>
                <a:spcPts val="0"/>
              </a:spcAft>
              <a:buClrTx/>
              <a:buSzTx/>
              <a:buFontTx/>
              <a:buNone/>
              <a:tabLst/>
              <a:defRPr/>
            </a:pPr>
            <a:r>
              <a:rPr kumimoji="0" lang="nb-NO" sz="1400" b="1" i="0" u="sng" strike="noStrike" kern="0" cap="none" spc="0" normalizeH="0" baseline="0" noProof="0" dirty="0">
                <a:ln>
                  <a:noFill/>
                </a:ln>
                <a:effectLst/>
                <a:uLnTx/>
                <a:uFillTx/>
                <a:ea typeface="Times New Roman" panose="02020603050405020304" pitchFamily="18" charset="0"/>
                <a:cs typeface="Arial" panose="020B0604020202020204" pitchFamily="34" charset="0"/>
              </a:rPr>
              <a:t>Våren,</a:t>
            </a:r>
            <a:r>
              <a:rPr kumimoji="0" lang="nb-NO" sz="1400" b="1" i="0" u="sng" strike="noStrike" kern="0" cap="none" spc="0" normalizeH="0" noProof="0" dirty="0">
                <a:ln>
                  <a:noFill/>
                </a:ln>
                <a:effectLst/>
                <a:uLnTx/>
                <a:uFillTx/>
                <a:ea typeface="Times New Roman" panose="02020603050405020304" pitchFamily="18" charset="0"/>
                <a:cs typeface="Arial" panose="020B0604020202020204" pitchFamily="34" charset="0"/>
              </a:rPr>
              <a:t> </a:t>
            </a:r>
            <a:r>
              <a:rPr lang="nb-NO" sz="1400" b="1" u="sng" kern="0" dirty="0">
                <a:ea typeface="Times New Roman" panose="02020603050405020304" pitchFamily="18" charset="0"/>
                <a:cs typeface="Arial" panose="020B0604020202020204" pitchFamily="34" charset="0"/>
              </a:rPr>
              <a:t>gjenbruk og </a:t>
            </a:r>
            <a:r>
              <a:rPr kumimoji="0" lang="nb-NO" sz="1400" b="1" i="0" u="sng" strike="noStrike" kern="0" cap="none" spc="0" normalizeH="0" baseline="0" noProof="0" dirty="0" err="1">
                <a:ln>
                  <a:noFill/>
                </a:ln>
                <a:effectLst/>
                <a:uLnTx/>
                <a:uFillTx/>
                <a:ea typeface="Times New Roman" panose="02020603050405020304" pitchFamily="18" charset="0"/>
                <a:cs typeface="Arial" panose="020B0604020202020204" pitchFamily="34" charset="0"/>
              </a:rPr>
              <a:t>resikulering</a:t>
            </a:r>
            <a:endParaRPr kumimoji="0" lang="nb-NO" sz="1400" b="0" i="0" u="none" strike="noStrike" kern="0" cap="none" spc="0" normalizeH="0" baseline="0" noProof="0" dirty="0">
              <a:ln>
                <a:noFill/>
              </a:ln>
              <a:effectLst/>
              <a:uLnTx/>
              <a:uFillTx/>
              <a:ea typeface="Times New Roman" panose="02020603050405020304" pitchFamily="18" charset="0"/>
              <a:cs typeface="Arial" panose="020B0604020202020204" pitchFamily="34" charset="0"/>
            </a:endParaRPr>
          </a:p>
          <a:p>
            <a:pPr marL="0" marR="0" lvl="0" indent="0" defTabSz="914400" eaLnBrk="1" fontAlgn="auto" latinLnBrk="0" hangingPunct="1">
              <a:lnSpc>
                <a:spcPct val="115000"/>
              </a:lnSpc>
              <a:spcBef>
                <a:spcPts val="0"/>
              </a:spcBef>
              <a:spcAft>
                <a:spcPts val="0"/>
              </a:spcAft>
              <a:buClrTx/>
              <a:buSzTx/>
              <a:buFontTx/>
              <a:buNone/>
              <a:tabLst/>
              <a:defRPr/>
            </a:pPr>
            <a:r>
              <a:rPr lang="nb-NO" sz="1400" kern="800" dirty="0">
                <a:effectLst/>
                <a:ea typeface="Calibri" panose="020F0502020204030204" pitchFamily="34" charset="0"/>
                <a:cs typeface="Arial" panose="020B0604020202020204" pitchFamily="34" charset="0"/>
              </a:rPr>
              <a:t>Hva skjer med naturen/dyrene/været når vi går fra vinter til vår? Vi lager ting med material fra naturen. </a:t>
            </a:r>
            <a:r>
              <a:rPr kumimoji="0" lang="nb-NO" sz="1400" b="0" i="0" u="none" strike="noStrike" kern="0" cap="none" spc="0" normalizeH="0" baseline="0" noProof="0" dirty="0">
                <a:ln>
                  <a:noFill/>
                </a:ln>
                <a:solidFill>
                  <a:sysClr val="windowText" lastClr="000000"/>
                </a:solidFill>
                <a:effectLst/>
                <a:uLnTx/>
                <a:uFillTx/>
                <a:ea typeface="Times New Roman" panose="02020603050405020304" pitchFamily="18" charset="0"/>
                <a:cs typeface="Arial" panose="020B0604020202020204" pitchFamily="34" charset="0"/>
              </a:rPr>
              <a:t>Gjennom hele året</a:t>
            </a:r>
            <a:r>
              <a:rPr kumimoji="0" lang="nb-NO" sz="1400" b="0" i="0" u="none" strike="noStrike" kern="0" cap="none" spc="0" normalizeH="0" noProof="0" dirty="0">
                <a:ln>
                  <a:noFill/>
                </a:ln>
                <a:solidFill>
                  <a:sysClr val="windowText" lastClr="000000"/>
                </a:solidFill>
                <a:effectLst/>
                <a:uLnTx/>
                <a:uFillTx/>
                <a:ea typeface="Times New Roman" panose="02020603050405020304" pitchFamily="18" charset="0"/>
                <a:cs typeface="Arial" panose="020B0604020202020204" pitchFamily="34" charset="0"/>
              </a:rPr>
              <a:t> har vi gjenbruk og resirkulering som satsningsområde, men denne måneden har vi ekstra fokus på dette</a:t>
            </a:r>
            <a:endParaRPr kumimoji="0" lang="nb-NO" sz="1400" b="0" i="0" u="none" strike="noStrike" kern="0" cap="none" spc="0" normalizeH="0" baseline="0" noProof="0" dirty="0">
              <a:ln>
                <a:noFill/>
              </a:ln>
              <a:solidFill>
                <a:sysClr val="windowText" lastClr="000000"/>
              </a:solidFill>
              <a:effectLst/>
              <a:uLnTx/>
              <a:uFillTx/>
              <a:ea typeface="Times New Roman" panose="02020603050405020304" pitchFamily="18" charset="0"/>
              <a:cs typeface="Arial" panose="020B0604020202020204" pitchFamily="34" charset="0"/>
            </a:endParaRPr>
          </a:p>
          <a:p>
            <a:pPr marL="0" marR="0" lvl="0" indent="0" defTabSz="914400" eaLnBrk="1" fontAlgn="auto" latinLnBrk="0" hangingPunct="1">
              <a:lnSpc>
                <a:spcPct val="115000"/>
              </a:lnSpc>
              <a:spcBef>
                <a:spcPts val="0"/>
              </a:spcBef>
              <a:spcAft>
                <a:spcPts val="0"/>
              </a:spcAft>
              <a:buClrTx/>
              <a:buSzTx/>
              <a:buFontTx/>
              <a:buNone/>
              <a:tabLst/>
              <a:defRPr/>
            </a:pPr>
            <a:endParaRPr kumimoji="0" lang="nb-NO" sz="1400" b="0" i="0" u="sng" strike="noStrike" kern="0" cap="none" spc="0" normalizeH="0" baseline="0" noProof="0" dirty="0">
              <a:ln>
                <a:noFill/>
              </a:ln>
              <a:solidFill>
                <a:sysClr val="windowText" lastClr="000000"/>
              </a:solidFill>
              <a:effectLst/>
              <a:uLnTx/>
              <a:uFillTx/>
              <a:ea typeface="Times New Roman" panose="02020603050405020304" pitchFamily="18" charset="0"/>
              <a:cs typeface="Arial" panose="020B0604020202020204" pitchFamily="34" charset="0"/>
            </a:endParaRPr>
          </a:p>
          <a:p>
            <a:pPr marL="0" marR="0" lvl="0" indent="0" defTabSz="914400" eaLnBrk="1" fontAlgn="auto" latinLnBrk="0" hangingPunct="1">
              <a:lnSpc>
                <a:spcPct val="115000"/>
              </a:lnSpc>
              <a:spcBef>
                <a:spcPts val="0"/>
              </a:spcBef>
              <a:spcAft>
                <a:spcPts val="0"/>
              </a:spcAft>
              <a:buClrTx/>
              <a:buSzTx/>
              <a:buFontTx/>
              <a:buNone/>
              <a:tabLst/>
              <a:defRPr/>
            </a:pPr>
            <a:r>
              <a:rPr kumimoji="0" lang="nb-NO" sz="1400" b="0" i="0" u="sng" strike="noStrike" kern="0" cap="none" spc="0" normalizeH="0" baseline="0" noProof="0" dirty="0">
                <a:ln>
                  <a:noFill/>
                </a:ln>
                <a:solidFill>
                  <a:sysClr val="windowText" lastClr="000000"/>
                </a:solidFill>
                <a:effectLst/>
                <a:uLnTx/>
                <a:uFillTx/>
                <a:ea typeface="Times New Roman" panose="02020603050405020304" pitchFamily="18" charset="0"/>
                <a:cs typeface="Arial" panose="020B0604020202020204" pitchFamily="34" charset="0"/>
              </a:rPr>
              <a:t>Ting som skjer i mars/april</a:t>
            </a:r>
            <a:endParaRPr kumimoji="0" lang="nb-NO" sz="1400" b="0" i="0" u="none" strike="noStrike" kern="0" cap="none" spc="0" normalizeH="0" baseline="0" noProof="0" dirty="0">
              <a:ln>
                <a:noFill/>
              </a:ln>
              <a:solidFill>
                <a:sysClr val="windowText" lastClr="000000"/>
              </a:solidFill>
              <a:effectLst/>
              <a:uLnTx/>
              <a:uFillTx/>
              <a:ea typeface="Times New Roman" panose="02020603050405020304" pitchFamily="18" charset="0"/>
              <a:cs typeface="Arial" panose="020B0604020202020204" pitchFamily="34" charset="0"/>
            </a:endParaRPr>
          </a:p>
          <a:p>
            <a:pPr marL="342900" marR="0" lvl="0" indent="-342900" defTabSz="914400" eaLnBrk="1" fontAlgn="auto" latinLnBrk="0" hangingPunct="1">
              <a:lnSpc>
                <a:spcPct val="115000"/>
              </a:lnSpc>
              <a:spcBef>
                <a:spcPts val="0"/>
              </a:spcBef>
              <a:spcAft>
                <a:spcPts val="0"/>
              </a:spcAft>
              <a:buClrTx/>
              <a:buSzTx/>
              <a:buFont typeface="Wingdings" panose="05000000000000000000" pitchFamily="2" charset="2"/>
              <a:buChar char=""/>
              <a:tabLst/>
              <a:defRPr/>
            </a:pPr>
            <a:r>
              <a:rPr kumimoji="0" lang="nb-NO" sz="1400" b="0" i="0" u="none" strike="noStrike" kern="0" cap="none" spc="0" normalizeH="0" baseline="0" noProof="0" dirty="0">
                <a:ln>
                  <a:noFill/>
                </a:ln>
                <a:solidFill>
                  <a:sysClr val="windowText" lastClr="000000"/>
                </a:solidFill>
                <a:effectLst/>
                <a:uLnTx/>
                <a:uFillTx/>
                <a:ea typeface="Times New Roman" panose="02020603050405020304" pitchFamily="18" charset="0"/>
                <a:cs typeface="Arial" panose="020B0604020202020204" pitchFamily="34" charset="0"/>
              </a:rPr>
              <a:t>Foreldresamtaler for </a:t>
            </a:r>
            <a:r>
              <a:rPr lang="nb-NO" sz="1400" kern="0" dirty="0">
                <a:solidFill>
                  <a:sysClr val="windowText" lastClr="000000"/>
                </a:solidFill>
                <a:ea typeface="Times New Roman" panose="02020603050405020304" pitchFamily="18" charset="0"/>
                <a:cs typeface="Arial" panose="020B0604020202020204" pitchFamily="34" charset="0"/>
              </a:rPr>
              <a:t>de som evt ikke hadde i mars </a:t>
            </a:r>
            <a:endParaRPr kumimoji="0" lang="nb-NO" sz="1400" b="0" i="0" u="none" strike="noStrike" kern="0" cap="none" spc="0" normalizeH="0" baseline="0" noProof="0" dirty="0">
              <a:ln>
                <a:noFill/>
              </a:ln>
              <a:solidFill>
                <a:sysClr val="windowText" lastClr="000000"/>
              </a:solidFill>
              <a:effectLst/>
              <a:uLnTx/>
              <a:uFillTx/>
              <a:ea typeface="Times New Roman" panose="02020603050405020304" pitchFamily="18" charset="0"/>
              <a:cs typeface="Arial" panose="020B0604020202020204" pitchFamily="34" charset="0"/>
            </a:endParaRPr>
          </a:p>
          <a:p>
            <a:pPr marL="342900" lvl="0" indent="-342900">
              <a:lnSpc>
                <a:spcPct val="115000"/>
              </a:lnSpc>
              <a:buFont typeface="Wingdings" panose="05000000000000000000" pitchFamily="2" charset="2"/>
              <a:buChar char=""/>
              <a:defRPr/>
            </a:pPr>
            <a:r>
              <a:rPr kumimoji="0" lang="nb-NO" sz="1400" b="0" i="0" u="none" strike="noStrike" kern="0" cap="none" spc="0" normalizeH="0" baseline="0" noProof="0" dirty="0">
                <a:ln>
                  <a:noFill/>
                </a:ln>
                <a:solidFill>
                  <a:sysClr val="windowText" lastClr="000000"/>
                </a:solidFill>
                <a:effectLst/>
                <a:uLnTx/>
                <a:uFillTx/>
                <a:ea typeface="Times New Roman" panose="02020603050405020304" pitchFamily="18" charset="0"/>
              </a:rPr>
              <a:t> </a:t>
            </a:r>
            <a:r>
              <a:rPr lang="da-DK" sz="1400" b="1" i="1" dirty="0"/>
              <a:t>29.3 </a:t>
            </a:r>
            <a:r>
              <a:rPr lang="da-DK" sz="1400" i="1" dirty="0"/>
              <a:t>Palmesøndag</a:t>
            </a:r>
          </a:p>
          <a:p>
            <a:pPr marL="342900" lvl="0" indent="-342900">
              <a:lnSpc>
                <a:spcPct val="115000"/>
              </a:lnSpc>
              <a:buFont typeface="Wingdings" panose="05000000000000000000" pitchFamily="2" charset="2"/>
              <a:buChar char=""/>
              <a:defRPr/>
            </a:pPr>
            <a:r>
              <a:rPr lang="da-DK" sz="1400" b="1" i="1" dirty="0"/>
              <a:t>1.4: </a:t>
            </a:r>
            <a:r>
              <a:rPr lang="da-DK" sz="1400" i="1" dirty="0"/>
              <a:t>Stenger barnehagen kl 12</a:t>
            </a:r>
            <a:endParaRPr lang="da-DK" sz="1400" b="1" i="1" dirty="0"/>
          </a:p>
          <a:p>
            <a:pPr marL="342900" lvl="0" indent="-342900">
              <a:lnSpc>
                <a:spcPct val="115000"/>
              </a:lnSpc>
              <a:buFont typeface="Wingdings" panose="05000000000000000000" pitchFamily="2" charset="2"/>
              <a:buChar char=""/>
              <a:defRPr/>
            </a:pPr>
            <a:r>
              <a:rPr lang="da-DK" sz="1400" b="1" i="1" dirty="0"/>
              <a:t>2.4</a:t>
            </a:r>
            <a:r>
              <a:rPr lang="da-DK" sz="1400" i="1" dirty="0"/>
              <a:t>: Skjærtorsdag – bhg stengt</a:t>
            </a:r>
          </a:p>
          <a:p>
            <a:pPr marL="342900" lvl="0" indent="-342900">
              <a:lnSpc>
                <a:spcPct val="115000"/>
              </a:lnSpc>
              <a:buFont typeface="Wingdings" panose="05000000000000000000" pitchFamily="2" charset="2"/>
              <a:buChar char=""/>
              <a:defRPr/>
            </a:pPr>
            <a:r>
              <a:rPr lang="da-DK" sz="1400" b="1" i="1" dirty="0"/>
              <a:t>3.4</a:t>
            </a:r>
            <a:r>
              <a:rPr lang="da-DK" sz="1400" i="1" dirty="0"/>
              <a:t>: Langfredag – bhg stengt</a:t>
            </a:r>
          </a:p>
          <a:p>
            <a:pPr marL="342900" lvl="0" indent="-342900">
              <a:lnSpc>
                <a:spcPct val="115000"/>
              </a:lnSpc>
              <a:buFont typeface="Wingdings" panose="05000000000000000000" pitchFamily="2" charset="2"/>
              <a:buChar char=""/>
              <a:defRPr/>
            </a:pPr>
            <a:r>
              <a:rPr lang="da-DK" sz="1400" b="1" i="1" dirty="0"/>
              <a:t>4.4: </a:t>
            </a:r>
            <a:r>
              <a:rPr lang="da-DK" sz="1400" i="1" dirty="0"/>
              <a:t>Påskeaften- Lørdag</a:t>
            </a:r>
          </a:p>
          <a:p>
            <a:pPr marL="342900" lvl="0" indent="-342900">
              <a:lnSpc>
                <a:spcPct val="115000"/>
              </a:lnSpc>
              <a:buFont typeface="Wingdings" panose="05000000000000000000" pitchFamily="2" charset="2"/>
              <a:buChar char=""/>
              <a:defRPr/>
            </a:pPr>
            <a:r>
              <a:rPr lang="da-DK" sz="1400" b="1" i="1" dirty="0"/>
              <a:t>5.4:</a:t>
            </a:r>
            <a:r>
              <a:rPr lang="da-DK" sz="1400" i="1" dirty="0"/>
              <a:t> 1. påskedag – Søndag</a:t>
            </a:r>
          </a:p>
          <a:p>
            <a:pPr marL="342900" lvl="0" indent="-342900">
              <a:lnSpc>
                <a:spcPct val="115000"/>
              </a:lnSpc>
              <a:buFont typeface="Wingdings" panose="05000000000000000000" pitchFamily="2" charset="2"/>
              <a:buChar char=""/>
              <a:defRPr/>
            </a:pPr>
            <a:r>
              <a:rPr lang="da-DK" sz="1400" b="1" i="1" dirty="0"/>
              <a:t>6.4: </a:t>
            </a:r>
            <a:r>
              <a:rPr lang="da-DK" sz="1400" i="1" dirty="0"/>
              <a:t>2. påskedag – bhg stengt</a:t>
            </a:r>
          </a:p>
          <a:p>
            <a:pPr marL="0" marR="0" lvl="0" indent="0" defTabSz="914400" eaLnBrk="1" fontAlgn="auto" latinLnBrk="0" hangingPunct="1">
              <a:lnSpc>
                <a:spcPct val="100000"/>
              </a:lnSpc>
              <a:spcBef>
                <a:spcPts val="0"/>
              </a:spcBef>
              <a:spcAft>
                <a:spcPts val="0"/>
              </a:spcAft>
              <a:buClrTx/>
              <a:buSzTx/>
              <a:buFontTx/>
              <a:buNone/>
              <a:tabLst/>
              <a:defRPr/>
            </a:pPr>
            <a:endParaRPr kumimoji="0" lang="nb-NO" sz="1400" b="0" i="0" u="none" strike="noStrike" kern="0" cap="none" spc="0" normalizeH="0" baseline="0" noProof="0" dirty="0">
              <a:ln>
                <a:noFill/>
              </a:ln>
              <a:solidFill>
                <a:sysClr val="windowText" lastClr="000000"/>
              </a:solidFill>
              <a:effectLst/>
              <a:uLnTx/>
              <a:uFillTx/>
              <a:ea typeface="Times New Roman" panose="02020603050405020304" pitchFamily="18" charset="0"/>
            </a:endParaRPr>
          </a:p>
        </p:txBody>
      </p:sp>
      <p:pic>
        <p:nvPicPr>
          <p:cNvPr id="4" name="Bilde 3"/>
          <p:cNvPicPr/>
          <p:nvPr/>
        </p:nvPicPr>
        <p:blipFill>
          <a:blip r:embed="rId2" cstate="print">
            <a:extLst>
              <a:ext uri="{28A0092B-C50C-407E-A947-70E740481C1C}">
                <a14:useLocalDpi xmlns:a14="http://schemas.microsoft.com/office/drawing/2010/main" val="0"/>
              </a:ext>
            </a:extLst>
          </a:blip>
          <a:stretch>
            <a:fillRect/>
          </a:stretch>
        </p:blipFill>
        <p:spPr>
          <a:xfrm>
            <a:off x="3092659" y="4406645"/>
            <a:ext cx="1175271" cy="1124580"/>
          </a:xfrm>
          <a:prstGeom prst="rect">
            <a:avLst/>
          </a:prstGeom>
        </p:spPr>
      </p:pic>
      <p:pic>
        <p:nvPicPr>
          <p:cNvPr id="5" name="Bilde 7" descr="MCj0436378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58549" y="3185159"/>
            <a:ext cx="911428" cy="911428"/>
          </a:xfrm>
          <a:prstGeom prst="rect">
            <a:avLst/>
          </a:prstGeom>
          <a:noFill/>
          <a:extLst>
            <a:ext uri="{909E8E84-426E-40DD-AFC4-6F175D3DCCD1}">
              <a14:hiddenFill xmlns:a14="http://schemas.microsoft.com/office/drawing/2010/main">
                <a:solidFill>
                  <a:srgbClr val="FFFFFF"/>
                </a:solidFill>
              </a14:hiddenFill>
            </a:ext>
          </a:extLst>
        </p:spPr>
      </p:pic>
      <p:sp>
        <p:nvSpPr>
          <p:cNvPr id="6" name="Tekstboks 30"/>
          <p:cNvSpPr txBox="1"/>
          <p:nvPr/>
        </p:nvSpPr>
        <p:spPr>
          <a:xfrm>
            <a:off x="123263" y="5807567"/>
            <a:ext cx="4229795" cy="508635"/>
          </a:xfrm>
          <a:prstGeom prst="rect">
            <a:avLst/>
          </a:prstGeom>
          <a:solidFill>
            <a:sysClr val="window" lastClr="FFFFFF"/>
          </a:solidFill>
          <a:ln w="6350">
            <a:solidFill>
              <a:prstClr val="black"/>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nb-NO" sz="1600" b="1" u="sng" dirty="0">
                <a:solidFill>
                  <a:schemeClr val="accent1"/>
                </a:solidFill>
                <a:effectLst/>
                <a:ea typeface="Times New Roman" panose="02020603050405020304" pitchFamily="18" charset="0"/>
                <a:cs typeface="Arial" panose="020B0604020202020204" pitchFamily="34" charset="0"/>
              </a:rPr>
              <a:t>Fagområde:</a:t>
            </a:r>
            <a:r>
              <a:rPr lang="nb-NO" sz="1600" dirty="0">
                <a:solidFill>
                  <a:schemeClr val="accent1"/>
                </a:solidFill>
                <a:effectLst/>
                <a:ea typeface="Times New Roman" panose="02020603050405020304" pitchFamily="18" charset="0"/>
                <a:cs typeface="Arial" panose="020B0604020202020204" pitchFamily="34" charset="0"/>
              </a:rPr>
              <a:t> </a:t>
            </a:r>
            <a:r>
              <a:rPr lang="nb-NO" sz="1600" i="1" dirty="0">
                <a:solidFill>
                  <a:schemeClr val="accent1"/>
                </a:solidFill>
                <a:effectLst/>
                <a:ea typeface="Times New Roman" panose="02020603050405020304" pitchFamily="18" charset="0"/>
                <a:cs typeface="Arial" panose="020B0604020202020204" pitchFamily="34" charset="0"/>
              </a:rPr>
              <a:t>«Kunst, kultur og kreativitet»</a:t>
            </a:r>
            <a:endParaRPr lang="nb-NO" sz="1600" dirty="0">
              <a:solidFill>
                <a:schemeClr val="accent1"/>
              </a:solidFill>
              <a:effectLst/>
              <a:ea typeface="Times New Roman" panose="02020603050405020304" pitchFamily="18" charset="0"/>
              <a:cs typeface="Arial" panose="020B0604020202020204" pitchFamily="34" charset="0"/>
            </a:endParaRPr>
          </a:p>
          <a:p>
            <a:pPr>
              <a:spcAft>
                <a:spcPts val="0"/>
              </a:spcAft>
            </a:pPr>
            <a:r>
              <a:rPr lang="nb-NO" sz="1600" dirty="0">
                <a:effectLst/>
                <a:ea typeface="Times New Roman" panose="02020603050405020304" pitchFamily="18" charset="0"/>
              </a:rPr>
              <a:t> </a:t>
            </a:r>
          </a:p>
        </p:txBody>
      </p:sp>
    </p:spTree>
    <p:extLst>
      <p:ext uri="{BB962C8B-B14F-4D97-AF65-F5344CB8AC3E}">
        <p14:creationId xmlns:p14="http://schemas.microsoft.com/office/powerpoint/2010/main" val="1523806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additive="base">
                                        <p:cTn id="37" dur="500" fill="hold"/>
                                        <p:tgtEl>
                                          <p:spTgt spid="2"/>
                                        </p:tgtEl>
                                        <p:attrNameLst>
                                          <p:attrName>ppt_x</p:attrName>
                                        </p:attrNameLst>
                                      </p:cBhvr>
                                      <p:tavLst>
                                        <p:tav tm="0">
                                          <p:val>
                                            <p:strVal val="#ppt_x"/>
                                          </p:val>
                                        </p:tav>
                                        <p:tav tm="100000">
                                          <p:val>
                                            <p:strVal val="#ppt_x"/>
                                          </p:val>
                                        </p:tav>
                                      </p:tavLst>
                                    </p:anim>
                                    <p:anim calcmode="lin" valueType="num">
                                      <p:cBhvr additive="base">
                                        <p:cTn id="3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ell 6">
            <a:extLst>
              <a:ext uri="{FF2B5EF4-FFF2-40B4-BE49-F238E27FC236}">
                <a16:creationId xmlns:a16="http://schemas.microsoft.com/office/drawing/2014/main" id="{16F8917E-CD3E-95C1-7922-EA5CC9738736}"/>
              </a:ext>
            </a:extLst>
          </p:cNvPr>
          <p:cNvGraphicFramePr>
            <a:graphicFrameLocks noGrp="1"/>
          </p:cNvGraphicFramePr>
          <p:nvPr>
            <p:extLst>
              <p:ext uri="{D42A27DB-BD31-4B8C-83A1-F6EECF244321}">
                <p14:modId xmlns:p14="http://schemas.microsoft.com/office/powerpoint/2010/main" val="2381191523"/>
              </p:ext>
            </p:extLst>
          </p:nvPr>
        </p:nvGraphicFramePr>
        <p:xfrm>
          <a:off x="173348" y="109947"/>
          <a:ext cx="11845303" cy="6559795"/>
        </p:xfrm>
        <a:graphic>
          <a:graphicData uri="http://schemas.openxmlformats.org/drawingml/2006/table">
            <a:tbl>
              <a:tblPr firstRow="1" firstCol="1" lastRow="1" lastCol="1" bandRow="1" bandCol="1"/>
              <a:tblGrid>
                <a:gridCol w="959373">
                  <a:extLst>
                    <a:ext uri="{9D8B030D-6E8A-4147-A177-3AD203B41FA5}">
                      <a16:colId xmlns:a16="http://schemas.microsoft.com/office/drawing/2014/main" val="20000"/>
                    </a:ext>
                  </a:extLst>
                </a:gridCol>
                <a:gridCol w="1651777">
                  <a:extLst>
                    <a:ext uri="{9D8B030D-6E8A-4147-A177-3AD203B41FA5}">
                      <a16:colId xmlns:a16="http://schemas.microsoft.com/office/drawing/2014/main" val="20001"/>
                    </a:ext>
                  </a:extLst>
                </a:gridCol>
                <a:gridCol w="1777284">
                  <a:extLst>
                    <a:ext uri="{9D8B030D-6E8A-4147-A177-3AD203B41FA5}">
                      <a16:colId xmlns:a16="http://schemas.microsoft.com/office/drawing/2014/main" val="20002"/>
                    </a:ext>
                  </a:extLst>
                </a:gridCol>
                <a:gridCol w="1790164">
                  <a:extLst>
                    <a:ext uri="{9D8B030D-6E8A-4147-A177-3AD203B41FA5}">
                      <a16:colId xmlns:a16="http://schemas.microsoft.com/office/drawing/2014/main" val="20003"/>
                    </a:ext>
                  </a:extLst>
                </a:gridCol>
                <a:gridCol w="1828800">
                  <a:extLst>
                    <a:ext uri="{9D8B030D-6E8A-4147-A177-3AD203B41FA5}">
                      <a16:colId xmlns:a16="http://schemas.microsoft.com/office/drawing/2014/main" val="20004"/>
                    </a:ext>
                  </a:extLst>
                </a:gridCol>
                <a:gridCol w="1788875">
                  <a:extLst>
                    <a:ext uri="{9D8B030D-6E8A-4147-A177-3AD203B41FA5}">
                      <a16:colId xmlns:a16="http://schemas.microsoft.com/office/drawing/2014/main" val="20005"/>
                    </a:ext>
                  </a:extLst>
                </a:gridCol>
                <a:gridCol w="1046480">
                  <a:extLst>
                    <a:ext uri="{9D8B030D-6E8A-4147-A177-3AD203B41FA5}">
                      <a16:colId xmlns:a16="http://schemas.microsoft.com/office/drawing/2014/main" val="20006"/>
                    </a:ext>
                  </a:extLst>
                </a:gridCol>
                <a:gridCol w="1002550">
                  <a:extLst>
                    <a:ext uri="{9D8B030D-6E8A-4147-A177-3AD203B41FA5}">
                      <a16:colId xmlns:a16="http://schemas.microsoft.com/office/drawing/2014/main" val="20007"/>
                    </a:ext>
                  </a:extLst>
                </a:gridCol>
              </a:tblGrid>
              <a:tr h="634124">
                <a:tc>
                  <a:txBody>
                    <a:bodyPr/>
                    <a:lstStyle/>
                    <a:p>
                      <a:pPr algn="ctr">
                        <a:lnSpc>
                          <a:spcPct val="115000"/>
                        </a:lnSpc>
                        <a:spcBef>
                          <a:spcPts val="200"/>
                        </a:spcBef>
                        <a:spcAft>
                          <a:spcPts val="200"/>
                        </a:spcAft>
                      </a:pPr>
                      <a:r>
                        <a:rPr lang="nb-NO" sz="1600" b="1" kern="800" dirty="0">
                          <a:solidFill>
                            <a:schemeClr val="tx1"/>
                          </a:solidFill>
                          <a:effectLst/>
                          <a:latin typeface="+mn-lt"/>
                          <a:ea typeface="Calibri" panose="020F0502020204030204" pitchFamily="34" charset="0"/>
                          <a:cs typeface="Arial" panose="020B0604020202020204" pitchFamily="34" charset="0"/>
                        </a:rPr>
                        <a:t>April</a:t>
                      </a:r>
                    </a:p>
                    <a:p>
                      <a:pPr algn="ctr">
                        <a:lnSpc>
                          <a:spcPct val="115000"/>
                        </a:lnSpc>
                        <a:spcBef>
                          <a:spcPts val="200"/>
                        </a:spcBef>
                        <a:spcAft>
                          <a:spcPts val="200"/>
                        </a:spcAft>
                      </a:pPr>
                      <a:r>
                        <a:rPr lang="nb-NO" sz="1100" b="1" kern="800" dirty="0">
                          <a:solidFill>
                            <a:schemeClr val="tx1"/>
                          </a:solidFill>
                          <a:effectLst/>
                          <a:latin typeface="+mn-lt"/>
                          <a:ea typeface="Calibri" panose="020F0502020204030204" pitchFamily="34" charset="0"/>
                          <a:cs typeface="Arial" panose="020B0604020202020204" pitchFamily="34" charset="0"/>
                        </a:rPr>
                        <a:t>Uke/Tema</a:t>
                      </a:r>
                      <a:endParaRPr lang="nb-NO" sz="1100" kern="800" dirty="0">
                        <a:solidFill>
                          <a:schemeClr val="tx1"/>
                        </a:solidFill>
                        <a:effectLst/>
                        <a:latin typeface="+mn-lt"/>
                        <a:ea typeface="Calibri" panose="020F0502020204030204" pitchFamily="34" charset="0"/>
                        <a:cs typeface="Arial" panose="020B0604020202020204" pitchFamily="34" charset="0"/>
                      </a:endParaRPr>
                    </a:p>
                  </a:txBody>
                  <a:tcPr marL="67171" marR="67171"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9CC2E5"/>
                    </a:solidFill>
                  </a:tcPr>
                </a:tc>
                <a:tc>
                  <a:txBody>
                    <a:bodyPr/>
                    <a:lstStyle/>
                    <a:p>
                      <a:pPr algn="l">
                        <a:lnSpc>
                          <a:spcPct val="115000"/>
                        </a:lnSpc>
                        <a:spcBef>
                          <a:spcPts val="200"/>
                        </a:spcBef>
                        <a:spcAft>
                          <a:spcPts val="0"/>
                        </a:spcAft>
                      </a:pPr>
                      <a:r>
                        <a:rPr lang="nb-NO" sz="1600" b="1" kern="800" dirty="0">
                          <a:solidFill>
                            <a:srgbClr val="000000"/>
                          </a:solidFill>
                          <a:effectLst/>
                          <a:latin typeface="+mn-lt"/>
                          <a:ea typeface="Calibri" panose="020F0502020204030204" pitchFamily="34" charset="0"/>
                          <a:cs typeface="Arial" panose="020B0604020202020204" pitchFamily="34" charset="0"/>
                        </a:rPr>
                        <a:t>Mandag</a:t>
                      </a:r>
                    </a:p>
                  </a:txBody>
                  <a:tcPr marL="56511" marR="56511"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9CC2E5"/>
                    </a:solidFill>
                  </a:tcPr>
                </a:tc>
                <a:tc>
                  <a:txBody>
                    <a:bodyPr/>
                    <a:lstStyle/>
                    <a:p>
                      <a:pPr algn="l">
                        <a:lnSpc>
                          <a:spcPct val="115000"/>
                        </a:lnSpc>
                        <a:spcBef>
                          <a:spcPts val="200"/>
                        </a:spcBef>
                        <a:spcAft>
                          <a:spcPts val="0"/>
                        </a:spcAft>
                      </a:pPr>
                      <a:r>
                        <a:rPr lang="nb-NO" sz="1600" b="1" kern="800" dirty="0">
                          <a:solidFill>
                            <a:srgbClr val="000000"/>
                          </a:solidFill>
                          <a:effectLst/>
                          <a:latin typeface="+mn-lt"/>
                          <a:ea typeface="Calibri" panose="020F0502020204030204" pitchFamily="34" charset="0"/>
                          <a:cs typeface="Arial" panose="020B0604020202020204" pitchFamily="34" charset="0"/>
                        </a:rPr>
                        <a:t> Tirsdag</a:t>
                      </a:r>
                    </a:p>
                  </a:txBody>
                  <a:tcPr marL="56511" marR="56511"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9CC2E5"/>
                    </a:solidFill>
                  </a:tcPr>
                </a:tc>
                <a:tc>
                  <a:txBody>
                    <a:bodyPr/>
                    <a:lstStyle/>
                    <a:p>
                      <a:pPr algn="l">
                        <a:lnSpc>
                          <a:spcPct val="115000"/>
                        </a:lnSpc>
                        <a:spcBef>
                          <a:spcPts val="200"/>
                        </a:spcBef>
                        <a:spcAft>
                          <a:spcPts val="0"/>
                        </a:spcAft>
                      </a:pPr>
                      <a:r>
                        <a:rPr lang="nb-NO" sz="1600" b="1" kern="800" dirty="0">
                          <a:solidFill>
                            <a:srgbClr val="000000"/>
                          </a:solidFill>
                          <a:effectLst/>
                          <a:latin typeface="+mn-lt"/>
                          <a:ea typeface="Calibri" panose="020F0502020204030204" pitchFamily="34" charset="0"/>
                          <a:cs typeface="Arial" panose="020B0604020202020204" pitchFamily="34" charset="0"/>
                        </a:rPr>
                        <a:t>Onsdag</a:t>
                      </a:r>
                    </a:p>
                  </a:txBody>
                  <a:tcPr marL="56511" marR="56511"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9CC2E5"/>
                    </a:solidFill>
                  </a:tcPr>
                </a:tc>
                <a:tc>
                  <a:txBody>
                    <a:bodyPr/>
                    <a:lstStyle/>
                    <a:p>
                      <a:pPr marL="236855" indent="-236855" algn="l">
                        <a:lnSpc>
                          <a:spcPct val="115000"/>
                        </a:lnSpc>
                        <a:spcBef>
                          <a:spcPts val="200"/>
                        </a:spcBef>
                        <a:spcAft>
                          <a:spcPts val="0"/>
                        </a:spcAft>
                      </a:pPr>
                      <a:r>
                        <a:rPr lang="nb-NO" sz="1600" b="1" kern="800" dirty="0">
                          <a:solidFill>
                            <a:srgbClr val="000000"/>
                          </a:solidFill>
                          <a:effectLst/>
                          <a:latin typeface="+mn-lt"/>
                          <a:ea typeface="Calibri" panose="020F0502020204030204" pitchFamily="34" charset="0"/>
                          <a:cs typeface="Arial" panose="020B0604020202020204" pitchFamily="34" charset="0"/>
                        </a:rPr>
                        <a:t>Torsdag</a:t>
                      </a:r>
                    </a:p>
                  </a:txBody>
                  <a:tcPr marL="56511" marR="56511"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9CC2E5"/>
                    </a:solidFill>
                  </a:tcPr>
                </a:tc>
                <a:tc>
                  <a:txBody>
                    <a:bodyPr/>
                    <a:lstStyle/>
                    <a:p>
                      <a:pPr algn="l">
                        <a:lnSpc>
                          <a:spcPct val="115000"/>
                        </a:lnSpc>
                        <a:spcBef>
                          <a:spcPts val="200"/>
                        </a:spcBef>
                        <a:spcAft>
                          <a:spcPts val="0"/>
                        </a:spcAft>
                      </a:pPr>
                      <a:r>
                        <a:rPr lang="nb-NO" sz="1600" b="1" kern="800" dirty="0">
                          <a:solidFill>
                            <a:srgbClr val="000000"/>
                          </a:solidFill>
                          <a:effectLst/>
                          <a:latin typeface="+mn-lt"/>
                          <a:ea typeface="Calibri" panose="020F0502020204030204" pitchFamily="34" charset="0"/>
                          <a:cs typeface="Arial" panose="020B0604020202020204" pitchFamily="34" charset="0"/>
                        </a:rPr>
                        <a:t>Fredag</a:t>
                      </a:r>
                    </a:p>
                  </a:txBody>
                  <a:tcPr marL="56511" marR="56511"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9CC2E5"/>
                    </a:solidFill>
                  </a:tcPr>
                </a:tc>
                <a:tc>
                  <a:txBody>
                    <a:bodyPr/>
                    <a:lstStyle/>
                    <a:p>
                      <a:pPr algn="l">
                        <a:lnSpc>
                          <a:spcPct val="115000"/>
                        </a:lnSpc>
                        <a:spcBef>
                          <a:spcPts val="200"/>
                        </a:spcBef>
                        <a:spcAft>
                          <a:spcPts val="0"/>
                        </a:spcAft>
                      </a:pPr>
                      <a:r>
                        <a:rPr lang="nb-NO" sz="1600" b="1" kern="800" dirty="0">
                          <a:solidFill>
                            <a:srgbClr val="000000"/>
                          </a:solidFill>
                          <a:effectLst/>
                          <a:latin typeface="+mn-lt"/>
                          <a:ea typeface="Calibri" panose="020F0502020204030204" pitchFamily="34" charset="0"/>
                          <a:cs typeface="Arial" panose="020B0604020202020204" pitchFamily="34" charset="0"/>
                        </a:rPr>
                        <a:t>Lørdag</a:t>
                      </a:r>
                      <a:endParaRPr lang="nb-NO" sz="1600" kern="800" dirty="0">
                        <a:solidFill>
                          <a:srgbClr val="595959"/>
                        </a:solidFill>
                        <a:effectLst/>
                        <a:latin typeface="+mn-lt"/>
                        <a:ea typeface="Calibri" panose="020F0502020204030204" pitchFamily="34" charset="0"/>
                        <a:cs typeface="Arial" panose="020B0604020202020204" pitchFamily="34" charset="0"/>
                      </a:endParaRPr>
                    </a:p>
                  </a:txBody>
                  <a:tcPr marL="56511" marR="56511"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9CC2E5"/>
                    </a:solidFill>
                  </a:tcPr>
                </a:tc>
                <a:tc>
                  <a:txBody>
                    <a:bodyPr/>
                    <a:lstStyle/>
                    <a:p>
                      <a:pPr algn="l">
                        <a:lnSpc>
                          <a:spcPct val="115000"/>
                        </a:lnSpc>
                        <a:spcBef>
                          <a:spcPts val="200"/>
                        </a:spcBef>
                        <a:spcAft>
                          <a:spcPts val="0"/>
                        </a:spcAft>
                        <a:tabLst>
                          <a:tab pos="922020" algn="l"/>
                        </a:tabLst>
                      </a:pPr>
                      <a:r>
                        <a:rPr lang="nb-NO" sz="1600" b="1" kern="800" dirty="0">
                          <a:solidFill>
                            <a:srgbClr val="000000"/>
                          </a:solidFill>
                          <a:effectLst/>
                          <a:latin typeface="+mn-lt"/>
                          <a:ea typeface="Calibri" panose="020F0502020204030204" pitchFamily="34" charset="0"/>
                          <a:cs typeface="Arial" panose="020B0604020202020204" pitchFamily="34" charset="0"/>
                        </a:rPr>
                        <a:t>Søndag</a:t>
                      </a:r>
                      <a:endParaRPr lang="nb-NO" sz="1600" kern="800" dirty="0">
                        <a:solidFill>
                          <a:srgbClr val="595959"/>
                        </a:solidFill>
                        <a:effectLst/>
                        <a:latin typeface="+mn-lt"/>
                        <a:ea typeface="Calibri" panose="020F0502020204030204" pitchFamily="34" charset="0"/>
                        <a:cs typeface="Arial" panose="020B0604020202020204" pitchFamily="34" charset="0"/>
                      </a:endParaRPr>
                    </a:p>
                  </a:txBody>
                  <a:tcPr marL="56511" marR="56511"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9CC2E5"/>
                    </a:solidFill>
                  </a:tcPr>
                </a:tc>
                <a:extLst>
                  <a:ext uri="{0D108BD9-81ED-4DB2-BD59-A6C34878D82A}">
                    <a16:rowId xmlns:a16="http://schemas.microsoft.com/office/drawing/2014/main" val="10000"/>
                  </a:ext>
                </a:extLst>
              </a:tr>
              <a:tr h="1165411">
                <a:tc>
                  <a:txBody>
                    <a:bodyPr/>
                    <a:lstStyle/>
                    <a:p>
                      <a:pPr algn="ctr"/>
                      <a:r>
                        <a:rPr lang="nb-NO" sz="1200" b="1" dirty="0">
                          <a:solidFill>
                            <a:schemeClr val="tx1"/>
                          </a:solidFill>
                          <a:effectLst/>
                          <a:latin typeface="+mn-lt"/>
                          <a:ea typeface="Times New Roman" panose="02020603050405020304" pitchFamily="18" charset="0"/>
                          <a:cs typeface="Arial" panose="020B0604020202020204" pitchFamily="34" charset="0"/>
                        </a:rPr>
                        <a:t>14</a:t>
                      </a:r>
                    </a:p>
                    <a:p>
                      <a:pPr algn="ctr"/>
                      <a:r>
                        <a:rPr lang="nb-NO" sz="1200" b="0" dirty="0">
                          <a:solidFill>
                            <a:schemeClr val="tx1"/>
                          </a:solidFill>
                          <a:effectLst/>
                          <a:latin typeface="+mn-lt"/>
                          <a:ea typeface="Times New Roman" panose="02020603050405020304" pitchFamily="18" charset="0"/>
                          <a:cs typeface="Arial" panose="020B0604020202020204" pitchFamily="34" charset="0"/>
                        </a:rPr>
                        <a:t>Våren</a:t>
                      </a:r>
                    </a:p>
                    <a:p>
                      <a:pPr algn="ctr"/>
                      <a:r>
                        <a:rPr lang="nb-NO" sz="1200" b="0" dirty="0">
                          <a:solidFill>
                            <a:schemeClr val="tx1"/>
                          </a:solidFill>
                          <a:effectLst/>
                          <a:latin typeface="+mn-lt"/>
                          <a:ea typeface="Times New Roman" panose="02020603050405020304" pitchFamily="18" charset="0"/>
                          <a:cs typeface="Arial" panose="020B0604020202020204" pitchFamily="34" charset="0"/>
                        </a:rPr>
                        <a:t>Påske</a:t>
                      </a:r>
                    </a:p>
                  </a:txBody>
                  <a:tcPr marL="44450" marR="44450" marT="0"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tc>
                  <a:txBody>
                    <a:bodyPr/>
                    <a:lstStyle/>
                    <a:p>
                      <a:r>
                        <a:rPr lang="nb-NO" sz="1200" b="1" dirty="0">
                          <a:solidFill>
                            <a:srgbClr val="000000"/>
                          </a:solidFill>
                          <a:effectLst/>
                          <a:latin typeface="+mn-lt"/>
                          <a:ea typeface="Times New Roman" panose="02020603050405020304" pitchFamily="18" charset="0"/>
                        </a:rPr>
                        <a:t> </a:t>
                      </a:r>
                    </a:p>
                    <a:p>
                      <a:r>
                        <a:rPr lang="nb-NO" sz="1200" dirty="0">
                          <a:solidFill>
                            <a:srgbClr val="000000"/>
                          </a:solidFill>
                          <a:effectLst/>
                          <a:latin typeface="+mn-lt"/>
                          <a:ea typeface="Times New Roman" panose="02020603050405020304" pitchFamily="18" charset="0"/>
                        </a:rPr>
                        <a:t> </a:t>
                      </a:r>
                    </a:p>
                  </a:txBody>
                  <a:tcPr marL="44450" marR="44450"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accent1">
                        <a:lumMod val="20000"/>
                        <a:lumOff val="80000"/>
                      </a:schemeClr>
                    </a:solidFill>
                  </a:tcPr>
                </a:tc>
                <a:tc>
                  <a:txBody>
                    <a:bodyPr/>
                    <a:lstStyle/>
                    <a:p>
                      <a:endParaRPr lang="nb-NO" sz="1200" b="1" dirty="0">
                        <a:solidFill>
                          <a:srgbClr val="000000"/>
                        </a:solidFill>
                        <a:effectLst/>
                        <a:latin typeface="+mn-lt"/>
                        <a:ea typeface="Times New Roman" panose="02020603050405020304" pitchFamily="18" charset="0"/>
                      </a:endParaRPr>
                    </a:p>
                    <a:p>
                      <a:r>
                        <a:rPr lang="nb-NO" sz="1200" dirty="0">
                          <a:solidFill>
                            <a:srgbClr val="000000"/>
                          </a:solidFill>
                          <a:effectLst/>
                          <a:latin typeface="+mn-lt"/>
                          <a:ea typeface="Times New Roman" panose="02020603050405020304" pitchFamily="18" charset="0"/>
                        </a:rPr>
                        <a:t> </a:t>
                      </a:r>
                    </a:p>
                  </a:txBody>
                  <a:tcPr marL="44450" marR="44450"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accent1">
                        <a:lumMod val="20000"/>
                        <a:lumOff val="80000"/>
                      </a:schemeClr>
                    </a:solidFill>
                  </a:tcPr>
                </a:tc>
                <a:tc>
                  <a:txBody>
                    <a:bodyPr/>
                    <a:lstStyle/>
                    <a:p>
                      <a:r>
                        <a:rPr lang="nb-NO" sz="1200" b="1" dirty="0">
                          <a:solidFill>
                            <a:srgbClr val="000000"/>
                          </a:solidFill>
                          <a:effectLst/>
                          <a:latin typeface="+mn-lt"/>
                          <a:ea typeface="Times New Roman" panose="02020603050405020304" pitchFamily="18" charset="0"/>
                        </a:rPr>
                        <a:t>1</a:t>
                      </a:r>
                      <a:endParaRPr lang="nb-NO" sz="1200" dirty="0">
                        <a:effectLst/>
                        <a:latin typeface="+mn-lt"/>
                        <a:ea typeface="Times New Roman" panose="02020603050405020304" pitchFamily="18" charset="0"/>
                      </a:endParaRPr>
                    </a:p>
                    <a:p>
                      <a:r>
                        <a:rPr lang="nb-NO" sz="1200" dirty="0">
                          <a:solidFill>
                            <a:schemeClr val="tx1"/>
                          </a:solidFill>
                          <a:effectLst/>
                          <a:latin typeface="+mn-lt"/>
                          <a:ea typeface="Times New Roman" panose="02020603050405020304" pitchFamily="18" charset="0"/>
                        </a:rPr>
                        <a:t>Barnehagen stenger kl 12</a:t>
                      </a:r>
                    </a:p>
                  </a:txBody>
                  <a:tcPr marL="44450" marR="44450"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tc>
                  <a:txBody>
                    <a:bodyPr/>
                    <a:lstStyle/>
                    <a:p>
                      <a:r>
                        <a:rPr lang="nb-NO" sz="1200" b="1" dirty="0">
                          <a:solidFill>
                            <a:srgbClr val="FF0000"/>
                          </a:solidFill>
                          <a:effectLst/>
                          <a:latin typeface="+mn-lt"/>
                          <a:ea typeface="Times New Roman" panose="02020603050405020304" pitchFamily="18" charset="0"/>
                        </a:rPr>
                        <a:t>2</a:t>
                      </a:r>
                    </a:p>
                    <a:p>
                      <a:r>
                        <a:rPr lang="nb-NO" sz="1200" dirty="0">
                          <a:solidFill>
                            <a:srgbClr val="FF0000"/>
                          </a:solidFill>
                          <a:effectLst/>
                          <a:latin typeface="+mn-lt"/>
                          <a:ea typeface="Times New Roman" panose="02020603050405020304" pitchFamily="18" charset="0"/>
                        </a:rPr>
                        <a:t>Skjærtorsdag</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a:solidFill>
                            <a:srgbClr val="FF0000"/>
                          </a:solidFill>
                          <a:effectLst/>
                          <a:latin typeface="+mn-lt"/>
                          <a:ea typeface="Times New Roman" panose="02020603050405020304" pitchFamily="18" charset="0"/>
                        </a:rPr>
                        <a:t>Barnehagen stengt</a:t>
                      </a:r>
                    </a:p>
                    <a:p>
                      <a:endParaRPr lang="nb-NO" sz="1200" dirty="0">
                        <a:solidFill>
                          <a:srgbClr val="C00000"/>
                        </a:solidFill>
                        <a:effectLst/>
                        <a:latin typeface="+mn-lt"/>
                        <a:ea typeface="Times New Roman" panose="02020603050405020304" pitchFamily="18" charset="0"/>
                      </a:endParaRPr>
                    </a:p>
                    <a:p>
                      <a:endParaRPr lang="nb-NO" sz="1200" dirty="0">
                        <a:solidFill>
                          <a:srgbClr val="C00000"/>
                        </a:solidFill>
                        <a:effectLst/>
                        <a:latin typeface="+mn-lt"/>
                        <a:ea typeface="Times New Roman" panose="02020603050405020304" pitchFamily="18" charset="0"/>
                      </a:endParaRPr>
                    </a:p>
                  </a:txBody>
                  <a:tcPr marL="44450" marR="44450"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b="1" dirty="0">
                          <a:solidFill>
                            <a:srgbClr val="FF0000"/>
                          </a:solidFill>
                          <a:effectLst/>
                          <a:latin typeface="+mn-lt"/>
                          <a:ea typeface="Times New Roman" panose="02020603050405020304" pitchFamily="18" charset="0"/>
                        </a:rPr>
                        <a:t>3</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a:solidFill>
                            <a:srgbClr val="FF0000"/>
                          </a:solidFill>
                          <a:effectLst/>
                          <a:latin typeface="+mn-lt"/>
                          <a:ea typeface="Times New Roman" panose="02020603050405020304" pitchFamily="18" charset="0"/>
                        </a:rPr>
                        <a:t>Langfredag</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a:solidFill>
                            <a:srgbClr val="FF0000"/>
                          </a:solidFill>
                          <a:effectLst/>
                          <a:latin typeface="+mn-lt"/>
                          <a:ea typeface="Times New Roman" panose="02020603050405020304" pitchFamily="18" charset="0"/>
                        </a:rPr>
                        <a:t>Barnehagen stengt</a:t>
                      </a:r>
                    </a:p>
                    <a:p>
                      <a:endParaRPr lang="nb-NO" sz="1200" dirty="0">
                        <a:solidFill>
                          <a:srgbClr val="C00000"/>
                        </a:solidFill>
                        <a:effectLst/>
                        <a:latin typeface="+mn-lt"/>
                        <a:ea typeface="Times New Roman" panose="02020603050405020304" pitchFamily="18" charset="0"/>
                      </a:endParaRPr>
                    </a:p>
                  </a:txBody>
                  <a:tcPr marL="44450" marR="44450"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tc>
                  <a:txBody>
                    <a:bodyPr/>
                    <a:lstStyle/>
                    <a:p>
                      <a:r>
                        <a:rPr lang="nb-NO" sz="1200" b="1" dirty="0">
                          <a:solidFill>
                            <a:srgbClr val="000000"/>
                          </a:solidFill>
                          <a:effectLst/>
                          <a:latin typeface="+mn-lt"/>
                          <a:ea typeface="Times New Roman" panose="02020603050405020304" pitchFamily="18" charset="0"/>
                        </a:rPr>
                        <a:t>4</a:t>
                      </a:r>
                    </a:p>
                    <a:p>
                      <a:r>
                        <a:rPr lang="nb-NO" sz="1200" b="1" dirty="0">
                          <a:solidFill>
                            <a:srgbClr val="000000"/>
                          </a:solidFill>
                          <a:effectLst/>
                          <a:latin typeface="+mn-lt"/>
                          <a:ea typeface="Times New Roman" panose="02020603050405020304" pitchFamily="18" charset="0"/>
                        </a:rPr>
                        <a:t>Påskeaften</a:t>
                      </a:r>
                    </a:p>
                    <a:p>
                      <a:r>
                        <a:rPr lang="nb-NO" sz="1200" b="0" dirty="0">
                          <a:solidFill>
                            <a:srgbClr val="000000"/>
                          </a:solidFill>
                          <a:effectLst/>
                          <a:latin typeface="+mn-lt"/>
                          <a:ea typeface="Times New Roman" panose="02020603050405020304" pitchFamily="18" charset="0"/>
                        </a:rPr>
                        <a:t>Gulrotdagen</a:t>
                      </a:r>
                    </a:p>
                    <a:p>
                      <a:endParaRPr lang="nb-NO" sz="1200" b="0" dirty="0">
                        <a:effectLst/>
                        <a:latin typeface="+mn-lt"/>
                        <a:ea typeface="Times New Roman" panose="02020603050405020304" pitchFamily="18" charset="0"/>
                      </a:endParaRPr>
                    </a:p>
                  </a:txBody>
                  <a:tcPr marL="44450" marR="44450"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b="1" dirty="0">
                          <a:solidFill>
                            <a:srgbClr val="FF0000"/>
                          </a:solidFill>
                          <a:effectLst/>
                          <a:latin typeface="+mn-lt"/>
                          <a:ea typeface="Times New Roman" panose="02020603050405020304" pitchFamily="18" charset="0"/>
                          <a:cs typeface="Times New Roman" panose="02020603050405020304" pitchFamily="18" charset="0"/>
                        </a:rPr>
                        <a:t>5</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a:solidFill>
                            <a:srgbClr val="FF0000"/>
                          </a:solidFill>
                          <a:effectLst/>
                          <a:latin typeface="+mn-lt"/>
                          <a:ea typeface="Times New Roman" panose="02020603050405020304" pitchFamily="18" charset="0"/>
                        </a:rPr>
                        <a:t>1. Påskedag</a:t>
                      </a:r>
                    </a:p>
                    <a:p>
                      <a:endParaRPr lang="nb-NO" sz="1200" dirty="0">
                        <a:solidFill>
                          <a:srgbClr val="FF0000"/>
                        </a:solidFill>
                        <a:effectLst/>
                        <a:latin typeface="+mn-lt"/>
                        <a:ea typeface="Times New Roman" panose="02020603050405020304" pitchFamily="18" charset="0"/>
                      </a:endParaRPr>
                    </a:p>
                  </a:txBody>
                  <a:tcPr marL="44450" marR="44450"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174377">
                <a:tc>
                  <a:txBody>
                    <a:bodyPr/>
                    <a:lstStyle/>
                    <a:p>
                      <a:pPr algn="ctr"/>
                      <a:r>
                        <a:rPr lang="nb-NO" sz="1200" b="1" dirty="0">
                          <a:solidFill>
                            <a:schemeClr val="tx1"/>
                          </a:solidFill>
                          <a:effectLst/>
                          <a:latin typeface="+mn-lt"/>
                          <a:ea typeface="Times New Roman" panose="02020603050405020304" pitchFamily="18" charset="0"/>
                          <a:cs typeface="Arial" panose="020B0604020202020204" pitchFamily="34" charset="0"/>
                        </a:rPr>
                        <a:t>15</a:t>
                      </a:r>
                    </a:p>
                    <a:p>
                      <a:pPr algn="ctr"/>
                      <a:r>
                        <a:rPr lang="nb-NO" sz="1200" b="0" dirty="0">
                          <a:solidFill>
                            <a:schemeClr val="tx1"/>
                          </a:solidFill>
                          <a:effectLst/>
                          <a:latin typeface="+mn-lt"/>
                          <a:ea typeface="Times New Roman" panose="02020603050405020304" pitchFamily="18" charset="0"/>
                          <a:cs typeface="Arial" panose="020B0604020202020204" pitchFamily="34" charset="0"/>
                        </a:rPr>
                        <a:t>Gjenbruk</a:t>
                      </a:r>
                    </a:p>
                    <a:p>
                      <a:pPr algn="ctr"/>
                      <a:r>
                        <a:rPr lang="nb-NO" sz="1200" b="0" dirty="0">
                          <a:solidFill>
                            <a:schemeClr val="tx1"/>
                          </a:solidFill>
                          <a:effectLst/>
                          <a:latin typeface="+mn-lt"/>
                          <a:ea typeface="Times New Roman" panose="02020603050405020304" pitchFamily="18" charset="0"/>
                          <a:cs typeface="Arial" panose="020B0604020202020204" pitchFamily="34" charset="0"/>
                        </a:rPr>
                        <a:t>resirkulering</a:t>
                      </a:r>
                    </a:p>
                    <a:p>
                      <a:pPr algn="ctr"/>
                      <a:endParaRPr lang="nb-NO" sz="1200" b="1" dirty="0">
                        <a:solidFill>
                          <a:schemeClr val="tx1"/>
                        </a:solidFill>
                        <a:effectLst/>
                        <a:latin typeface="+mn-lt"/>
                        <a:ea typeface="Times New Roman" panose="02020603050405020304" pitchFamily="18" charset="0"/>
                        <a:cs typeface="Arial" panose="020B0604020202020204" pitchFamily="34" charset="0"/>
                      </a:endParaRPr>
                    </a:p>
                  </a:txBody>
                  <a:tcPr marL="44450" marR="44450" marT="0"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tc>
                  <a:txBody>
                    <a:bodyPr/>
                    <a:lstStyle/>
                    <a:p>
                      <a:r>
                        <a:rPr lang="nb-NO" sz="1200" b="1" dirty="0">
                          <a:solidFill>
                            <a:srgbClr val="FF0000"/>
                          </a:solidFill>
                          <a:effectLst/>
                          <a:latin typeface="+mn-lt"/>
                          <a:ea typeface="Times New Roman" panose="02020603050405020304" pitchFamily="18" charset="0"/>
                        </a:rPr>
                        <a:t>6</a:t>
                      </a:r>
                    </a:p>
                    <a:p>
                      <a:r>
                        <a:rPr lang="nb-NO" sz="1200" dirty="0">
                          <a:solidFill>
                            <a:srgbClr val="FF0000"/>
                          </a:solidFill>
                          <a:effectLst/>
                          <a:latin typeface="+mn-lt"/>
                          <a:ea typeface="Times New Roman" panose="02020603050405020304" pitchFamily="18" charset="0"/>
                        </a:rPr>
                        <a:t>2. Påskedag</a:t>
                      </a:r>
                    </a:p>
                    <a:p>
                      <a:r>
                        <a:rPr lang="nb-NO" sz="1200" dirty="0">
                          <a:solidFill>
                            <a:srgbClr val="FF0000"/>
                          </a:solidFill>
                          <a:effectLst/>
                          <a:latin typeface="+mn-lt"/>
                          <a:ea typeface="Times New Roman" panose="02020603050405020304" pitchFamily="18" charset="0"/>
                        </a:rPr>
                        <a:t>Barnehagen stengt</a:t>
                      </a:r>
                    </a:p>
                    <a:p>
                      <a:endParaRPr lang="nb-NO" sz="1200" dirty="0">
                        <a:solidFill>
                          <a:srgbClr val="FF0000"/>
                        </a:solidFill>
                        <a:effectLst/>
                        <a:latin typeface="+mn-lt"/>
                        <a:ea typeface="Times New Roman" panose="02020603050405020304" pitchFamily="18" charset="0"/>
                      </a:endParaRPr>
                    </a:p>
                  </a:txBody>
                  <a:tcPr marL="44450" marR="44450"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tc>
                  <a:txBody>
                    <a:bodyPr/>
                    <a:lstStyle/>
                    <a:p>
                      <a:r>
                        <a:rPr lang="nb-NO" sz="1200" b="1" dirty="0">
                          <a:solidFill>
                            <a:srgbClr val="000000"/>
                          </a:solidFill>
                          <a:effectLst/>
                          <a:latin typeface="+mn-lt"/>
                          <a:ea typeface="Times New Roman" panose="02020603050405020304" pitchFamily="18" charset="0"/>
                        </a:rPr>
                        <a:t>7</a:t>
                      </a:r>
                      <a:endParaRPr lang="nb-NO" sz="1200" dirty="0">
                        <a:effectLst/>
                        <a:latin typeface="+mn-lt"/>
                        <a:ea typeface="Times New Roman" panose="02020603050405020304" pitchFamily="18" charset="0"/>
                      </a:endParaRPr>
                    </a:p>
                  </a:txBody>
                  <a:tcPr marL="44450" marR="44450"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b="1" dirty="0">
                          <a:solidFill>
                            <a:srgbClr val="000000"/>
                          </a:solidFill>
                          <a:effectLst/>
                          <a:latin typeface="+mn-lt"/>
                          <a:ea typeface="Times New Roman" panose="02020603050405020304" pitchFamily="18" charset="0"/>
                        </a:rPr>
                        <a:t>8</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b="0" i="0" dirty="0">
                          <a:solidFill>
                            <a:srgbClr val="000000"/>
                          </a:solidFill>
                          <a:effectLst/>
                          <a:latin typeface="+mn-lt"/>
                        </a:rPr>
                        <a:t>Kakedagen</a:t>
                      </a:r>
                      <a:endParaRPr lang="nb-NO" sz="1200" dirty="0">
                        <a:solidFill>
                          <a:srgbClr val="FF0000"/>
                        </a:solidFill>
                        <a:effectLst/>
                        <a:latin typeface="+mn-lt"/>
                        <a:ea typeface="Times New Roman" panose="02020603050405020304" pitchFamily="18" charset="0"/>
                      </a:endParaRPr>
                    </a:p>
                    <a:p>
                      <a:endParaRPr lang="nb-NO" sz="1200" dirty="0">
                        <a:solidFill>
                          <a:srgbClr val="FF0000"/>
                        </a:solidFill>
                        <a:effectLst/>
                        <a:latin typeface="+mn-lt"/>
                        <a:ea typeface="Times New Roman" panose="02020603050405020304" pitchFamily="18" charset="0"/>
                      </a:endParaRPr>
                    </a:p>
                  </a:txBody>
                  <a:tcPr marL="44450" marR="44450"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tc>
                  <a:txBody>
                    <a:bodyPr/>
                    <a:lstStyle/>
                    <a:p>
                      <a:r>
                        <a:rPr lang="nb-NO" sz="1200" b="1" dirty="0">
                          <a:solidFill>
                            <a:srgbClr val="000000"/>
                          </a:solidFill>
                          <a:effectLst/>
                          <a:latin typeface="+mn-lt"/>
                          <a:ea typeface="Times New Roman" panose="02020603050405020304" pitchFamily="18" charset="0"/>
                        </a:rPr>
                        <a:t>9</a:t>
                      </a:r>
                      <a:endParaRPr lang="nb-NO" sz="1200" dirty="0">
                        <a:solidFill>
                          <a:srgbClr val="FF0000"/>
                        </a:solidFill>
                        <a:effectLst/>
                        <a:latin typeface="+mn-lt"/>
                        <a:ea typeface="Times New Roman" panose="02020603050405020304" pitchFamily="18" charset="0"/>
                      </a:endParaRPr>
                    </a:p>
                  </a:txBody>
                  <a:tcPr marL="44450" marR="44450"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tc>
                  <a:txBody>
                    <a:bodyPr/>
                    <a:lstStyle/>
                    <a:p>
                      <a:r>
                        <a:rPr lang="nb-NO" sz="1200" b="1" dirty="0">
                          <a:solidFill>
                            <a:srgbClr val="000000"/>
                          </a:solidFill>
                          <a:effectLst/>
                          <a:latin typeface="+mn-lt"/>
                          <a:ea typeface="Times New Roman" panose="02020603050405020304" pitchFamily="18" charset="0"/>
                        </a:rPr>
                        <a:t>10</a:t>
                      </a:r>
                      <a:endParaRPr lang="nb-NO" sz="1200" dirty="0">
                        <a:solidFill>
                          <a:srgbClr val="FF0000"/>
                        </a:solidFill>
                        <a:effectLst/>
                        <a:latin typeface="+mn-lt"/>
                        <a:ea typeface="Times New Roman" panose="02020603050405020304" pitchFamily="18" charset="0"/>
                      </a:endParaRPr>
                    </a:p>
                  </a:txBody>
                  <a:tcPr marL="44450" marR="44450"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tc>
                  <a:txBody>
                    <a:bodyPr/>
                    <a:lstStyle/>
                    <a:p>
                      <a:r>
                        <a:rPr lang="nb-NO" sz="1200" b="1" dirty="0">
                          <a:solidFill>
                            <a:srgbClr val="000000"/>
                          </a:solidFill>
                          <a:effectLst/>
                          <a:latin typeface="+mn-lt"/>
                          <a:ea typeface="Times New Roman" panose="02020603050405020304" pitchFamily="18" charset="0"/>
                        </a:rPr>
                        <a:t>11</a:t>
                      </a:r>
                      <a:endParaRPr lang="nb-NO" sz="1200" dirty="0">
                        <a:solidFill>
                          <a:srgbClr val="000000"/>
                        </a:solidFill>
                        <a:effectLst/>
                        <a:latin typeface="+mn-lt"/>
                        <a:ea typeface="Times New Roman" panose="02020603050405020304" pitchFamily="18" charset="0"/>
                      </a:endParaRPr>
                    </a:p>
                  </a:txBody>
                  <a:tcPr marL="44450" marR="44450"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tc>
                  <a:txBody>
                    <a:bodyPr/>
                    <a:lstStyle/>
                    <a:p>
                      <a:r>
                        <a:rPr lang="nb-NO" sz="1200" b="1" dirty="0">
                          <a:solidFill>
                            <a:srgbClr val="FF0000"/>
                          </a:solidFill>
                          <a:effectLst/>
                          <a:latin typeface="+mn-lt"/>
                          <a:ea typeface="Times New Roman" panose="02020603050405020304" pitchFamily="18" charset="0"/>
                          <a:cs typeface="Times New Roman" panose="02020603050405020304" pitchFamily="18" charset="0"/>
                        </a:rPr>
                        <a:t>12</a:t>
                      </a:r>
                    </a:p>
                  </a:txBody>
                  <a:tcPr marL="44450" marR="44450"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1210235">
                <a:tc>
                  <a:txBody>
                    <a:bodyPr/>
                    <a:lstStyle/>
                    <a:p>
                      <a:pPr algn="ctr"/>
                      <a:r>
                        <a:rPr lang="nb-NO" sz="1200" b="1" dirty="0">
                          <a:solidFill>
                            <a:schemeClr val="tx1"/>
                          </a:solidFill>
                          <a:effectLst/>
                          <a:latin typeface="+mn-lt"/>
                          <a:ea typeface="Times New Roman" panose="02020603050405020304" pitchFamily="18" charset="0"/>
                          <a:cs typeface="Arial" panose="020B0604020202020204" pitchFamily="34" charset="0"/>
                        </a:rPr>
                        <a:t>16</a:t>
                      </a:r>
                    </a:p>
                    <a:p>
                      <a:pPr algn="ctr"/>
                      <a:r>
                        <a:rPr lang="nb-NO" sz="1200" b="0" dirty="0">
                          <a:solidFill>
                            <a:schemeClr val="tx1"/>
                          </a:solidFill>
                          <a:effectLst/>
                          <a:latin typeface="+mn-lt"/>
                          <a:ea typeface="Times New Roman" panose="02020603050405020304" pitchFamily="18" charset="0"/>
                          <a:cs typeface="Arial" panose="020B0604020202020204" pitchFamily="34" charset="0"/>
                        </a:rPr>
                        <a:t>Gjenbruk</a:t>
                      </a:r>
                    </a:p>
                    <a:p>
                      <a:pPr algn="ctr"/>
                      <a:r>
                        <a:rPr lang="nb-NO" sz="1200" b="0" dirty="0">
                          <a:solidFill>
                            <a:schemeClr val="tx1"/>
                          </a:solidFill>
                          <a:effectLst/>
                          <a:latin typeface="+mn-lt"/>
                          <a:ea typeface="Times New Roman" panose="02020603050405020304" pitchFamily="18" charset="0"/>
                          <a:cs typeface="Arial" panose="020B0604020202020204" pitchFamily="34" charset="0"/>
                        </a:rPr>
                        <a:t>resirkulering</a:t>
                      </a:r>
                    </a:p>
                    <a:p>
                      <a:pPr algn="ctr"/>
                      <a:endParaRPr lang="nb-NO" sz="1200" b="1" dirty="0">
                        <a:solidFill>
                          <a:schemeClr val="tx1"/>
                        </a:solidFill>
                        <a:effectLst/>
                        <a:latin typeface="+mn-lt"/>
                        <a:ea typeface="Times New Roman" panose="02020603050405020304" pitchFamily="18" charset="0"/>
                        <a:cs typeface="Arial" panose="020B0604020202020204" pitchFamily="34" charset="0"/>
                      </a:endParaRPr>
                    </a:p>
                  </a:txBody>
                  <a:tcPr marL="44450" marR="44450" marT="0"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tc>
                  <a:txBody>
                    <a:bodyPr/>
                    <a:lstStyle/>
                    <a:p>
                      <a:r>
                        <a:rPr lang="nb-NO" sz="1200" b="1" dirty="0">
                          <a:solidFill>
                            <a:srgbClr val="000000"/>
                          </a:solidFill>
                          <a:effectLst/>
                          <a:latin typeface="+mn-lt"/>
                          <a:ea typeface="Times New Roman" panose="02020603050405020304" pitchFamily="18" charset="0"/>
                        </a:rPr>
                        <a:t>13</a:t>
                      </a:r>
                      <a:endParaRPr lang="nb-NO" sz="1200" dirty="0">
                        <a:solidFill>
                          <a:srgbClr val="000000"/>
                        </a:solidFill>
                        <a:effectLst/>
                        <a:latin typeface="+mn-lt"/>
                        <a:ea typeface="Times New Roman" panose="02020603050405020304" pitchFamily="18" charset="0"/>
                      </a:endParaRPr>
                    </a:p>
                  </a:txBody>
                  <a:tcPr marL="44450" marR="44450"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tc>
                  <a:txBody>
                    <a:bodyPr/>
                    <a:lstStyle/>
                    <a:p>
                      <a:r>
                        <a:rPr lang="nb-NO" sz="1200" b="1" dirty="0">
                          <a:solidFill>
                            <a:srgbClr val="000000"/>
                          </a:solidFill>
                          <a:effectLst/>
                          <a:latin typeface="+mn-lt"/>
                          <a:ea typeface="Times New Roman" panose="02020603050405020304" pitchFamily="18" charset="0"/>
                        </a:rPr>
                        <a:t>14</a:t>
                      </a:r>
                      <a:endParaRPr lang="nb-NO" sz="1200" dirty="0">
                        <a:effectLst/>
                        <a:latin typeface="+mn-lt"/>
                        <a:ea typeface="Times New Roman" panose="02020603050405020304" pitchFamily="18" charset="0"/>
                      </a:endParaRPr>
                    </a:p>
                  </a:txBody>
                  <a:tcPr marL="44450" marR="44450"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tc>
                  <a:txBody>
                    <a:bodyPr/>
                    <a:lstStyle/>
                    <a:p>
                      <a:r>
                        <a:rPr lang="nb-NO" sz="1200" b="1" dirty="0">
                          <a:solidFill>
                            <a:srgbClr val="000000"/>
                          </a:solidFill>
                          <a:effectLst/>
                          <a:latin typeface="+mn-lt"/>
                          <a:ea typeface="Times New Roman" panose="02020603050405020304" pitchFamily="18" charset="0"/>
                        </a:rPr>
                        <a:t>15</a:t>
                      </a:r>
                      <a:endParaRPr lang="nb-NO" sz="1200" dirty="0">
                        <a:effectLst/>
                        <a:latin typeface="+mn-lt"/>
                        <a:ea typeface="Times New Roman" panose="02020603050405020304" pitchFamily="18" charset="0"/>
                      </a:endParaRPr>
                    </a:p>
                    <a:p>
                      <a:endParaRPr lang="nb-NO" sz="1200" dirty="0">
                        <a:effectLst/>
                        <a:latin typeface="+mn-lt"/>
                        <a:ea typeface="Times New Roman" panose="02020603050405020304" pitchFamily="18" charset="0"/>
                      </a:endParaRPr>
                    </a:p>
                  </a:txBody>
                  <a:tcPr marL="44450" marR="44450"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tc>
                  <a:txBody>
                    <a:bodyPr/>
                    <a:lstStyle/>
                    <a:p>
                      <a:r>
                        <a:rPr lang="nb-NO" sz="1200" b="1" dirty="0">
                          <a:solidFill>
                            <a:schemeClr val="tx1"/>
                          </a:solidFill>
                          <a:effectLst/>
                          <a:latin typeface="+mn-lt"/>
                          <a:ea typeface="Times New Roman" panose="02020603050405020304" pitchFamily="18" charset="0"/>
                          <a:cs typeface="Times New Roman" panose="02020603050405020304" pitchFamily="18" charset="0"/>
                        </a:rPr>
                        <a:t>16</a:t>
                      </a:r>
                    </a:p>
                  </a:txBody>
                  <a:tcPr marL="44450" marR="44450"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tc>
                  <a:txBody>
                    <a:bodyPr/>
                    <a:lstStyle/>
                    <a:p>
                      <a:r>
                        <a:rPr lang="nb-NO" sz="1200" b="1" dirty="0">
                          <a:solidFill>
                            <a:schemeClr val="tx1"/>
                          </a:solidFill>
                          <a:effectLst/>
                          <a:latin typeface="+mn-lt"/>
                          <a:ea typeface="Times New Roman" panose="02020603050405020304" pitchFamily="18" charset="0"/>
                          <a:cs typeface="Times New Roman" panose="02020603050405020304" pitchFamily="18" charset="0"/>
                        </a:rPr>
                        <a:t>17</a:t>
                      </a:r>
                    </a:p>
                  </a:txBody>
                  <a:tcPr marL="44450" marR="44450"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tc>
                  <a:txBody>
                    <a:bodyPr/>
                    <a:lstStyle/>
                    <a:p>
                      <a:r>
                        <a:rPr lang="nb-NO" sz="1200" b="1" dirty="0">
                          <a:solidFill>
                            <a:srgbClr val="000000"/>
                          </a:solidFill>
                          <a:effectLst/>
                          <a:latin typeface="+mn-lt"/>
                          <a:ea typeface="Times New Roman" panose="02020603050405020304" pitchFamily="18" charset="0"/>
                        </a:rPr>
                        <a:t>18</a:t>
                      </a:r>
                    </a:p>
                    <a:p>
                      <a:endParaRPr lang="nb-NO" sz="1200" dirty="0">
                        <a:solidFill>
                          <a:srgbClr val="000000"/>
                        </a:solidFill>
                        <a:effectLst/>
                        <a:latin typeface="+mn-lt"/>
                        <a:ea typeface="Times New Roman" panose="02020603050405020304" pitchFamily="18" charset="0"/>
                      </a:endParaRPr>
                    </a:p>
                  </a:txBody>
                  <a:tcPr marL="44450" marR="44450"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tc>
                  <a:txBody>
                    <a:bodyPr/>
                    <a:lstStyle/>
                    <a:p>
                      <a:r>
                        <a:rPr lang="nb-NO" sz="1200" b="1" dirty="0">
                          <a:solidFill>
                            <a:srgbClr val="FF0000"/>
                          </a:solidFill>
                          <a:effectLst/>
                          <a:latin typeface="+mn-lt"/>
                          <a:ea typeface="Times New Roman" panose="02020603050405020304" pitchFamily="18" charset="0"/>
                          <a:cs typeface="Times New Roman" panose="02020603050405020304" pitchFamily="18" charset="0"/>
                        </a:rPr>
                        <a:t>19</a:t>
                      </a:r>
                    </a:p>
                  </a:txBody>
                  <a:tcPr marL="44450" marR="44450"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1201271">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nb-NO" sz="1200" b="1" dirty="0">
                          <a:solidFill>
                            <a:schemeClr val="tx1"/>
                          </a:solidFill>
                          <a:effectLst/>
                          <a:latin typeface="+mn-lt"/>
                          <a:ea typeface="Times New Roman" panose="02020603050405020304" pitchFamily="18" charset="0"/>
                          <a:cs typeface="Arial" panose="020B0604020202020204" pitchFamily="34" charset="0"/>
                        </a:rPr>
                        <a:t>17</a:t>
                      </a:r>
                    </a:p>
                    <a:p>
                      <a:pPr marL="0" marR="0" lvl="0" indent="0" algn="ctr" defTabSz="914400" rtl="0" eaLnBrk="1" fontAlgn="auto" latinLnBrk="0" hangingPunct="1">
                        <a:lnSpc>
                          <a:spcPct val="150000"/>
                        </a:lnSpc>
                        <a:spcBef>
                          <a:spcPts val="0"/>
                        </a:spcBef>
                        <a:spcAft>
                          <a:spcPts val="0"/>
                        </a:spcAft>
                        <a:buClrTx/>
                        <a:buSzTx/>
                        <a:buFontTx/>
                        <a:buNone/>
                        <a:tabLst/>
                        <a:defRPr/>
                      </a:pPr>
                      <a:r>
                        <a:rPr lang="nb-NO" sz="1200" b="0" kern="800" dirty="0">
                          <a:solidFill>
                            <a:schemeClr val="tx1"/>
                          </a:solidFill>
                          <a:effectLst/>
                          <a:latin typeface="+mn-lt"/>
                          <a:ea typeface="Calibri" panose="020F0502020204030204" pitchFamily="34" charset="0"/>
                          <a:cs typeface="Arial" panose="020B0604020202020204" pitchFamily="34" charset="0"/>
                        </a:rPr>
                        <a:t>Russeslipp</a:t>
                      </a:r>
                    </a:p>
                    <a:p>
                      <a:pPr marL="0" marR="0" lvl="0" indent="0" algn="ctr" defTabSz="914400" rtl="0" eaLnBrk="1" fontAlgn="auto" latinLnBrk="0" hangingPunct="1">
                        <a:lnSpc>
                          <a:spcPct val="150000"/>
                        </a:lnSpc>
                        <a:spcBef>
                          <a:spcPts val="0"/>
                        </a:spcBef>
                        <a:spcAft>
                          <a:spcPts val="0"/>
                        </a:spcAft>
                        <a:buClrTx/>
                        <a:buSzTx/>
                        <a:buFontTx/>
                        <a:buNone/>
                        <a:tabLst/>
                        <a:defRPr/>
                      </a:pPr>
                      <a:r>
                        <a:rPr lang="nb-NO" sz="1200" b="0" kern="800" dirty="0">
                          <a:solidFill>
                            <a:schemeClr val="tx1"/>
                          </a:solidFill>
                          <a:effectLst/>
                          <a:latin typeface="+mn-lt"/>
                          <a:ea typeface="Calibri" panose="020F0502020204030204" pitchFamily="34" charset="0"/>
                          <a:cs typeface="Arial" panose="020B0604020202020204" pitchFamily="34" charset="0"/>
                        </a:rPr>
                        <a:t>Rosa uke</a:t>
                      </a:r>
                    </a:p>
                    <a:p>
                      <a:pPr algn="ctr"/>
                      <a:endParaRPr lang="nb-NO" sz="1200" b="1" dirty="0">
                        <a:solidFill>
                          <a:schemeClr val="tx1"/>
                        </a:solidFill>
                        <a:effectLst/>
                        <a:latin typeface="+mn-lt"/>
                        <a:ea typeface="Times New Roman" panose="02020603050405020304" pitchFamily="18" charset="0"/>
                        <a:cs typeface="Arial" panose="020B0604020202020204" pitchFamily="34" charset="0"/>
                      </a:endParaRPr>
                    </a:p>
                  </a:txBody>
                  <a:tcPr marL="44450" marR="44450" marT="0"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tc>
                  <a:txBody>
                    <a:bodyPr/>
                    <a:lstStyle/>
                    <a:p>
                      <a:r>
                        <a:rPr lang="nb-NO" sz="1200" b="1" dirty="0">
                          <a:solidFill>
                            <a:schemeClr val="tx1"/>
                          </a:solidFill>
                          <a:effectLst/>
                          <a:latin typeface="+mn-lt"/>
                          <a:ea typeface="Times New Roman" panose="02020603050405020304" pitchFamily="18" charset="0"/>
                          <a:cs typeface="Times New Roman" panose="02020603050405020304" pitchFamily="18" charset="0"/>
                        </a:rPr>
                        <a:t>20</a:t>
                      </a:r>
                    </a:p>
                  </a:txBody>
                  <a:tcPr marL="44450" marR="44450"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tc>
                  <a:txBody>
                    <a:bodyPr/>
                    <a:lstStyle/>
                    <a:p>
                      <a:r>
                        <a:rPr lang="nb-NO" sz="1200" b="1" dirty="0">
                          <a:solidFill>
                            <a:srgbClr val="000000"/>
                          </a:solidFill>
                          <a:effectLst/>
                          <a:latin typeface="+mn-lt"/>
                          <a:ea typeface="Times New Roman" panose="02020603050405020304" pitchFamily="18" charset="0"/>
                        </a:rPr>
                        <a:t>21</a:t>
                      </a:r>
                      <a:endParaRPr lang="nb-NO" sz="1200" dirty="0">
                        <a:effectLst/>
                        <a:latin typeface="+mn-lt"/>
                        <a:ea typeface="Times New Roman" panose="02020603050405020304" pitchFamily="18" charset="0"/>
                      </a:endParaRPr>
                    </a:p>
                  </a:txBody>
                  <a:tcPr marL="44450" marR="44450"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tc>
                  <a:txBody>
                    <a:bodyPr/>
                    <a:lstStyle/>
                    <a:p>
                      <a:r>
                        <a:rPr lang="nb-NO" sz="1200" b="1" dirty="0">
                          <a:solidFill>
                            <a:srgbClr val="000000"/>
                          </a:solidFill>
                          <a:effectLst/>
                          <a:latin typeface="+mn-lt"/>
                          <a:ea typeface="Times New Roman" panose="02020603050405020304" pitchFamily="18" charset="0"/>
                        </a:rPr>
                        <a:t>22</a:t>
                      </a:r>
                    </a:p>
                    <a:p>
                      <a:r>
                        <a:rPr lang="nb-NO" sz="1400" b="0" dirty="0">
                          <a:solidFill>
                            <a:schemeClr val="tx1"/>
                          </a:solidFill>
                          <a:effectLst/>
                          <a:latin typeface="+mn-lt"/>
                          <a:ea typeface="Times New Roman" panose="02020603050405020304" pitchFamily="18" charset="0"/>
                        </a:rPr>
                        <a:t>Russeslipp! Juhu </a:t>
                      </a:r>
                      <a:r>
                        <a:rPr lang="nb-NO" sz="1400" b="0" dirty="0">
                          <a:solidFill>
                            <a:schemeClr val="tx1"/>
                          </a:solidFill>
                          <a:effectLst/>
                          <a:latin typeface="+mn-lt"/>
                          <a:ea typeface="Times New Roman" panose="02020603050405020304" pitchFamily="18" charset="0"/>
                          <a:sym typeface="Wingdings" panose="05000000000000000000" pitchFamily="2" charset="2"/>
                        </a:rPr>
                        <a:t></a:t>
                      </a:r>
                      <a:endParaRPr lang="nb-NO" sz="1400" b="0" dirty="0">
                        <a:solidFill>
                          <a:schemeClr val="tx1"/>
                        </a:solidFill>
                        <a:effectLst/>
                        <a:latin typeface="+mn-lt"/>
                        <a:ea typeface="Times New Roman" panose="02020603050405020304" pitchFamily="18" charset="0"/>
                      </a:endParaRPr>
                    </a:p>
                  </a:txBody>
                  <a:tcPr marL="44450" marR="44450"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FF3399"/>
                    </a:solidFill>
                  </a:tcPr>
                </a:tc>
                <a:tc>
                  <a:txBody>
                    <a:bodyPr/>
                    <a:lstStyle/>
                    <a:p>
                      <a:r>
                        <a:rPr lang="nb-NO" sz="1200" b="1" dirty="0">
                          <a:solidFill>
                            <a:srgbClr val="000000"/>
                          </a:solidFill>
                          <a:effectLst/>
                          <a:latin typeface="+mn-lt"/>
                          <a:ea typeface="Times New Roman" panose="02020603050405020304" pitchFamily="18" charset="0"/>
                        </a:rPr>
                        <a:t>23</a:t>
                      </a:r>
                      <a:endParaRPr lang="nb-NO" sz="1200" dirty="0">
                        <a:solidFill>
                          <a:srgbClr val="000000"/>
                        </a:solidFill>
                        <a:effectLst/>
                        <a:latin typeface="+mn-lt"/>
                        <a:ea typeface="Times New Roman" panose="02020603050405020304" pitchFamily="18" charset="0"/>
                      </a:endParaRPr>
                    </a:p>
                  </a:txBody>
                  <a:tcPr marL="44450" marR="44450"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tc>
                  <a:txBody>
                    <a:bodyPr/>
                    <a:lstStyle/>
                    <a:p>
                      <a:r>
                        <a:rPr lang="nb-NO" sz="1200" b="1" dirty="0">
                          <a:solidFill>
                            <a:srgbClr val="000000"/>
                          </a:solidFill>
                          <a:effectLst/>
                          <a:latin typeface="+mn-lt"/>
                          <a:ea typeface="Times New Roman" panose="02020603050405020304" pitchFamily="18" charset="0"/>
                        </a:rPr>
                        <a:t>24</a:t>
                      </a:r>
                      <a:endParaRPr lang="nb-NO" sz="1200" dirty="0">
                        <a:solidFill>
                          <a:srgbClr val="000000"/>
                        </a:solidFill>
                        <a:effectLst/>
                        <a:latin typeface="+mn-lt"/>
                        <a:ea typeface="Times New Roman" panose="02020603050405020304" pitchFamily="18" charset="0"/>
                      </a:endParaRPr>
                    </a:p>
                  </a:txBody>
                  <a:tcPr marL="44450" marR="44450"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tc>
                  <a:txBody>
                    <a:bodyPr/>
                    <a:lstStyle/>
                    <a:p>
                      <a:r>
                        <a:rPr lang="nb-NO" sz="1200" b="1" dirty="0">
                          <a:solidFill>
                            <a:srgbClr val="000000"/>
                          </a:solidFill>
                          <a:effectLst/>
                          <a:latin typeface="+mn-lt"/>
                          <a:ea typeface="Times New Roman" panose="02020603050405020304" pitchFamily="18" charset="0"/>
                        </a:rPr>
                        <a:t>25</a:t>
                      </a:r>
                      <a:endParaRPr lang="nb-NO" sz="1200" dirty="0">
                        <a:solidFill>
                          <a:srgbClr val="FF0000"/>
                        </a:solidFill>
                        <a:effectLst/>
                        <a:latin typeface="+mn-lt"/>
                        <a:ea typeface="Times New Roman" panose="02020603050405020304" pitchFamily="18" charset="0"/>
                      </a:endParaRPr>
                    </a:p>
                  </a:txBody>
                  <a:tcPr marL="44450" marR="44450"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tc>
                  <a:txBody>
                    <a:bodyPr/>
                    <a:lstStyle/>
                    <a:p>
                      <a:r>
                        <a:rPr lang="nb-NO" sz="1200" b="1" dirty="0">
                          <a:solidFill>
                            <a:srgbClr val="FF0000"/>
                          </a:solidFill>
                          <a:effectLst/>
                          <a:latin typeface="+mn-lt"/>
                          <a:ea typeface="Times New Roman" panose="02020603050405020304" pitchFamily="18" charset="0"/>
                          <a:cs typeface="Times New Roman" panose="02020603050405020304" pitchFamily="18" charset="0"/>
                        </a:rPr>
                        <a:t>26</a:t>
                      </a:r>
                      <a:endParaRPr lang="nb-NO" sz="1200" dirty="0">
                        <a:solidFill>
                          <a:srgbClr val="FF0000"/>
                        </a:solidFill>
                        <a:effectLst/>
                        <a:latin typeface="+mn-lt"/>
                        <a:ea typeface="Times New Roman" panose="02020603050405020304" pitchFamily="18" charset="0"/>
                      </a:endParaRPr>
                    </a:p>
                  </a:txBody>
                  <a:tcPr marL="44450" marR="44450"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1174377">
                <a:tc>
                  <a:txBody>
                    <a:bodyPr/>
                    <a:lstStyle/>
                    <a:p>
                      <a:pPr algn="ctr"/>
                      <a:r>
                        <a:rPr lang="nb-NO" sz="1200" b="1" dirty="0">
                          <a:solidFill>
                            <a:schemeClr val="tx1"/>
                          </a:solidFill>
                          <a:effectLst/>
                          <a:latin typeface="+mn-lt"/>
                          <a:ea typeface="Times New Roman" panose="02020603050405020304" pitchFamily="18" charset="0"/>
                          <a:cs typeface="Arial" panose="020B0604020202020204" pitchFamily="34" charset="0"/>
                        </a:rPr>
                        <a:t>18</a:t>
                      </a:r>
                    </a:p>
                    <a:p>
                      <a:pPr marL="0" marR="0" lvl="0" indent="0" algn="ctr" defTabSz="914400" rtl="0" eaLnBrk="1" fontAlgn="auto" latinLnBrk="0" hangingPunct="1">
                        <a:lnSpc>
                          <a:spcPct val="100000"/>
                        </a:lnSpc>
                        <a:spcBef>
                          <a:spcPts val="0"/>
                        </a:spcBef>
                        <a:spcAft>
                          <a:spcPts val="0"/>
                        </a:spcAft>
                        <a:buClrTx/>
                        <a:buSzTx/>
                        <a:buFontTx/>
                        <a:buNone/>
                        <a:tabLst/>
                        <a:defRPr/>
                      </a:pPr>
                      <a:r>
                        <a:rPr lang="nb-NO" sz="1200" b="0" kern="800" dirty="0">
                          <a:solidFill>
                            <a:schemeClr val="tx1"/>
                          </a:solidFill>
                          <a:effectLst/>
                          <a:latin typeface="+mn-lt"/>
                          <a:ea typeface="Calibri" panose="020F0502020204030204" pitchFamily="34" charset="0"/>
                          <a:cs typeface="Arial" panose="020B0604020202020204" pitchFamily="34" charset="0"/>
                        </a:rPr>
                        <a:t>Trafikk</a:t>
                      </a:r>
                    </a:p>
                    <a:p>
                      <a:pPr algn="ctr"/>
                      <a:endParaRPr lang="nb-NO" sz="1200" b="1" dirty="0">
                        <a:solidFill>
                          <a:schemeClr val="tx1"/>
                        </a:solidFill>
                        <a:effectLst/>
                        <a:latin typeface="+mn-lt"/>
                        <a:ea typeface="Times New Roman" panose="02020603050405020304" pitchFamily="18" charset="0"/>
                        <a:cs typeface="Arial" panose="020B0604020202020204" pitchFamily="34" charset="0"/>
                      </a:endParaRPr>
                    </a:p>
                  </a:txBody>
                  <a:tcPr marL="44450" marR="44450" marT="0"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tc>
                  <a:txBody>
                    <a:bodyPr/>
                    <a:lstStyle/>
                    <a:p>
                      <a:r>
                        <a:rPr lang="nb-NO" sz="1200" b="1" dirty="0">
                          <a:solidFill>
                            <a:srgbClr val="000000"/>
                          </a:solidFill>
                          <a:effectLst/>
                          <a:latin typeface="+mn-lt"/>
                          <a:ea typeface="Times New Roman" panose="02020603050405020304" pitchFamily="18" charset="0"/>
                        </a:rPr>
                        <a:t>27</a:t>
                      </a:r>
                    </a:p>
                    <a:p>
                      <a:r>
                        <a:rPr lang="nb-NO" sz="1200" b="1" dirty="0">
                          <a:solidFill>
                            <a:srgbClr val="000000"/>
                          </a:solidFill>
                          <a:effectLst/>
                          <a:latin typeface="+mn-lt"/>
                          <a:ea typeface="Times New Roman" panose="02020603050405020304" pitchFamily="18" charset="0"/>
                        </a:rPr>
                        <a:t>M 2 år!</a:t>
                      </a:r>
                    </a:p>
                  </a:txBody>
                  <a:tcPr marL="44450" marR="44450"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tc>
                  <a:txBody>
                    <a:bodyPr/>
                    <a:lstStyle/>
                    <a:p>
                      <a:r>
                        <a:rPr lang="nb-NO" sz="1200" b="1" dirty="0">
                          <a:solidFill>
                            <a:srgbClr val="000000"/>
                          </a:solidFill>
                          <a:effectLst/>
                          <a:latin typeface="+mn-lt"/>
                          <a:ea typeface="Times New Roman" panose="02020603050405020304" pitchFamily="18" charset="0"/>
                        </a:rPr>
                        <a:t>28</a:t>
                      </a:r>
                      <a:endParaRPr lang="nb-NO" sz="1200" dirty="0">
                        <a:effectLst/>
                        <a:latin typeface="+mn-lt"/>
                        <a:ea typeface="Times New Roman" panose="02020603050405020304" pitchFamily="18" charset="0"/>
                      </a:endParaRPr>
                    </a:p>
                  </a:txBody>
                  <a:tcPr marL="44450" marR="44450" marT="0" marB="0">
                    <a:lnL w="12700" cap="flat" cmpd="sng" algn="ctr">
                      <a:solidFill>
                        <a:srgbClr val="5B9BD5"/>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tc>
                  <a:txBody>
                    <a:bodyPr/>
                    <a:lstStyle/>
                    <a:p>
                      <a:r>
                        <a:rPr lang="nb-NO" sz="1200" b="1" dirty="0">
                          <a:solidFill>
                            <a:srgbClr val="000000"/>
                          </a:solidFill>
                          <a:effectLst/>
                          <a:latin typeface="+mn-lt"/>
                          <a:ea typeface="Times New Roman" panose="02020603050405020304" pitchFamily="18" charset="0"/>
                        </a:rPr>
                        <a:t>29</a:t>
                      </a:r>
                      <a:endParaRPr lang="nb-NO" sz="1200" dirty="0">
                        <a:solidFill>
                          <a:srgbClr val="000000"/>
                        </a:solidFill>
                        <a:effectLst/>
                        <a:latin typeface="+mn-lt"/>
                        <a:ea typeface="Times New Roman" panose="02020603050405020304" pitchFamily="18" charset="0"/>
                      </a:endParaRPr>
                    </a:p>
                  </a:txBody>
                  <a:tcPr marL="44450" marR="44450" marT="0" marB="0">
                    <a:lnL w="12700" cap="flat" cmpd="sng" algn="ctr">
                      <a:solidFill>
                        <a:schemeClr val="accent1"/>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tc>
                  <a:txBody>
                    <a:bodyPr/>
                    <a:lstStyle/>
                    <a:p>
                      <a:r>
                        <a:rPr lang="nb-NO" sz="1200" b="1" dirty="0">
                          <a:solidFill>
                            <a:srgbClr val="000000"/>
                          </a:solidFill>
                          <a:effectLst/>
                          <a:latin typeface="+mn-lt"/>
                          <a:ea typeface="Times New Roman" panose="02020603050405020304" pitchFamily="18" charset="0"/>
                        </a:rPr>
                        <a:t>30</a:t>
                      </a:r>
                      <a:endParaRPr lang="nb-NO" sz="1200" dirty="0">
                        <a:effectLst/>
                        <a:latin typeface="+mn-lt"/>
                        <a:ea typeface="Times New Roman" panose="02020603050405020304" pitchFamily="18" charset="0"/>
                      </a:endParaRPr>
                    </a:p>
                  </a:txBody>
                  <a:tcPr marL="44450" marR="44450" marT="0" marB="0">
                    <a:lnL w="12700" cap="flat" cmpd="sng" algn="ctr">
                      <a:solidFill>
                        <a:srgbClr val="5B9BD5"/>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tc>
                  <a:txBody>
                    <a:bodyPr/>
                    <a:lstStyle/>
                    <a:p>
                      <a:r>
                        <a:rPr lang="nb-NO" sz="1200" b="1" dirty="0">
                          <a:solidFill>
                            <a:srgbClr val="000000"/>
                          </a:solidFill>
                          <a:effectLst/>
                          <a:latin typeface="+mn-lt"/>
                          <a:ea typeface="Times New Roman" panose="02020603050405020304" pitchFamily="18" charset="0"/>
                        </a:rPr>
                        <a:t> </a:t>
                      </a:r>
                    </a:p>
                    <a:p>
                      <a:r>
                        <a:rPr lang="nb-NO" sz="1200" dirty="0">
                          <a:solidFill>
                            <a:srgbClr val="000000"/>
                          </a:solidFill>
                          <a:effectLst/>
                          <a:latin typeface="+mn-lt"/>
                          <a:ea typeface="Times New Roman" panose="02020603050405020304" pitchFamily="18" charset="0"/>
                        </a:rPr>
                        <a:t> </a:t>
                      </a:r>
                    </a:p>
                  </a:txBody>
                  <a:tcPr marL="44450" marR="44450" marT="0" marB="0">
                    <a:lnL w="12700" cap="flat" cmpd="sng" algn="ctr">
                      <a:solidFill>
                        <a:schemeClr val="accent1"/>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accent1">
                        <a:lumMod val="20000"/>
                        <a:lumOff val="80000"/>
                      </a:schemeClr>
                    </a:solidFill>
                  </a:tcPr>
                </a:tc>
                <a:tc>
                  <a:txBody>
                    <a:bodyPr/>
                    <a:lstStyle/>
                    <a:p>
                      <a:r>
                        <a:rPr lang="nb-NO" sz="1200" b="1" dirty="0">
                          <a:solidFill>
                            <a:srgbClr val="000000"/>
                          </a:solidFill>
                          <a:effectLst/>
                          <a:latin typeface="+mn-lt"/>
                          <a:ea typeface="Times New Roman" panose="02020603050405020304" pitchFamily="18" charset="0"/>
                        </a:rPr>
                        <a:t> </a:t>
                      </a:r>
                      <a:endParaRPr lang="nb-NO" sz="1200" dirty="0">
                        <a:effectLst/>
                        <a:latin typeface="+mn-lt"/>
                        <a:ea typeface="Times New Roman" panose="02020603050405020304" pitchFamily="18" charset="0"/>
                      </a:endParaRPr>
                    </a:p>
                    <a:p>
                      <a:r>
                        <a:rPr lang="nb-NO" sz="1200" dirty="0">
                          <a:solidFill>
                            <a:srgbClr val="000000"/>
                          </a:solidFill>
                          <a:effectLst/>
                          <a:latin typeface="+mn-lt"/>
                          <a:ea typeface="Times New Roman" panose="02020603050405020304" pitchFamily="18" charset="0"/>
                        </a:rPr>
                        <a:t> </a:t>
                      </a:r>
                      <a:endParaRPr lang="nb-NO" sz="1200" dirty="0">
                        <a:effectLst/>
                        <a:latin typeface="+mn-lt"/>
                        <a:ea typeface="Times New Roman" panose="02020603050405020304" pitchFamily="18" charset="0"/>
                      </a:endParaRPr>
                    </a:p>
                  </a:txBody>
                  <a:tcPr marL="44450" marR="44450"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accent1">
                        <a:lumMod val="20000"/>
                        <a:lumOff val="80000"/>
                      </a:schemeClr>
                    </a:solidFill>
                  </a:tcPr>
                </a:tc>
                <a:tc>
                  <a:txBody>
                    <a:bodyPr/>
                    <a:lstStyle/>
                    <a:p>
                      <a:r>
                        <a:rPr lang="nb-NO" sz="1200" b="1" dirty="0">
                          <a:solidFill>
                            <a:srgbClr val="FF0000"/>
                          </a:solidFill>
                          <a:effectLst/>
                          <a:latin typeface="+mn-lt"/>
                          <a:ea typeface="Times New Roman" panose="02020603050405020304" pitchFamily="18" charset="0"/>
                          <a:cs typeface="Times New Roman" panose="02020603050405020304" pitchFamily="18" charset="0"/>
                        </a:rPr>
                        <a:t> </a:t>
                      </a:r>
                    </a:p>
                    <a:p>
                      <a:r>
                        <a:rPr lang="nb-NO" sz="1200" dirty="0">
                          <a:solidFill>
                            <a:srgbClr val="FF0000"/>
                          </a:solidFill>
                          <a:effectLst/>
                          <a:latin typeface="+mn-lt"/>
                          <a:ea typeface="Times New Roman" panose="02020603050405020304" pitchFamily="18" charset="0"/>
                        </a:rPr>
                        <a:t> </a:t>
                      </a:r>
                    </a:p>
                  </a:txBody>
                  <a:tcPr marL="44450" marR="44450"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86301531"/>
                  </a:ext>
                </a:extLst>
              </a:tr>
            </a:tbl>
          </a:graphicData>
        </a:graphic>
      </p:graphicFrame>
      <p:pic>
        <p:nvPicPr>
          <p:cNvPr id="2" name="Bilde 1">
            <a:extLst>
              <a:ext uri="{FF2B5EF4-FFF2-40B4-BE49-F238E27FC236}">
                <a16:creationId xmlns:a16="http://schemas.microsoft.com/office/drawing/2014/main" id="{398F2667-DDCE-E40C-22FF-722CF1D9447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76456" y="5610283"/>
            <a:ext cx="361950" cy="361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95404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 1"/>
          <p:cNvGraphicFramePr>
            <a:graphicFrameLocks noGrp="1"/>
          </p:cNvGraphicFramePr>
          <p:nvPr>
            <p:extLst>
              <p:ext uri="{D42A27DB-BD31-4B8C-83A1-F6EECF244321}">
                <p14:modId xmlns:p14="http://schemas.microsoft.com/office/powerpoint/2010/main" val="1611107204"/>
              </p:ext>
            </p:extLst>
          </p:nvPr>
        </p:nvGraphicFramePr>
        <p:xfrm>
          <a:off x="4571999" y="103030"/>
          <a:ext cx="7508384" cy="6399830"/>
        </p:xfrm>
        <a:graphic>
          <a:graphicData uri="http://schemas.openxmlformats.org/drawingml/2006/table">
            <a:tbl>
              <a:tblPr firstRow="1" firstCol="1" bandRow="1">
                <a:tableStyleId>{69012ECD-51FC-41F1-AA8D-1B2483CD663E}</a:tableStyleId>
              </a:tblPr>
              <a:tblGrid>
                <a:gridCol w="1297654">
                  <a:extLst>
                    <a:ext uri="{9D8B030D-6E8A-4147-A177-3AD203B41FA5}">
                      <a16:colId xmlns:a16="http://schemas.microsoft.com/office/drawing/2014/main" val="20000"/>
                    </a:ext>
                  </a:extLst>
                </a:gridCol>
                <a:gridCol w="6210730">
                  <a:extLst>
                    <a:ext uri="{9D8B030D-6E8A-4147-A177-3AD203B41FA5}">
                      <a16:colId xmlns:a16="http://schemas.microsoft.com/office/drawing/2014/main" val="20001"/>
                    </a:ext>
                  </a:extLst>
                </a:gridCol>
              </a:tblGrid>
              <a:tr h="328312">
                <a:tc>
                  <a:txBody>
                    <a:bodyPr/>
                    <a:lstStyle/>
                    <a:p>
                      <a:pPr>
                        <a:spcAft>
                          <a:spcPts val="0"/>
                        </a:spcAft>
                      </a:pPr>
                      <a:r>
                        <a:rPr lang="nb-NO" sz="1100" dirty="0">
                          <a:solidFill>
                            <a:schemeClr val="tx1"/>
                          </a:solidFill>
                          <a:effectLst/>
                        </a:rPr>
                        <a:t>FAGOMRÅDE</a:t>
                      </a:r>
                    </a:p>
                    <a:p>
                      <a:pPr>
                        <a:spcAft>
                          <a:spcPts val="0"/>
                        </a:spcAft>
                      </a:pPr>
                      <a:r>
                        <a:rPr lang="nb-NO" sz="1100" dirty="0">
                          <a:solidFill>
                            <a:schemeClr val="tx1"/>
                          </a:solidFill>
                          <a:effectLst/>
                        </a:rPr>
                        <a:t> </a:t>
                      </a:r>
                      <a:endParaRPr lang="nb-NO" sz="1100" dirty="0">
                        <a:solidFill>
                          <a:schemeClr val="tx1"/>
                        </a:solidFill>
                        <a:effectLst/>
                        <a:latin typeface="+mn-lt"/>
                        <a:ea typeface="Times New Roman" panose="02020603050405020304" pitchFamily="18" charset="0"/>
                        <a:cs typeface="Arial" panose="020B0604020202020204" pitchFamily="34" charset="0"/>
                      </a:endParaRPr>
                    </a:p>
                  </a:txBody>
                  <a:tcPr marL="30670" marR="30670" marT="0" marB="0"/>
                </a:tc>
                <a:tc>
                  <a:txBody>
                    <a:bodyPr/>
                    <a:lstStyle/>
                    <a:p>
                      <a:pPr>
                        <a:spcAft>
                          <a:spcPts val="0"/>
                        </a:spcAft>
                      </a:pPr>
                      <a:r>
                        <a:rPr lang="nb-NO" sz="1100" dirty="0">
                          <a:solidFill>
                            <a:schemeClr val="tx1"/>
                          </a:solidFill>
                          <a:effectLst/>
                        </a:rPr>
                        <a:t>HOVEDFOKUS</a:t>
                      </a:r>
                      <a:r>
                        <a:rPr lang="nb-NO" sz="1100" baseline="0" dirty="0">
                          <a:solidFill>
                            <a:schemeClr val="tx1"/>
                          </a:solidFill>
                          <a:effectLst/>
                        </a:rPr>
                        <a:t> I MAI</a:t>
                      </a:r>
                      <a:endParaRPr lang="nb-NO" sz="1100" dirty="0">
                        <a:solidFill>
                          <a:schemeClr val="tx1"/>
                        </a:solidFill>
                        <a:effectLst/>
                      </a:endParaRPr>
                    </a:p>
                    <a:p>
                      <a:pPr>
                        <a:spcAft>
                          <a:spcPts val="0"/>
                        </a:spcAft>
                      </a:pPr>
                      <a:r>
                        <a:rPr lang="nb-NO" sz="1100" dirty="0">
                          <a:solidFill>
                            <a:schemeClr val="tx1"/>
                          </a:solidFill>
                          <a:effectLst/>
                        </a:rPr>
                        <a:t> </a:t>
                      </a:r>
                      <a:endParaRPr lang="nb-NO" sz="1100" dirty="0">
                        <a:solidFill>
                          <a:schemeClr val="tx1"/>
                        </a:solidFill>
                        <a:effectLst/>
                        <a:latin typeface="+mn-lt"/>
                        <a:ea typeface="Times New Roman" panose="02020603050405020304" pitchFamily="18" charset="0"/>
                        <a:cs typeface="Arial" panose="020B0604020202020204" pitchFamily="34" charset="0"/>
                      </a:endParaRPr>
                    </a:p>
                  </a:txBody>
                  <a:tcPr marL="30670" marR="30670" marT="0" marB="0"/>
                </a:tc>
                <a:extLst>
                  <a:ext uri="{0D108BD9-81ED-4DB2-BD59-A6C34878D82A}">
                    <a16:rowId xmlns:a16="http://schemas.microsoft.com/office/drawing/2014/main" val="10000"/>
                  </a:ext>
                </a:extLst>
              </a:tr>
              <a:tr h="924664">
                <a:tc>
                  <a:txBody>
                    <a:bodyPr/>
                    <a:lstStyle/>
                    <a:p>
                      <a:pPr>
                        <a:lnSpc>
                          <a:spcPct val="150000"/>
                        </a:lnSpc>
                        <a:spcAft>
                          <a:spcPts val="0"/>
                        </a:spcAft>
                      </a:pPr>
                      <a:r>
                        <a:rPr lang="nb-NO" sz="1100" dirty="0">
                          <a:effectLst/>
                        </a:rPr>
                        <a:t>Antall, rom og </a:t>
                      </a:r>
                    </a:p>
                    <a:p>
                      <a:pPr>
                        <a:lnSpc>
                          <a:spcPct val="150000"/>
                        </a:lnSpc>
                        <a:spcAft>
                          <a:spcPts val="0"/>
                        </a:spcAft>
                      </a:pPr>
                      <a:r>
                        <a:rPr lang="nb-NO" sz="1100" dirty="0">
                          <a:effectLst/>
                        </a:rPr>
                        <a:t>form</a:t>
                      </a:r>
                    </a:p>
                    <a:p>
                      <a:pPr>
                        <a:spcAft>
                          <a:spcPts val="0"/>
                        </a:spcAft>
                      </a:pPr>
                      <a:r>
                        <a:rPr lang="nb-NO" sz="1100" dirty="0">
                          <a:effectLst/>
                        </a:rPr>
                        <a:t> </a:t>
                      </a:r>
                      <a:endParaRPr lang="nb-NO" sz="1100" dirty="0">
                        <a:effectLst/>
                        <a:latin typeface="+mn-lt"/>
                        <a:ea typeface="Times New Roman" panose="02020603050405020304" pitchFamily="18" charset="0"/>
                        <a:cs typeface="Arial" panose="020B0604020202020204" pitchFamily="34" charset="0"/>
                      </a:endParaRPr>
                    </a:p>
                  </a:txBody>
                  <a:tcPr marL="30670" marR="30670" marT="0" marB="0"/>
                </a:tc>
                <a:tc>
                  <a:txBody>
                    <a:bodyPr/>
                    <a:lstStyle/>
                    <a:p>
                      <a:pPr>
                        <a:spcAft>
                          <a:spcPts val="0"/>
                        </a:spcAft>
                      </a:pPr>
                      <a:r>
                        <a:rPr lang="nb-NO" sz="1100" dirty="0">
                          <a:effectLst/>
                        </a:rPr>
                        <a:t>Vi</a:t>
                      </a:r>
                      <a:r>
                        <a:rPr lang="nb-NO" sz="1100" baseline="0" dirty="0">
                          <a:effectLst/>
                        </a:rPr>
                        <a:t> reiser til et sted der vi kan sette oss trygt ned å se på trafikken, her teller vi biler, mopeder, lastebiler, busser, sykler, fotgjengere osv… Vi ser på farger, størrelsen og formen på de forskjellige kjøretøyene. Vi snakker litt om tuneller, hva ville vi følt hvis vi var inni en tunnel? Hvorfor har vi tunneler og hva er de laget av?</a:t>
                      </a:r>
                      <a:endParaRPr lang="nb-NO" sz="1100" dirty="0">
                        <a:effectLst/>
                      </a:endParaRPr>
                    </a:p>
                    <a:p>
                      <a:pPr>
                        <a:spcAft>
                          <a:spcPts val="0"/>
                        </a:spcAft>
                      </a:pPr>
                      <a:r>
                        <a:rPr lang="nb-NO" sz="1100" dirty="0">
                          <a:effectLst/>
                        </a:rPr>
                        <a:t>Fargene på</a:t>
                      </a:r>
                      <a:r>
                        <a:rPr lang="nb-NO" sz="1100" baseline="0" dirty="0">
                          <a:effectLst/>
                        </a:rPr>
                        <a:t> forskjellige blomster</a:t>
                      </a:r>
                      <a:endParaRPr lang="nb-NO" sz="1100" dirty="0">
                        <a:effectLst/>
                      </a:endParaRPr>
                    </a:p>
                  </a:txBody>
                  <a:tcPr marL="30670" marR="30670" marT="0" marB="0"/>
                </a:tc>
                <a:extLst>
                  <a:ext uri="{0D108BD9-81ED-4DB2-BD59-A6C34878D82A}">
                    <a16:rowId xmlns:a16="http://schemas.microsoft.com/office/drawing/2014/main" val="10001"/>
                  </a:ext>
                </a:extLst>
              </a:tr>
              <a:tr h="1149092">
                <a:tc>
                  <a:txBody>
                    <a:bodyPr/>
                    <a:lstStyle/>
                    <a:p>
                      <a:pPr>
                        <a:lnSpc>
                          <a:spcPct val="150000"/>
                        </a:lnSpc>
                        <a:spcAft>
                          <a:spcPts val="0"/>
                        </a:spcAft>
                      </a:pPr>
                      <a:r>
                        <a:rPr lang="nb-NO" sz="1100" dirty="0">
                          <a:effectLst/>
                        </a:rPr>
                        <a:t>Etikk, religion og</a:t>
                      </a:r>
                    </a:p>
                    <a:p>
                      <a:pPr>
                        <a:lnSpc>
                          <a:spcPct val="150000"/>
                        </a:lnSpc>
                        <a:spcAft>
                          <a:spcPts val="0"/>
                        </a:spcAft>
                      </a:pPr>
                      <a:r>
                        <a:rPr lang="nb-NO" sz="1100" dirty="0">
                          <a:effectLst/>
                        </a:rPr>
                        <a:t>filosofi</a:t>
                      </a:r>
                    </a:p>
                    <a:p>
                      <a:pPr>
                        <a:spcAft>
                          <a:spcPts val="0"/>
                        </a:spcAft>
                      </a:pPr>
                      <a:r>
                        <a:rPr lang="nb-NO" sz="1100" dirty="0">
                          <a:effectLst/>
                        </a:rPr>
                        <a:t> </a:t>
                      </a:r>
                      <a:endParaRPr lang="nb-NO" sz="1100" dirty="0">
                        <a:solidFill>
                          <a:srgbClr val="7030A0"/>
                        </a:solidFill>
                        <a:effectLst/>
                        <a:latin typeface="+mn-lt"/>
                        <a:ea typeface="Times New Roman" panose="02020603050405020304" pitchFamily="18" charset="0"/>
                        <a:cs typeface="Arial" panose="020B0604020202020204" pitchFamily="34" charset="0"/>
                      </a:endParaRPr>
                    </a:p>
                  </a:txBody>
                  <a:tcPr marL="30670" marR="30670" marT="0" marB="0"/>
                </a:tc>
                <a:tc>
                  <a:txBody>
                    <a:bodyPr/>
                    <a:lstStyle/>
                    <a:p>
                      <a:pPr>
                        <a:spcAft>
                          <a:spcPts val="0"/>
                        </a:spcAft>
                      </a:pPr>
                      <a:r>
                        <a:rPr lang="nb-NO" sz="1100" dirty="0">
                          <a:effectLst/>
                        </a:rPr>
                        <a:t>Grunnlovsdagen</a:t>
                      </a:r>
                      <a:r>
                        <a:rPr lang="nb-NO" sz="1100" baseline="0" dirty="0">
                          <a:effectLst/>
                        </a:rPr>
                        <a:t> vår og litt om Tarkus og vennene hans, hvordan de lærer oss om trafikkreglene. Selv om Tarkus og vennene hans er  forskjellige er de likevel gode venner, hva med oss i barnehagen? På hvilken måte er vi forskjellige?  Vi snakker litt om dette vennskapet, om det å være omtenksomme og oppmerksomme, og det å ta ansvar for egne handlinger. Vi snakker også om de ulike følelsene som kan oppstå når man ferdes i trafikken.</a:t>
                      </a:r>
                    </a:p>
                    <a:p>
                      <a:pPr>
                        <a:spcAft>
                          <a:spcPts val="0"/>
                        </a:spcAft>
                      </a:pPr>
                      <a:r>
                        <a:rPr lang="nb-NO" sz="1100" baseline="0" dirty="0">
                          <a:effectLst/>
                        </a:rPr>
                        <a:t>Vennekort 10: «Å lytte og bli enige»</a:t>
                      </a:r>
                      <a:endParaRPr lang="nb-NO" sz="1100" dirty="0">
                        <a:effectLst/>
                        <a:latin typeface="+mn-lt"/>
                        <a:ea typeface="Times New Roman" panose="02020603050405020304" pitchFamily="18" charset="0"/>
                        <a:cs typeface="Arial" panose="020B0604020202020204" pitchFamily="34" charset="0"/>
                      </a:endParaRPr>
                    </a:p>
                  </a:txBody>
                  <a:tcPr marL="30670" marR="30670" marT="0" marB="0"/>
                </a:tc>
                <a:extLst>
                  <a:ext uri="{0D108BD9-81ED-4DB2-BD59-A6C34878D82A}">
                    <a16:rowId xmlns:a16="http://schemas.microsoft.com/office/drawing/2014/main" val="10002"/>
                  </a:ext>
                </a:extLst>
              </a:tr>
              <a:tr h="1149092">
                <a:tc>
                  <a:txBody>
                    <a:bodyPr/>
                    <a:lstStyle/>
                    <a:p>
                      <a:pPr>
                        <a:lnSpc>
                          <a:spcPct val="150000"/>
                        </a:lnSpc>
                        <a:spcAft>
                          <a:spcPts val="0"/>
                        </a:spcAft>
                      </a:pPr>
                      <a:r>
                        <a:rPr lang="nb-NO" sz="1100" dirty="0">
                          <a:effectLst/>
                        </a:rPr>
                        <a:t>Nærmiljø og </a:t>
                      </a:r>
                    </a:p>
                    <a:p>
                      <a:pPr>
                        <a:lnSpc>
                          <a:spcPct val="150000"/>
                        </a:lnSpc>
                        <a:spcAft>
                          <a:spcPts val="0"/>
                        </a:spcAft>
                      </a:pPr>
                      <a:r>
                        <a:rPr lang="nb-NO" sz="1100" dirty="0">
                          <a:effectLst/>
                        </a:rPr>
                        <a:t>samfunn   </a:t>
                      </a:r>
                    </a:p>
                    <a:p>
                      <a:pPr>
                        <a:spcAft>
                          <a:spcPts val="0"/>
                        </a:spcAft>
                      </a:pPr>
                      <a:r>
                        <a:rPr lang="nb-NO" sz="1100" dirty="0">
                          <a:effectLst/>
                        </a:rPr>
                        <a:t> </a:t>
                      </a:r>
                      <a:endParaRPr lang="nb-NO" sz="1100" dirty="0">
                        <a:effectLst/>
                        <a:latin typeface="+mn-lt"/>
                        <a:ea typeface="Times New Roman" panose="02020603050405020304" pitchFamily="18" charset="0"/>
                        <a:cs typeface="Arial" panose="020B0604020202020204" pitchFamily="34" charset="0"/>
                      </a:endParaRPr>
                    </a:p>
                  </a:txBody>
                  <a:tcPr marL="30670" marR="30670" marT="0" marB="0"/>
                </a:tc>
                <a:tc>
                  <a:txBody>
                    <a:bodyPr/>
                    <a:lstStyle/>
                    <a:p>
                      <a:pPr>
                        <a:spcAft>
                          <a:spcPts val="0"/>
                        </a:spcAft>
                      </a:pPr>
                      <a:r>
                        <a:rPr lang="nb-NO" sz="1100" dirty="0">
                          <a:effectLst/>
                        </a:rPr>
                        <a:t>Vi beveger</a:t>
                      </a:r>
                      <a:r>
                        <a:rPr lang="nb-NO" sz="1100" baseline="0" dirty="0">
                          <a:effectLst/>
                        </a:rPr>
                        <a:t> oss ut i trafikken, hva kan vi lære, hvor er det trygt/farlig å ferdes?</a:t>
                      </a:r>
                      <a:endParaRPr lang="nb-NO" sz="1100" dirty="0">
                        <a:effectLst/>
                      </a:endParaRPr>
                    </a:p>
                    <a:p>
                      <a:pPr>
                        <a:spcAft>
                          <a:spcPts val="0"/>
                        </a:spcAft>
                      </a:pPr>
                      <a:r>
                        <a:rPr lang="nb-NO" sz="1100" dirty="0">
                          <a:effectLst/>
                        </a:rPr>
                        <a:t>Vi leter etter</a:t>
                      </a:r>
                      <a:r>
                        <a:rPr lang="nb-NO" sz="1100" baseline="0" dirty="0">
                          <a:effectLst/>
                        </a:rPr>
                        <a:t> lyskryss, gangfelt, gang og sykkelstier, motorvei, sideveier, grusveier, skolevei mm…</a:t>
                      </a:r>
                    </a:p>
                    <a:p>
                      <a:pPr>
                        <a:spcAft>
                          <a:spcPts val="0"/>
                        </a:spcAft>
                      </a:pPr>
                      <a:r>
                        <a:rPr lang="nb-NO" sz="1100" baseline="0" dirty="0">
                          <a:effectLst/>
                        </a:rPr>
                        <a:t>Vi reiser på togtur?! På Nelaug er det også mange tog overganger som vi må passe oss for når vi er ute og går tur.</a:t>
                      </a:r>
                      <a:endParaRPr lang="nb-NO" sz="1100" dirty="0">
                        <a:effectLst/>
                      </a:endParaRPr>
                    </a:p>
                    <a:p>
                      <a:pPr>
                        <a:spcAft>
                          <a:spcPts val="0"/>
                        </a:spcAft>
                      </a:pPr>
                      <a:r>
                        <a:rPr lang="nb-NO" sz="1100" dirty="0">
                          <a:effectLst/>
                        </a:rPr>
                        <a:t>Vi reiser</a:t>
                      </a:r>
                      <a:r>
                        <a:rPr lang="nb-NO" sz="1100" baseline="0" dirty="0">
                          <a:effectLst/>
                        </a:rPr>
                        <a:t> til Heftingsdalen og dyreparken</a:t>
                      </a:r>
                      <a:endParaRPr lang="nb-NO" sz="1100" dirty="0">
                        <a:effectLst/>
                      </a:endParaRPr>
                    </a:p>
                    <a:p>
                      <a:pPr>
                        <a:spcAft>
                          <a:spcPts val="0"/>
                        </a:spcAft>
                      </a:pPr>
                      <a:r>
                        <a:rPr lang="nb-NO" sz="1100" dirty="0">
                          <a:effectLst/>
                        </a:rPr>
                        <a:t>Hva slags blomster finner vi i nærmiljøet?</a:t>
                      </a:r>
                      <a:r>
                        <a:rPr lang="nb-NO" sz="1100" baseline="0" dirty="0">
                          <a:effectLst/>
                        </a:rPr>
                        <a:t> Hva heter de? </a:t>
                      </a:r>
                      <a:endParaRPr lang="nb-NO" sz="1100" dirty="0">
                        <a:effectLst/>
                      </a:endParaRPr>
                    </a:p>
                    <a:p>
                      <a:pPr>
                        <a:spcAft>
                          <a:spcPts val="0"/>
                        </a:spcAft>
                      </a:pPr>
                      <a:endParaRPr lang="nb-NO" sz="1100" dirty="0">
                        <a:effectLst/>
                        <a:latin typeface="+mn-lt"/>
                        <a:ea typeface="Times New Roman" panose="02020603050405020304" pitchFamily="18" charset="0"/>
                        <a:cs typeface="Arial" panose="020B0604020202020204" pitchFamily="34" charset="0"/>
                      </a:endParaRPr>
                    </a:p>
                  </a:txBody>
                  <a:tcPr marL="30670" marR="30670" marT="0" marB="0"/>
                </a:tc>
                <a:extLst>
                  <a:ext uri="{0D108BD9-81ED-4DB2-BD59-A6C34878D82A}">
                    <a16:rowId xmlns:a16="http://schemas.microsoft.com/office/drawing/2014/main" val="10003"/>
                  </a:ext>
                </a:extLst>
              </a:tr>
              <a:tr h="546486">
                <a:tc>
                  <a:txBody>
                    <a:bodyPr/>
                    <a:lstStyle/>
                    <a:p>
                      <a:pPr>
                        <a:lnSpc>
                          <a:spcPct val="150000"/>
                        </a:lnSpc>
                        <a:spcAft>
                          <a:spcPts val="0"/>
                        </a:spcAft>
                      </a:pPr>
                      <a:r>
                        <a:rPr lang="nb-NO" sz="1100" dirty="0">
                          <a:effectLst/>
                        </a:rPr>
                        <a:t>Kropp, bevegelse </a:t>
                      </a:r>
                    </a:p>
                    <a:p>
                      <a:pPr>
                        <a:lnSpc>
                          <a:spcPct val="150000"/>
                        </a:lnSpc>
                        <a:spcAft>
                          <a:spcPts val="0"/>
                        </a:spcAft>
                      </a:pPr>
                      <a:r>
                        <a:rPr lang="nb-NO" sz="1100" dirty="0">
                          <a:effectLst/>
                        </a:rPr>
                        <a:t>og helse</a:t>
                      </a:r>
                      <a:endParaRPr lang="nb-NO" sz="1100" dirty="0">
                        <a:effectLst/>
                        <a:latin typeface="+mn-lt"/>
                        <a:ea typeface="Times New Roman" panose="02020603050405020304" pitchFamily="18" charset="0"/>
                        <a:cs typeface="Arial" panose="020B0604020202020204" pitchFamily="34" charset="0"/>
                      </a:endParaRPr>
                    </a:p>
                  </a:txBody>
                  <a:tcPr marL="30670" marR="30670" marT="0" marB="0"/>
                </a:tc>
                <a:tc>
                  <a:txBody>
                    <a:bodyPr/>
                    <a:lstStyle/>
                    <a:p>
                      <a:pPr>
                        <a:spcAft>
                          <a:spcPts val="0"/>
                        </a:spcAft>
                      </a:pPr>
                      <a:r>
                        <a:rPr lang="nb-NO" sz="1100" dirty="0">
                          <a:effectLst/>
                        </a:rPr>
                        <a:t>Trafikk, vi går turer, dette har vi fokus på hele året,</a:t>
                      </a:r>
                      <a:r>
                        <a:rPr lang="nb-NO" sz="1100" baseline="0" dirty="0">
                          <a:effectLst/>
                        </a:rPr>
                        <a:t> men i mai er vi ekstra opptatt av å ferdes der det er trafikk og lære enda mer på hvordan det er viktig at alle ferdes i trafikken. Vi øver også på å gå i 17. mai tog.</a:t>
                      </a:r>
                      <a:endParaRPr lang="nb-NO" sz="1100" dirty="0">
                        <a:effectLst/>
                      </a:endParaRPr>
                    </a:p>
                    <a:p>
                      <a:pPr>
                        <a:spcAft>
                          <a:spcPts val="0"/>
                        </a:spcAft>
                      </a:pPr>
                      <a:endParaRPr lang="nb-NO" sz="1100" dirty="0">
                        <a:effectLst/>
                        <a:latin typeface="+mn-lt"/>
                        <a:ea typeface="Times New Roman" panose="02020603050405020304" pitchFamily="18" charset="0"/>
                        <a:cs typeface="Arial" panose="020B0604020202020204" pitchFamily="34" charset="0"/>
                      </a:endParaRPr>
                    </a:p>
                  </a:txBody>
                  <a:tcPr marL="30670" marR="30670" marT="0" marB="0"/>
                </a:tc>
                <a:extLst>
                  <a:ext uri="{0D108BD9-81ED-4DB2-BD59-A6C34878D82A}">
                    <a16:rowId xmlns:a16="http://schemas.microsoft.com/office/drawing/2014/main" val="10004"/>
                  </a:ext>
                </a:extLst>
              </a:tr>
              <a:tr h="724618">
                <a:tc>
                  <a:txBody>
                    <a:bodyPr/>
                    <a:lstStyle/>
                    <a:p>
                      <a:pPr>
                        <a:lnSpc>
                          <a:spcPct val="150000"/>
                        </a:lnSpc>
                        <a:spcAft>
                          <a:spcPts val="0"/>
                        </a:spcAft>
                      </a:pPr>
                      <a:r>
                        <a:rPr lang="nb-NO" sz="1100" dirty="0">
                          <a:effectLst/>
                        </a:rPr>
                        <a:t>Natur, miljø og </a:t>
                      </a:r>
                    </a:p>
                    <a:p>
                      <a:pPr>
                        <a:lnSpc>
                          <a:spcPct val="150000"/>
                        </a:lnSpc>
                        <a:spcAft>
                          <a:spcPts val="0"/>
                        </a:spcAft>
                      </a:pPr>
                      <a:r>
                        <a:rPr lang="nb-NO" sz="1100" dirty="0">
                          <a:effectLst/>
                        </a:rPr>
                        <a:t>teknikk</a:t>
                      </a:r>
                    </a:p>
                    <a:p>
                      <a:pPr>
                        <a:spcAft>
                          <a:spcPts val="0"/>
                        </a:spcAft>
                      </a:pPr>
                      <a:r>
                        <a:rPr lang="nb-NO" sz="1100" dirty="0">
                          <a:effectLst/>
                        </a:rPr>
                        <a:t> </a:t>
                      </a:r>
                      <a:endParaRPr lang="nb-NO" sz="1100" dirty="0">
                        <a:solidFill>
                          <a:srgbClr val="7030A0"/>
                        </a:solidFill>
                        <a:effectLst/>
                        <a:latin typeface="+mn-lt"/>
                        <a:ea typeface="Times New Roman" panose="02020603050405020304" pitchFamily="18" charset="0"/>
                        <a:cs typeface="Arial" panose="020B0604020202020204" pitchFamily="34" charset="0"/>
                      </a:endParaRPr>
                    </a:p>
                  </a:txBody>
                  <a:tcPr marL="30670" marR="3067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100" dirty="0">
                          <a:effectLst/>
                        </a:rPr>
                        <a:t>Vi har om gjenbruk og resirkulering, dette har vi holdt</a:t>
                      </a:r>
                      <a:r>
                        <a:rPr lang="nb-NO" sz="1100" baseline="0" dirty="0">
                          <a:effectLst/>
                        </a:rPr>
                        <a:t> på med i mange år, men dette blir vi aldri lei av, vi liker å lete etter gamle ting, som vi kan gjøre noe gøy med, kanskje vi finner noe spennende i gjenbruksbutikken på Hefttingsdalen i år? Og hvis vi finner det, hvilken teknikk kan vi bruke for å få til noe spennende? </a:t>
                      </a:r>
                      <a:endParaRPr lang="nb-NO" sz="1100" dirty="0">
                        <a:effectLst/>
                      </a:endParaRPr>
                    </a:p>
                    <a:p>
                      <a:pPr>
                        <a:spcAft>
                          <a:spcPts val="0"/>
                        </a:spcAft>
                      </a:pPr>
                      <a:endParaRPr lang="nb-NO" sz="1100" dirty="0">
                        <a:effectLst/>
                        <a:latin typeface="+mn-lt"/>
                        <a:ea typeface="Times New Roman" panose="02020603050405020304" pitchFamily="18" charset="0"/>
                        <a:cs typeface="Arial" panose="020B0604020202020204" pitchFamily="34" charset="0"/>
                      </a:endParaRPr>
                    </a:p>
                  </a:txBody>
                  <a:tcPr marL="30670" marR="30670" marT="0" marB="0"/>
                </a:tc>
                <a:extLst>
                  <a:ext uri="{0D108BD9-81ED-4DB2-BD59-A6C34878D82A}">
                    <a16:rowId xmlns:a16="http://schemas.microsoft.com/office/drawing/2014/main" val="10005"/>
                  </a:ext>
                </a:extLst>
              </a:tr>
              <a:tr h="474453">
                <a:tc>
                  <a:txBody>
                    <a:bodyPr/>
                    <a:lstStyle/>
                    <a:p>
                      <a:pPr>
                        <a:spcAft>
                          <a:spcPts val="0"/>
                        </a:spcAft>
                      </a:pPr>
                      <a:r>
                        <a:rPr lang="nb-NO" sz="1100">
                          <a:effectLst/>
                        </a:rPr>
                        <a:t>Kommunikasjon, </a:t>
                      </a:r>
                    </a:p>
                    <a:p>
                      <a:pPr>
                        <a:spcAft>
                          <a:spcPts val="0"/>
                        </a:spcAft>
                      </a:pPr>
                      <a:r>
                        <a:rPr lang="nb-NO" sz="1100">
                          <a:effectLst/>
                        </a:rPr>
                        <a:t>språk og tekst</a:t>
                      </a:r>
                    </a:p>
                    <a:p>
                      <a:pPr>
                        <a:lnSpc>
                          <a:spcPct val="150000"/>
                        </a:lnSpc>
                        <a:spcAft>
                          <a:spcPts val="0"/>
                        </a:spcAft>
                      </a:pPr>
                      <a:r>
                        <a:rPr lang="nb-NO" sz="1100">
                          <a:effectLst/>
                        </a:rPr>
                        <a:t> </a:t>
                      </a:r>
                      <a:endParaRPr lang="nb-NO" sz="1100">
                        <a:effectLst/>
                        <a:latin typeface="+mn-lt"/>
                        <a:ea typeface="Times New Roman" panose="02020603050405020304" pitchFamily="18" charset="0"/>
                        <a:cs typeface="Arial" panose="020B0604020202020204" pitchFamily="34" charset="0"/>
                      </a:endParaRPr>
                    </a:p>
                  </a:txBody>
                  <a:tcPr marL="30670" marR="3067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sz="1100" dirty="0">
                          <a:effectLst/>
                        </a:rPr>
                        <a:t>Hovedfokus</a:t>
                      </a:r>
                      <a:r>
                        <a:rPr lang="nb-NO" sz="1100" baseline="0" dirty="0">
                          <a:effectLst/>
                        </a:rPr>
                        <a:t> på grunnlovsdagen vår og trafikk der vi møter Tarkus og vennen hans</a:t>
                      </a:r>
                    </a:p>
                    <a:p>
                      <a:pPr marL="0" marR="0" indent="0" algn="l" defTabSz="914400" rtl="0" eaLnBrk="1" fontAlgn="auto" latinLnBrk="0" hangingPunct="1">
                        <a:lnSpc>
                          <a:spcPct val="100000"/>
                        </a:lnSpc>
                        <a:spcBef>
                          <a:spcPts val="0"/>
                        </a:spcBef>
                        <a:spcAft>
                          <a:spcPts val="0"/>
                        </a:spcAft>
                        <a:buClrTx/>
                        <a:buSzTx/>
                        <a:buFontTx/>
                        <a:buNone/>
                        <a:tabLst/>
                        <a:defRPr/>
                      </a:pPr>
                      <a:r>
                        <a:rPr lang="nb-NO" sz="1100" baseline="0" dirty="0">
                          <a:effectLst/>
                        </a:rPr>
                        <a:t>Tegn til tale</a:t>
                      </a:r>
                      <a:endParaRPr lang="nb-NO" sz="1100" dirty="0">
                        <a:effectLst/>
                        <a:latin typeface="+mn-lt"/>
                        <a:ea typeface="Times New Roman" panose="02020603050405020304" pitchFamily="18" charset="0"/>
                        <a:cs typeface="Arial" panose="020B0604020202020204" pitchFamily="34" charset="0"/>
                      </a:endParaRPr>
                    </a:p>
                  </a:txBody>
                  <a:tcPr marL="30670" marR="30670" marT="0" marB="0"/>
                </a:tc>
                <a:extLst>
                  <a:ext uri="{0D108BD9-81ED-4DB2-BD59-A6C34878D82A}">
                    <a16:rowId xmlns:a16="http://schemas.microsoft.com/office/drawing/2014/main" val="10006"/>
                  </a:ext>
                </a:extLst>
              </a:tr>
              <a:tr h="871859">
                <a:tc>
                  <a:txBody>
                    <a:bodyPr/>
                    <a:lstStyle/>
                    <a:p>
                      <a:pPr>
                        <a:spcAft>
                          <a:spcPts val="0"/>
                        </a:spcAft>
                      </a:pPr>
                      <a:r>
                        <a:rPr lang="nb-NO" sz="1100" dirty="0">
                          <a:effectLst/>
                        </a:rPr>
                        <a:t>Kunst, kultur og kreativitet</a:t>
                      </a:r>
                    </a:p>
                    <a:p>
                      <a:pPr>
                        <a:spcAft>
                          <a:spcPts val="0"/>
                        </a:spcAft>
                      </a:pPr>
                      <a:r>
                        <a:rPr lang="nb-NO" sz="1100" dirty="0">
                          <a:effectLst/>
                        </a:rPr>
                        <a:t> </a:t>
                      </a:r>
                    </a:p>
                    <a:p>
                      <a:pPr>
                        <a:spcAft>
                          <a:spcPts val="0"/>
                        </a:spcAft>
                      </a:pPr>
                      <a:r>
                        <a:rPr lang="nb-NO" sz="1100" dirty="0">
                          <a:effectLst/>
                        </a:rPr>
                        <a:t> </a:t>
                      </a:r>
                    </a:p>
                    <a:p>
                      <a:pPr>
                        <a:spcAft>
                          <a:spcPts val="0"/>
                        </a:spcAft>
                      </a:pPr>
                      <a:r>
                        <a:rPr lang="nb-NO" sz="1100" dirty="0">
                          <a:effectLst/>
                        </a:rPr>
                        <a:t> </a:t>
                      </a:r>
                      <a:endParaRPr lang="nb-NO" sz="1100" dirty="0">
                        <a:effectLst/>
                        <a:latin typeface="+mn-lt"/>
                        <a:ea typeface="Times New Roman" panose="02020603050405020304" pitchFamily="18" charset="0"/>
                        <a:cs typeface="Arial" panose="020B0604020202020204" pitchFamily="34" charset="0"/>
                      </a:endParaRPr>
                    </a:p>
                  </a:txBody>
                  <a:tcPr marL="30670" marR="30670" marT="0" marB="0"/>
                </a:tc>
                <a:tc>
                  <a:txBody>
                    <a:bodyPr/>
                    <a:lstStyle/>
                    <a:p>
                      <a:pPr>
                        <a:lnSpc>
                          <a:spcPct val="115000"/>
                        </a:lnSpc>
                        <a:spcAft>
                          <a:spcPts val="0"/>
                        </a:spcAft>
                      </a:pPr>
                      <a:r>
                        <a:rPr lang="nb-NO" sz="1100" dirty="0">
                          <a:effectLst/>
                        </a:rPr>
                        <a:t>Tegner det norske</a:t>
                      </a:r>
                      <a:r>
                        <a:rPr lang="nb-NO" sz="1100" baseline="0" dirty="0">
                          <a:effectLst/>
                        </a:rPr>
                        <a:t> flagget. Vi har dukketeater med trafikkvennen vår Tarkus</a:t>
                      </a:r>
                    </a:p>
                    <a:p>
                      <a:pPr>
                        <a:lnSpc>
                          <a:spcPct val="115000"/>
                        </a:lnSpc>
                        <a:spcAft>
                          <a:spcPts val="0"/>
                        </a:spcAft>
                      </a:pPr>
                      <a:r>
                        <a:rPr lang="nb-NO" sz="1100" baseline="0" dirty="0">
                          <a:effectLst/>
                        </a:rPr>
                        <a:t>Hva har vi funnet og hva kan vi gjøre med det vi har funnet, hva kan vi lage, og hva kan det brukes til?</a:t>
                      </a:r>
                    </a:p>
                    <a:p>
                      <a:pPr>
                        <a:lnSpc>
                          <a:spcPct val="115000"/>
                        </a:lnSpc>
                        <a:spcAft>
                          <a:spcPts val="0"/>
                        </a:spcAft>
                      </a:pPr>
                      <a:r>
                        <a:rPr lang="nb-NO" sz="1100" baseline="0" dirty="0">
                          <a:effectLst/>
                        </a:rPr>
                        <a:t>Magisk samling og sanseboksen vår</a:t>
                      </a:r>
                    </a:p>
                    <a:p>
                      <a:pPr>
                        <a:lnSpc>
                          <a:spcPct val="115000"/>
                        </a:lnSpc>
                        <a:spcAft>
                          <a:spcPts val="0"/>
                        </a:spcAft>
                      </a:pPr>
                      <a:r>
                        <a:rPr lang="nb-NO" sz="1100" baseline="0" dirty="0">
                          <a:effectLst/>
                        </a:rPr>
                        <a:t>Hva kan vi bruke blomstene vi finner til?</a:t>
                      </a:r>
                      <a:endParaRPr lang="nb-NO" sz="1100" dirty="0">
                        <a:effectLst/>
                        <a:latin typeface="+mn-lt"/>
                        <a:ea typeface="Times New Roman" panose="02020603050405020304" pitchFamily="18" charset="0"/>
                        <a:cs typeface="Arial" panose="020B0604020202020204" pitchFamily="34" charset="0"/>
                      </a:endParaRPr>
                    </a:p>
                  </a:txBody>
                  <a:tcPr marL="30670" marR="30670" marT="0" marB="0"/>
                </a:tc>
                <a:extLst>
                  <a:ext uri="{0D108BD9-81ED-4DB2-BD59-A6C34878D82A}">
                    <a16:rowId xmlns:a16="http://schemas.microsoft.com/office/drawing/2014/main" val="10007"/>
                  </a:ext>
                </a:extLst>
              </a:tr>
            </a:tbl>
          </a:graphicData>
        </a:graphic>
      </p:graphicFrame>
      <p:sp>
        <p:nvSpPr>
          <p:cNvPr id="3" name="Tekstboks 32"/>
          <p:cNvSpPr txBox="1"/>
          <p:nvPr/>
        </p:nvSpPr>
        <p:spPr>
          <a:xfrm>
            <a:off x="146074" y="103031"/>
            <a:ext cx="4271380" cy="3025180"/>
          </a:xfrm>
          <a:prstGeom prst="rect">
            <a:avLst/>
          </a:prstGeom>
          <a:solidFill>
            <a:sysClr val="window" lastClr="FFFFFF"/>
          </a:solidFill>
          <a:ln w="6350">
            <a:solidFill>
              <a:prstClr val="black"/>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50000"/>
              </a:lnSpc>
              <a:spcBef>
                <a:spcPts val="200"/>
              </a:spcBef>
              <a:spcAft>
                <a:spcPts val="200"/>
              </a:spcAft>
            </a:pPr>
            <a:r>
              <a:rPr lang="nb-NO" sz="1400" b="1" kern="800" dirty="0">
                <a:solidFill>
                  <a:srgbClr val="5B9BD5"/>
                </a:solidFill>
                <a:effectLst/>
                <a:ea typeface="Calibri" panose="020F0502020204030204" pitchFamily="34" charset="0"/>
                <a:cs typeface="Times New Roman" panose="02020603050405020304" pitchFamily="18" charset="0"/>
              </a:rPr>
              <a:t>MAI</a:t>
            </a:r>
            <a:endParaRPr lang="nb-NO" sz="1400" kern="800" dirty="0">
              <a:solidFill>
                <a:srgbClr val="595959"/>
              </a:solidFill>
              <a:effectLst/>
              <a:ea typeface="Calibri" panose="020F0502020204030204" pitchFamily="34" charset="0"/>
              <a:cs typeface="Times New Roman" panose="02020603050405020304" pitchFamily="18" charset="0"/>
            </a:endParaRPr>
          </a:p>
          <a:p>
            <a:pPr>
              <a:spcBef>
                <a:spcPts val="200"/>
              </a:spcBef>
              <a:spcAft>
                <a:spcPts val="0"/>
              </a:spcAft>
            </a:pPr>
            <a:r>
              <a:rPr lang="nb-NO" sz="1400" b="1" u="sng" kern="800" dirty="0">
                <a:effectLst/>
                <a:ea typeface="Calibri" panose="020F0502020204030204" pitchFamily="34" charset="0"/>
                <a:cs typeface="Times New Roman" panose="02020603050405020304" pitchFamily="18" charset="0"/>
              </a:rPr>
              <a:t>Insekter, 17. mai og trafikk</a:t>
            </a:r>
            <a:endParaRPr lang="nb-NO" sz="1400" kern="800" dirty="0">
              <a:effectLst/>
              <a:ea typeface="Calibri" panose="020F0502020204030204" pitchFamily="34" charset="0"/>
              <a:cs typeface="Times New Roman" panose="02020603050405020304" pitchFamily="18" charset="0"/>
            </a:endParaRPr>
          </a:p>
          <a:p>
            <a:pPr>
              <a:spcBef>
                <a:spcPts val="200"/>
              </a:spcBef>
              <a:spcAft>
                <a:spcPts val="0"/>
              </a:spcAft>
            </a:pPr>
            <a:r>
              <a:rPr lang="nb-NO" sz="1400" kern="800" dirty="0">
                <a:effectLst/>
                <a:ea typeface="Calibri" panose="020F0502020204030204" pitchFamily="34" charset="0"/>
                <a:cs typeface="Arial" panose="020B0604020202020204" pitchFamily="34" charset="0"/>
              </a:rPr>
              <a:t>Vi studerer insekter og edderkoppdyr. </a:t>
            </a:r>
          </a:p>
          <a:p>
            <a:pPr>
              <a:lnSpc>
                <a:spcPct val="115000"/>
              </a:lnSpc>
              <a:spcBef>
                <a:spcPts val="200"/>
              </a:spcBef>
              <a:spcAft>
                <a:spcPts val="0"/>
              </a:spcAft>
            </a:pPr>
            <a:r>
              <a:rPr lang="nb-NO" sz="1400" kern="800" dirty="0">
                <a:effectLst/>
                <a:ea typeface="Calibri" panose="020F0502020204030204" pitchFamily="34" charset="0"/>
                <a:cs typeface="Arial" panose="020B0604020202020204" pitchFamily="34" charset="0"/>
              </a:rPr>
              <a:t>Vi sår frø, setter poteter. Vi forbereder oss til 17. mai, tegner og maler flagg og øver oss til å gå i tog og synge 17. mai sanger. Vi legger turen til dyreparken hvor de har insekter og større dyr vi kan se på </a:t>
            </a:r>
            <a:r>
              <a:rPr lang="nb-NO" sz="1400" kern="800" dirty="0">
                <a:effectLst/>
                <a:ea typeface="Calibri" panose="020F0502020204030204" pitchFamily="34" charset="0"/>
                <a:cs typeface="Arial" panose="020B0604020202020204" pitchFamily="34" charset="0"/>
                <a:sym typeface="Wingdings" panose="05000000000000000000" pitchFamily="2" charset="2"/>
              </a:rPr>
              <a:t></a:t>
            </a:r>
            <a:r>
              <a:rPr lang="nb-NO" sz="1400" kern="800" dirty="0">
                <a:effectLst/>
                <a:ea typeface="Calibri" panose="020F0502020204030204" pitchFamily="34" charset="0"/>
                <a:cs typeface="Arial" panose="020B0604020202020204" pitchFamily="34" charset="0"/>
              </a:rPr>
              <a:t> </a:t>
            </a:r>
          </a:p>
          <a:p>
            <a:pPr>
              <a:lnSpc>
                <a:spcPct val="115000"/>
              </a:lnSpc>
              <a:spcAft>
                <a:spcPts val="0"/>
              </a:spcAft>
            </a:pPr>
            <a:r>
              <a:rPr lang="nb-NO" sz="1400" kern="800" dirty="0">
                <a:effectLst/>
                <a:ea typeface="Calibri" panose="020F0502020204030204" pitchFamily="34" charset="0"/>
                <a:cs typeface="Arial" panose="020B0604020202020204" pitchFamily="34" charset="0"/>
              </a:rPr>
              <a:t>Vi reiser også på togtur</a:t>
            </a:r>
            <a:r>
              <a:rPr lang="nb-NO" sz="1400" kern="800" dirty="0">
                <a:ea typeface="Calibri" panose="020F0502020204030204" pitchFamily="34" charset="0"/>
                <a:cs typeface="Arial" panose="020B0604020202020204" pitchFamily="34" charset="0"/>
              </a:rPr>
              <a:t> hvis det lar seg gjennomføre. </a:t>
            </a:r>
            <a:r>
              <a:rPr lang="nb-NO" sz="1400" kern="800" dirty="0">
                <a:effectLst/>
                <a:ea typeface="Calibri" panose="020F0502020204030204" pitchFamily="34" charset="0"/>
                <a:cs typeface="Arial" panose="020B0604020202020204" pitchFamily="34" charset="0"/>
              </a:rPr>
              <a:t>Vi har om trafikk, dette kommer vi også til å ha litt om hele året og barna møter trafikkvennen vår Tarkus</a:t>
            </a:r>
            <a:r>
              <a:rPr lang="nb-NO" sz="1400" kern="800" dirty="0">
                <a:effectLst/>
                <a:ea typeface="Calibri" panose="020F0502020204030204" pitchFamily="34" charset="0"/>
                <a:cs typeface="Arial" panose="020B0604020202020204" pitchFamily="34" charset="0"/>
                <a:sym typeface="Wingdings" panose="05000000000000000000" pitchFamily="2" charset="2"/>
              </a:rPr>
              <a:t></a:t>
            </a:r>
            <a:r>
              <a:rPr lang="nb-NO" sz="1400" kern="800" dirty="0">
                <a:effectLst/>
                <a:ea typeface="Calibri" panose="020F0502020204030204" pitchFamily="34" charset="0"/>
                <a:cs typeface="Arial" panose="020B0604020202020204" pitchFamily="34" charset="0"/>
              </a:rPr>
              <a:t> </a:t>
            </a:r>
          </a:p>
          <a:p>
            <a:pPr>
              <a:lnSpc>
                <a:spcPct val="115000"/>
              </a:lnSpc>
              <a:spcAft>
                <a:spcPts val="0"/>
              </a:spcAft>
            </a:pPr>
            <a:r>
              <a:rPr lang="nb-NO" sz="1400" kern="800" dirty="0">
                <a:effectLst/>
                <a:ea typeface="Calibri" panose="020F0502020204030204" pitchFamily="34" charset="0"/>
                <a:cs typeface="Arial" panose="020B0604020202020204" pitchFamily="34" charset="0"/>
              </a:rPr>
              <a:t>Fargen rosa</a:t>
            </a:r>
          </a:p>
        </p:txBody>
      </p:sp>
      <p:pic>
        <p:nvPicPr>
          <p:cNvPr id="4" name="Bilde 3" descr="MCFL00071_0000[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77907" y="314261"/>
            <a:ext cx="690245" cy="377557"/>
          </a:xfrm>
          <a:prstGeom prst="rect">
            <a:avLst/>
          </a:prstGeom>
          <a:noFill/>
          <a:ln>
            <a:noFill/>
          </a:ln>
        </p:spPr>
      </p:pic>
      <p:sp>
        <p:nvSpPr>
          <p:cNvPr id="5" name="Tekstboks 35"/>
          <p:cNvSpPr txBox="1"/>
          <p:nvPr/>
        </p:nvSpPr>
        <p:spPr>
          <a:xfrm>
            <a:off x="146074" y="3242061"/>
            <a:ext cx="4271380" cy="373877"/>
          </a:xfrm>
          <a:prstGeom prst="rect">
            <a:avLst/>
          </a:prstGeom>
          <a:solidFill>
            <a:sysClr val="window" lastClr="FFFFFF"/>
          </a:solidFill>
          <a:ln w="6350">
            <a:solidFill>
              <a:prstClr val="black"/>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00000"/>
              </a:lnSpc>
              <a:spcBef>
                <a:spcPts val="200"/>
              </a:spcBef>
              <a:spcAft>
                <a:spcPts val="200"/>
              </a:spcAft>
              <a:buClrTx/>
              <a:buSzTx/>
              <a:buFontTx/>
              <a:buNone/>
              <a:tabLst/>
              <a:defRPr/>
            </a:pPr>
            <a:r>
              <a:rPr kumimoji="0" lang="nb-NO" sz="1600" b="1" i="0" u="none" strike="noStrike" kern="800" cap="none" spc="0" normalizeH="0" baseline="0" noProof="0" dirty="0">
                <a:ln>
                  <a:noFill/>
                </a:ln>
                <a:solidFill>
                  <a:schemeClr val="accent1"/>
                </a:solidFill>
                <a:effectLst/>
                <a:uLnTx/>
                <a:uFillTx/>
                <a:ea typeface="Calibri" panose="020F0502020204030204" pitchFamily="34" charset="0"/>
                <a:cs typeface="Arial" panose="020B0604020202020204" pitchFamily="34" charset="0"/>
              </a:rPr>
              <a:t>Fagområder: «</a:t>
            </a:r>
            <a:r>
              <a:rPr lang="nb-NO" sz="1600" i="1" kern="800" dirty="0">
                <a:solidFill>
                  <a:schemeClr val="accent1"/>
                </a:solidFill>
                <a:ea typeface="Calibri" panose="020F0502020204030204" pitchFamily="34" charset="0"/>
                <a:cs typeface="Arial" panose="020B0604020202020204" pitchFamily="34" charset="0"/>
              </a:rPr>
              <a:t>Natur, miljø og teknikk</a:t>
            </a:r>
            <a:r>
              <a:rPr kumimoji="0" lang="nb-NO" sz="1600" b="0" i="1" u="none" strike="noStrike" kern="800" cap="none" spc="0" normalizeH="0" baseline="0" noProof="0" dirty="0">
                <a:ln>
                  <a:noFill/>
                </a:ln>
                <a:solidFill>
                  <a:schemeClr val="accent1"/>
                </a:solidFill>
                <a:effectLst/>
                <a:uLnTx/>
                <a:uFillTx/>
                <a:ea typeface="Calibri" panose="020F0502020204030204" pitchFamily="34" charset="0"/>
                <a:cs typeface="Arial" panose="020B0604020202020204" pitchFamily="34" charset="0"/>
              </a:rPr>
              <a:t>»</a:t>
            </a:r>
            <a:endParaRPr kumimoji="0" lang="nb-NO" sz="1600" b="0" i="0" u="none" strike="noStrike" kern="800" cap="none" spc="0" normalizeH="0" baseline="0" noProof="0" dirty="0">
              <a:ln>
                <a:noFill/>
              </a:ln>
              <a:solidFill>
                <a:schemeClr val="accent1"/>
              </a:solidFill>
              <a:effectLst/>
              <a:uLnTx/>
              <a:uFillTx/>
              <a:ea typeface="Calibri" panose="020F0502020204030204" pitchFamily="34" charset="0"/>
              <a:cs typeface="Arial" panose="020B0604020202020204" pitchFamily="34" charset="0"/>
            </a:endParaRPr>
          </a:p>
          <a:p>
            <a:pPr marL="0" marR="0" lvl="0" indent="0" defTabSz="914400" eaLnBrk="1" fontAlgn="auto" latinLnBrk="0" hangingPunct="1">
              <a:lnSpc>
                <a:spcPct val="100000"/>
              </a:lnSpc>
              <a:spcBef>
                <a:spcPts val="200"/>
              </a:spcBef>
              <a:spcAft>
                <a:spcPts val="200"/>
              </a:spcAft>
              <a:buClrTx/>
              <a:buSzTx/>
              <a:buFontTx/>
              <a:buNone/>
              <a:tabLst/>
              <a:defRPr/>
            </a:pPr>
            <a:r>
              <a:rPr kumimoji="0" lang="nb-NO" sz="1600" b="0" i="0" u="none" strike="noStrike" kern="800" cap="none" spc="0" normalizeH="0" baseline="0" noProof="0" dirty="0">
                <a:ln>
                  <a:noFill/>
                </a:ln>
                <a:solidFill>
                  <a:srgbClr val="595959"/>
                </a:solidFill>
                <a:effectLst/>
                <a:uLnTx/>
                <a:uFillTx/>
                <a:ea typeface="Calibri" panose="020F0502020204030204" pitchFamily="34" charset="0"/>
                <a:cs typeface="Times New Roman" panose="02020603050405020304" pitchFamily="18" charset="0"/>
              </a:rPr>
              <a:t> </a:t>
            </a:r>
          </a:p>
        </p:txBody>
      </p:sp>
      <p:sp>
        <p:nvSpPr>
          <p:cNvPr id="7" name="TekstSylinder 6"/>
          <p:cNvSpPr txBox="1"/>
          <p:nvPr/>
        </p:nvSpPr>
        <p:spPr>
          <a:xfrm>
            <a:off x="146074" y="3729788"/>
            <a:ext cx="4271380" cy="2739211"/>
          </a:xfrm>
          <a:prstGeom prst="rect">
            <a:avLst/>
          </a:prstGeom>
          <a:noFill/>
          <a:ln>
            <a:solidFill>
              <a:srgbClr val="FF0000"/>
            </a:solidFill>
          </a:ln>
        </p:spPr>
        <p:txBody>
          <a:bodyPr wrap="square" rtlCol="0">
            <a:spAutoFit/>
          </a:bodyPr>
          <a:lstStyle/>
          <a:p>
            <a:r>
              <a:rPr lang="nb-NO" sz="1600" dirty="0"/>
              <a:t>Ja, vi elsker dette landet</a:t>
            </a:r>
          </a:p>
          <a:p>
            <a:r>
              <a:rPr lang="nb-NO" sz="1600" dirty="0"/>
              <a:t>som det stiger frem</a:t>
            </a:r>
          </a:p>
          <a:p>
            <a:r>
              <a:rPr lang="nb-NO" sz="1600" dirty="0"/>
              <a:t>furet, værbitt over vannet</a:t>
            </a:r>
          </a:p>
          <a:p>
            <a:r>
              <a:rPr lang="nb-NO" sz="1600" dirty="0"/>
              <a:t>med de tusen hjem.</a:t>
            </a:r>
          </a:p>
          <a:p>
            <a:r>
              <a:rPr lang="nb-NO" sz="1600" dirty="0"/>
              <a:t>Elsker, elsker det og tenker</a:t>
            </a:r>
          </a:p>
          <a:p>
            <a:r>
              <a:rPr lang="nb-NO" sz="1600" dirty="0"/>
              <a:t>på vår far og mor</a:t>
            </a:r>
          </a:p>
          <a:p>
            <a:r>
              <a:rPr lang="nb-NO" sz="1600" dirty="0"/>
              <a:t>og den saganatt som senker</a:t>
            </a:r>
          </a:p>
          <a:p>
            <a:r>
              <a:rPr lang="nb-NO" sz="1600" dirty="0"/>
              <a:t>drømmer på vår jord.</a:t>
            </a:r>
          </a:p>
          <a:p>
            <a:r>
              <a:rPr lang="nb-NO" sz="1600" dirty="0"/>
              <a:t>og den saganatt som senker,</a:t>
            </a:r>
          </a:p>
          <a:p>
            <a:r>
              <a:rPr lang="nb-NO" sz="1600" dirty="0"/>
              <a:t>Senker drømmer på vår jord</a:t>
            </a:r>
            <a:r>
              <a:rPr lang="nb-NO" sz="1400" dirty="0"/>
              <a:t>.</a:t>
            </a:r>
          </a:p>
          <a:p>
            <a:endParaRPr lang="nb-NO" sz="1200" dirty="0"/>
          </a:p>
        </p:txBody>
      </p:sp>
      <p:pic>
        <p:nvPicPr>
          <p:cNvPr id="8" name="Bild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30669" y="4301890"/>
            <a:ext cx="1584722" cy="1152525"/>
          </a:xfrm>
          <a:prstGeom prst="rect">
            <a:avLst/>
          </a:prstGeom>
        </p:spPr>
      </p:pic>
    </p:spTree>
    <p:extLst>
      <p:ext uri="{BB962C8B-B14F-4D97-AF65-F5344CB8AC3E}">
        <p14:creationId xmlns:p14="http://schemas.microsoft.com/office/powerpoint/2010/main" val="2626745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
                                        </p:tgtEl>
                                        <p:attrNameLst>
                                          <p:attrName>style.visibility</p:attrName>
                                        </p:attrNameLst>
                                      </p:cBhvr>
                                      <p:to>
                                        <p:strVal val="visible"/>
                                      </p:to>
                                    </p:set>
                                    <p:anim calcmode="lin" valueType="num">
                                      <p:cBhvr additive="base">
                                        <p:cTn id="43" dur="500" fill="hold"/>
                                        <p:tgtEl>
                                          <p:spTgt spid="2"/>
                                        </p:tgtEl>
                                        <p:attrNameLst>
                                          <p:attrName>ppt_x</p:attrName>
                                        </p:attrNameLst>
                                      </p:cBhvr>
                                      <p:tavLst>
                                        <p:tav tm="0">
                                          <p:val>
                                            <p:strVal val="#ppt_x"/>
                                          </p:val>
                                        </p:tav>
                                        <p:tav tm="100000">
                                          <p:val>
                                            <p:strVal val="#ppt_x"/>
                                          </p:val>
                                        </p:tav>
                                      </p:tavLst>
                                    </p:anim>
                                    <p:anim calcmode="lin" valueType="num">
                                      <p:cBhvr additive="base">
                                        <p:cTn id="4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ell 9">
            <a:extLst>
              <a:ext uri="{FF2B5EF4-FFF2-40B4-BE49-F238E27FC236}">
                <a16:creationId xmlns:a16="http://schemas.microsoft.com/office/drawing/2014/main" id="{861E076E-BA8E-2670-D79B-3FF356898BBD}"/>
              </a:ext>
            </a:extLst>
          </p:cNvPr>
          <p:cNvGraphicFramePr>
            <a:graphicFrameLocks noGrp="1"/>
          </p:cNvGraphicFramePr>
          <p:nvPr>
            <p:extLst>
              <p:ext uri="{D42A27DB-BD31-4B8C-83A1-F6EECF244321}">
                <p14:modId xmlns:p14="http://schemas.microsoft.com/office/powerpoint/2010/main" val="1020354655"/>
              </p:ext>
            </p:extLst>
          </p:nvPr>
        </p:nvGraphicFramePr>
        <p:xfrm>
          <a:off x="173348" y="109947"/>
          <a:ext cx="11845303" cy="6559795"/>
        </p:xfrm>
        <a:graphic>
          <a:graphicData uri="http://schemas.openxmlformats.org/drawingml/2006/table">
            <a:tbl>
              <a:tblPr firstRow="1" firstCol="1" lastRow="1" lastCol="1" bandRow="1" bandCol="1"/>
              <a:tblGrid>
                <a:gridCol w="959373">
                  <a:extLst>
                    <a:ext uri="{9D8B030D-6E8A-4147-A177-3AD203B41FA5}">
                      <a16:colId xmlns:a16="http://schemas.microsoft.com/office/drawing/2014/main" val="20000"/>
                    </a:ext>
                  </a:extLst>
                </a:gridCol>
                <a:gridCol w="1651777">
                  <a:extLst>
                    <a:ext uri="{9D8B030D-6E8A-4147-A177-3AD203B41FA5}">
                      <a16:colId xmlns:a16="http://schemas.microsoft.com/office/drawing/2014/main" val="20001"/>
                    </a:ext>
                  </a:extLst>
                </a:gridCol>
                <a:gridCol w="1777284">
                  <a:extLst>
                    <a:ext uri="{9D8B030D-6E8A-4147-A177-3AD203B41FA5}">
                      <a16:colId xmlns:a16="http://schemas.microsoft.com/office/drawing/2014/main" val="20002"/>
                    </a:ext>
                  </a:extLst>
                </a:gridCol>
                <a:gridCol w="1790164">
                  <a:extLst>
                    <a:ext uri="{9D8B030D-6E8A-4147-A177-3AD203B41FA5}">
                      <a16:colId xmlns:a16="http://schemas.microsoft.com/office/drawing/2014/main" val="20003"/>
                    </a:ext>
                  </a:extLst>
                </a:gridCol>
                <a:gridCol w="1828800">
                  <a:extLst>
                    <a:ext uri="{9D8B030D-6E8A-4147-A177-3AD203B41FA5}">
                      <a16:colId xmlns:a16="http://schemas.microsoft.com/office/drawing/2014/main" val="20004"/>
                    </a:ext>
                  </a:extLst>
                </a:gridCol>
                <a:gridCol w="1788875">
                  <a:extLst>
                    <a:ext uri="{9D8B030D-6E8A-4147-A177-3AD203B41FA5}">
                      <a16:colId xmlns:a16="http://schemas.microsoft.com/office/drawing/2014/main" val="20005"/>
                    </a:ext>
                  </a:extLst>
                </a:gridCol>
                <a:gridCol w="1046480">
                  <a:extLst>
                    <a:ext uri="{9D8B030D-6E8A-4147-A177-3AD203B41FA5}">
                      <a16:colId xmlns:a16="http://schemas.microsoft.com/office/drawing/2014/main" val="20006"/>
                    </a:ext>
                  </a:extLst>
                </a:gridCol>
                <a:gridCol w="1002550">
                  <a:extLst>
                    <a:ext uri="{9D8B030D-6E8A-4147-A177-3AD203B41FA5}">
                      <a16:colId xmlns:a16="http://schemas.microsoft.com/office/drawing/2014/main" val="20007"/>
                    </a:ext>
                  </a:extLst>
                </a:gridCol>
              </a:tblGrid>
              <a:tr h="634124">
                <a:tc>
                  <a:txBody>
                    <a:bodyPr/>
                    <a:lstStyle/>
                    <a:p>
                      <a:pPr algn="ctr">
                        <a:lnSpc>
                          <a:spcPct val="115000"/>
                        </a:lnSpc>
                        <a:spcBef>
                          <a:spcPts val="200"/>
                        </a:spcBef>
                        <a:spcAft>
                          <a:spcPts val="200"/>
                        </a:spcAft>
                      </a:pPr>
                      <a:r>
                        <a:rPr lang="nb-NO" sz="1200" b="1" kern="800" dirty="0">
                          <a:solidFill>
                            <a:schemeClr val="tx1"/>
                          </a:solidFill>
                          <a:effectLst/>
                          <a:latin typeface="+mn-lt"/>
                          <a:ea typeface="Calibri" panose="020F0502020204030204" pitchFamily="34" charset="0"/>
                          <a:cs typeface="Arial" panose="020B0604020202020204" pitchFamily="34" charset="0"/>
                        </a:rPr>
                        <a:t>Mai</a:t>
                      </a:r>
                    </a:p>
                    <a:p>
                      <a:pPr algn="ctr">
                        <a:lnSpc>
                          <a:spcPct val="115000"/>
                        </a:lnSpc>
                        <a:spcBef>
                          <a:spcPts val="200"/>
                        </a:spcBef>
                        <a:spcAft>
                          <a:spcPts val="200"/>
                        </a:spcAft>
                      </a:pPr>
                      <a:r>
                        <a:rPr lang="nb-NO" sz="1200" b="1" kern="800" dirty="0">
                          <a:solidFill>
                            <a:schemeClr val="tx1"/>
                          </a:solidFill>
                          <a:effectLst/>
                          <a:latin typeface="+mn-lt"/>
                          <a:ea typeface="Calibri" panose="020F0502020204030204" pitchFamily="34" charset="0"/>
                          <a:cs typeface="Arial" panose="020B0604020202020204" pitchFamily="34" charset="0"/>
                        </a:rPr>
                        <a:t>Uke/Tema</a:t>
                      </a:r>
                      <a:endParaRPr lang="nb-NO" sz="1200" kern="800" dirty="0">
                        <a:solidFill>
                          <a:schemeClr val="tx1"/>
                        </a:solidFill>
                        <a:effectLst/>
                        <a:latin typeface="+mn-lt"/>
                        <a:ea typeface="Calibri" panose="020F0502020204030204" pitchFamily="34" charset="0"/>
                        <a:cs typeface="Arial" panose="020B0604020202020204" pitchFamily="34" charset="0"/>
                      </a:endParaRPr>
                    </a:p>
                  </a:txBody>
                  <a:tcPr marL="67171" marR="67171"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9CC2E5"/>
                    </a:solidFill>
                  </a:tcPr>
                </a:tc>
                <a:tc>
                  <a:txBody>
                    <a:bodyPr/>
                    <a:lstStyle/>
                    <a:p>
                      <a:pPr algn="l">
                        <a:lnSpc>
                          <a:spcPct val="115000"/>
                        </a:lnSpc>
                        <a:spcBef>
                          <a:spcPts val="200"/>
                        </a:spcBef>
                        <a:spcAft>
                          <a:spcPts val="0"/>
                        </a:spcAft>
                      </a:pPr>
                      <a:r>
                        <a:rPr lang="nb-NO" sz="1200" b="1" kern="800" dirty="0">
                          <a:solidFill>
                            <a:srgbClr val="000000"/>
                          </a:solidFill>
                          <a:effectLst/>
                          <a:latin typeface="+mn-lt"/>
                          <a:ea typeface="Calibri" panose="020F0502020204030204" pitchFamily="34" charset="0"/>
                          <a:cs typeface="Arial" panose="020B0604020202020204" pitchFamily="34" charset="0"/>
                        </a:rPr>
                        <a:t>Mandag</a:t>
                      </a:r>
                    </a:p>
                  </a:txBody>
                  <a:tcPr marL="56511" marR="56511"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9CC2E5"/>
                    </a:solidFill>
                  </a:tcPr>
                </a:tc>
                <a:tc>
                  <a:txBody>
                    <a:bodyPr/>
                    <a:lstStyle/>
                    <a:p>
                      <a:pPr algn="l">
                        <a:lnSpc>
                          <a:spcPct val="115000"/>
                        </a:lnSpc>
                        <a:spcBef>
                          <a:spcPts val="200"/>
                        </a:spcBef>
                        <a:spcAft>
                          <a:spcPts val="0"/>
                        </a:spcAft>
                      </a:pPr>
                      <a:r>
                        <a:rPr lang="nb-NO" sz="1200" b="1" kern="800" dirty="0">
                          <a:solidFill>
                            <a:srgbClr val="000000"/>
                          </a:solidFill>
                          <a:effectLst/>
                          <a:latin typeface="+mn-lt"/>
                          <a:ea typeface="Calibri" panose="020F0502020204030204" pitchFamily="34" charset="0"/>
                          <a:cs typeface="Arial" panose="020B0604020202020204" pitchFamily="34" charset="0"/>
                        </a:rPr>
                        <a:t> Tirsdag</a:t>
                      </a:r>
                    </a:p>
                  </a:txBody>
                  <a:tcPr marL="56511" marR="56511"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9CC2E5"/>
                    </a:solidFill>
                  </a:tcPr>
                </a:tc>
                <a:tc>
                  <a:txBody>
                    <a:bodyPr/>
                    <a:lstStyle/>
                    <a:p>
                      <a:pPr algn="l">
                        <a:lnSpc>
                          <a:spcPct val="115000"/>
                        </a:lnSpc>
                        <a:spcBef>
                          <a:spcPts val="200"/>
                        </a:spcBef>
                        <a:spcAft>
                          <a:spcPts val="0"/>
                        </a:spcAft>
                      </a:pPr>
                      <a:r>
                        <a:rPr lang="nb-NO" sz="1200" b="1" kern="800" dirty="0">
                          <a:solidFill>
                            <a:srgbClr val="000000"/>
                          </a:solidFill>
                          <a:effectLst/>
                          <a:latin typeface="+mn-lt"/>
                          <a:ea typeface="Calibri" panose="020F0502020204030204" pitchFamily="34" charset="0"/>
                          <a:cs typeface="Arial" panose="020B0604020202020204" pitchFamily="34" charset="0"/>
                        </a:rPr>
                        <a:t>Onsdag</a:t>
                      </a:r>
                    </a:p>
                  </a:txBody>
                  <a:tcPr marL="56511" marR="56511"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9CC2E5"/>
                    </a:solidFill>
                  </a:tcPr>
                </a:tc>
                <a:tc>
                  <a:txBody>
                    <a:bodyPr/>
                    <a:lstStyle/>
                    <a:p>
                      <a:pPr marL="236855" indent="-236855" algn="l">
                        <a:lnSpc>
                          <a:spcPct val="115000"/>
                        </a:lnSpc>
                        <a:spcBef>
                          <a:spcPts val="200"/>
                        </a:spcBef>
                        <a:spcAft>
                          <a:spcPts val="0"/>
                        </a:spcAft>
                      </a:pPr>
                      <a:r>
                        <a:rPr lang="nb-NO" sz="1200" b="1" kern="800" dirty="0">
                          <a:solidFill>
                            <a:srgbClr val="000000"/>
                          </a:solidFill>
                          <a:effectLst/>
                          <a:latin typeface="+mn-lt"/>
                          <a:ea typeface="Calibri" panose="020F0502020204030204" pitchFamily="34" charset="0"/>
                          <a:cs typeface="Arial" panose="020B0604020202020204" pitchFamily="34" charset="0"/>
                        </a:rPr>
                        <a:t>Torsdag</a:t>
                      </a:r>
                    </a:p>
                  </a:txBody>
                  <a:tcPr marL="56511" marR="56511"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9CC2E5"/>
                    </a:solidFill>
                  </a:tcPr>
                </a:tc>
                <a:tc>
                  <a:txBody>
                    <a:bodyPr/>
                    <a:lstStyle/>
                    <a:p>
                      <a:pPr algn="l">
                        <a:lnSpc>
                          <a:spcPct val="115000"/>
                        </a:lnSpc>
                        <a:spcBef>
                          <a:spcPts val="200"/>
                        </a:spcBef>
                        <a:spcAft>
                          <a:spcPts val="0"/>
                        </a:spcAft>
                      </a:pPr>
                      <a:r>
                        <a:rPr lang="nb-NO" sz="1200" b="1" kern="800" dirty="0">
                          <a:solidFill>
                            <a:srgbClr val="000000"/>
                          </a:solidFill>
                          <a:effectLst/>
                          <a:latin typeface="+mn-lt"/>
                          <a:ea typeface="Calibri" panose="020F0502020204030204" pitchFamily="34" charset="0"/>
                          <a:cs typeface="Arial" panose="020B0604020202020204" pitchFamily="34" charset="0"/>
                        </a:rPr>
                        <a:t>Fredag</a:t>
                      </a:r>
                    </a:p>
                  </a:txBody>
                  <a:tcPr marL="56511" marR="56511"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9CC2E5"/>
                    </a:solidFill>
                  </a:tcPr>
                </a:tc>
                <a:tc>
                  <a:txBody>
                    <a:bodyPr/>
                    <a:lstStyle/>
                    <a:p>
                      <a:pPr algn="l">
                        <a:lnSpc>
                          <a:spcPct val="115000"/>
                        </a:lnSpc>
                        <a:spcBef>
                          <a:spcPts val="200"/>
                        </a:spcBef>
                        <a:spcAft>
                          <a:spcPts val="0"/>
                        </a:spcAft>
                      </a:pPr>
                      <a:r>
                        <a:rPr lang="nb-NO" sz="1200" b="1" kern="800" dirty="0">
                          <a:solidFill>
                            <a:srgbClr val="000000"/>
                          </a:solidFill>
                          <a:effectLst/>
                          <a:latin typeface="+mn-lt"/>
                          <a:ea typeface="Calibri" panose="020F0502020204030204" pitchFamily="34" charset="0"/>
                          <a:cs typeface="Arial" panose="020B0604020202020204" pitchFamily="34" charset="0"/>
                        </a:rPr>
                        <a:t>Lørdag</a:t>
                      </a:r>
                      <a:endParaRPr lang="nb-NO" sz="1200" kern="800" dirty="0">
                        <a:solidFill>
                          <a:srgbClr val="595959"/>
                        </a:solidFill>
                        <a:effectLst/>
                        <a:latin typeface="+mn-lt"/>
                        <a:ea typeface="Calibri" panose="020F0502020204030204" pitchFamily="34" charset="0"/>
                        <a:cs typeface="Arial" panose="020B0604020202020204" pitchFamily="34" charset="0"/>
                      </a:endParaRPr>
                    </a:p>
                  </a:txBody>
                  <a:tcPr marL="56511" marR="56511"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9CC2E5"/>
                    </a:solidFill>
                  </a:tcPr>
                </a:tc>
                <a:tc>
                  <a:txBody>
                    <a:bodyPr/>
                    <a:lstStyle/>
                    <a:p>
                      <a:pPr algn="l">
                        <a:lnSpc>
                          <a:spcPct val="115000"/>
                        </a:lnSpc>
                        <a:spcBef>
                          <a:spcPts val="200"/>
                        </a:spcBef>
                        <a:spcAft>
                          <a:spcPts val="0"/>
                        </a:spcAft>
                        <a:tabLst>
                          <a:tab pos="922020" algn="l"/>
                        </a:tabLst>
                      </a:pPr>
                      <a:r>
                        <a:rPr lang="nb-NO" sz="1200" b="1" kern="800" dirty="0">
                          <a:solidFill>
                            <a:srgbClr val="000000"/>
                          </a:solidFill>
                          <a:effectLst/>
                          <a:latin typeface="+mn-lt"/>
                          <a:ea typeface="Calibri" panose="020F0502020204030204" pitchFamily="34" charset="0"/>
                          <a:cs typeface="Arial" panose="020B0604020202020204" pitchFamily="34" charset="0"/>
                        </a:rPr>
                        <a:t>Søndag</a:t>
                      </a:r>
                      <a:endParaRPr lang="nb-NO" sz="1200" kern="800" dirty="0">
                        <a:solidFill>
                          <a:srgbClr val="595959"/>
                        </a:solidFill>
                        <a:effectLst/>
                        <a:latin typeface="+mn-lt"/>
                        <a:ea typeface="Calibri" panose="020F0502020204030204" pitchFamily="34" charset="0"/>
                        <a:cs typeface="Arial" panose="020B0604020202020204" pitchFamily="34" charset="0"/>
                      </a:endParaRPr>
                    </a:p>
                  </a:txBody>
                  <a:tcPr marL="56511" marR="56511"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9CC2E5"/>
                    </a:solidFill>
                  </a:tcPr>
                </a:tc>
                <a:extLst>
                  <a:ext uri="{0D108BD9-81ED-4DB2-BD59-A6C34878D82A}">
                    <a16:rowId xmlns:a16="http://schemas.microsoft.com/office/drawing/2014/main" val="10000"/>
                  </a:ext>
                </a:extLst>
              </a:tr>
              <a:tr h="1165411">
                <a:tc>
                  <a:txBody>
                    <a:bodyPr/>
                    <a:lstStyle/>
                    <a:p>
                      <a:pPr algn="ctr"/>
                      <a:r>
                        <a:rPr lang="nb-NO" sz="1200" b="1" dirty="0">
                          <a:solidFill>
                            <a:schemeClr val="tx1"/>
                          </a:solidFill>
                          <a:effectLst/>
                          <a:latin typeface="+mn-lt"/>
                          <a:ea typeface="Times New Roman" panose="02020603050405020304" pitchFamily="18" charset="0"/>
                          <a:cs typeface="Arial" panose="020B0604020202020204" pitchFamily="34" charset="0"/>
                        </a:rPr>
                        <a:t>18</a:t>
                      </a:r>
                    </a:p>
                    <a:p>
                      <a:pPr marL="0" marR="0" lvl="0" indent="0" algn="ctr" defTabSz="914400" rtl="0" eaLnBrk="1" fontAlgn="auto" latinLnBrk="0" hangingPunct="1">
                        <a:lnSpc>
                          <a:spcPct val="100000"/>
                        </a:lnSpc>
                        <a:spcBef>
                          <a:spcPts val="0"/>
                        </a:spcBef>
                        <a:spcAft>
                          <a:spcPts val="0"/>
                        </a:spcAft>
                        <a:buClrTx/>
                        <a:buSzTx/>
                        <a:buFontTx/>
                        <a:buNone/>
                        <a:tabLst/>
                        <a:defRPr/>
                      </a:pPr>
                      <a:r>
                        <a:rPr lang="nb-NO" sz="1200" b="0" kern="800" dirty="0">
                          <a:solidFill>
                            <a:schemeClr val="tx1"/>
                          </a:solidFill>
                          <a:effectLst/>
                          <a:latin typeface="+mn-lt"/>
                          <a:ea typeface="Calibri" panose="020F0502020204030204" pitchFamily="34" charset="0"/>
                          <a:cs typeface="Arial" panose="020B0604020202020204" pitchFamily="34" charset="0"/>
                        </a:rPr>
                        <a:t>Trafikk</a:t>
                      </a:r>
                    </a:p>
                    <a:p>
                      <a:pPr algn="ctr"/>
                      <a:endParaRPr lang="nb-NO" sz="1200" b="1" dirty="0">
                        <a:solidFill>
                          <a:schemeClr val="tx1"/>
                        </a:solidFill>
                        <a:effectLst/>
                        <a:latin typeface="+mn-lt"/>
                        <a:ea typeface="Times New Roman" panose="02020603050405020304" pitchFamily="18" charset="0"/>
                        <a:cs typeface="Arial" panose="020B0604020202020204" pitchFamily="34" charset="0"/>
                      </a:endParaRPr>
                    </a:p>
                  </a:txBody>
                  <a:tcPr marL="44450" marR="44450" marT="0"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tc>
                  <a:txBody>
                    <a:bodyPr/>
                    <a:lstStyle/>
                    <a:p>
                      <a:r>
                        <a:rPr lang="nb-NO" sz="1200" b="1" dirty="0">
                          <a:solidFill>
                            <a:srgbClr val="000000"/>
                          </a:solidFill>
                          <a:effectLst/>
                          <a:latin typeface="+mn-lt"/>
                          <a:ea typeface="Times New Roman" panose="02020603050405020304" pitchFamily="18" charset="0"/>
                        </a:rPr>
                        <a:t> </a:t>
                      </a:r>
                    </a:p>
                    <a:p>
                      <a:r>
                        <a:rPr lang="nb-NO" sz="1200" dirty="0">
                          <a:solidFill>
                            <a:srgbClr val="000000"/>
                          </a:solidFill>
                          <a:effectLst/>
                          <a:latin typeface="+mn-lt"/>
                          <a:ea typeface="Times New Roman" panose="02020603050405020304" pitchFamily="18" charset="0"/>
                        </a:rPr>
                        <a:t> </a:t>
                      </a:r>
                    </a:p>
                  </a:txBody>
                  <a:tcPr marL="44450" marR="44450"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accent1">
                        <a:lumMod val="20000"/>
                        <a:lumOff val="80000"/>
                      </a:schemeClr>
                    </a:solidFill>
                  </a:tcPr>
                </a:tc>
                <a:tc>
                  <a:txBody>
                    <a:bodyPr/>
                    <a:lstStyle/>
                    <a:p>
                      <a:r>
                        <a:rPr lang="nb-NO" sz="1200" b="1" dirty="0">
                          <a:solidFill>
                            <a:srgbClr val="000000"/>
                          </a:solidFill>
                          <a:effectLst/>
                          <a:latin typeface="+mn-lt"/>
                          <a:ea typeface="Times New Roman" panose="02020603050405020304" pitchFamily="18" charset="0"/>
                        </a:rPr>
                        <a:t> </a:t>
                      </a:r>
                    </a:p>
                    <a:p>
                      <a:r>
                        <a:rPr lang="nb-NO" sz="1200" dirty="0">
                          <a:solidFill>
                            <a:srgbClr val="000000"/>
                          </a:solidFill>
                          <a:effectLst/>
                          <a:latin typeface="+mn-lt"/>
                          <a:ea typeface="Times New Roman" panose="02020603050405020304" pitchFamily="18" charset="0"/>
                        </a:rPr>
                        <a:t> </a:t>
                      </a:r>
                    </a:p>
                  </a:txBody>
                  <a:tcPr marL="44450" marR="44450"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accent1">
                        <a:lumMod val="20000"/>
                        <a:lumOff val="80000"/>
                      </a:schemeClr>
                    </a:solidFill>
                  </a:tcPr>
                </a:tc>
                <a:tc>
                  <a:txBody>
                    <a:bodyPr/>
                    <a:lstStyle/>
                    <a:p>
                      <a:r>
                        <a:rPr lang="nb-NO" sz="1200" b="1" dirty="0">
                          <a:solidFill>
                            <a:srgbClr val="000000"/>
                          </a:solidFill>
                          <a:effectLst/>
                          <a:latin typeface="+mn-lt"/>
                          <a:ea typeface="Times New Roman" panose="02020603050405020304" pitchFamily="18" charset="0"/>
                        </a:rPr>
                        <a:t> </a:t>
                      </a:r>
                    </a:p>
                    <a:p>
                      <a:r>
                        <a:rPr lang="nb-NO" sz="1200" dirty="0">
                          <a:solidFill>
                            <a:srgbClr val="000000"/>
                          </a:solidFill>
                          <a:effectLst/>
                          <a:latin typeface="+mn-lt"/>
                          <a:ea typeface="Times New Roman" panose="02020603050405020304" pitchFamily="18" charset="0"/>
                        </a:rPr>
                        <a:t> </a:t>
                      </a:r>
                    </a:p>
                  </a:txBody>
                  <a:tcPr marL="44450" marR="44450"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accent1">
                        <a:lumMod val="20000"/>
                        <a:lumOff val="80000"/>
                      </a:schemeClr>
                    </a:solidFill>
                  </a:tcPr>
                </a:tc>
                <a:tc>
                  <a:txBody>
                    <a:bodyPr/>
                    <a:lstStyle/>
                    <a:p>
                      <a:endParaRPr lang="nb-NO" sz="1200" dirty="0">
                        <a:solidFill>
                          <a:srgbClr val="FF0000"/>
                        </a:solidFill>
                        <a:effectLst/>
                        <a:latin typeface="+mn-lt"/>
                        <a:ea typeface="Times New Roman" panose="02020603050405020304" pitchFamily="18" charset="0"/>
                      </a:endParaRPr>
                    </a:p>
                  </a:txBody>
                  <a:tcPr marL="44450" marR="44450"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accent1">
                        <a:lumMod val="20000"/>
                        <a:lumOff val="80000"/>
                      </a:schemeClr>
                    </a:solidFill>
                  </a:tcPr>
                </a:tc>
                <a:tc>
                  <a:txBody>
                    <a:bodyPr/>
                    <a:lstStyle/>
                    <a:p>
                      <a:r>
                        <a:rPr lang="nb-NO" sz="1200" b="1" dirty="0">
                          <a:solidFill>
                            <a:srgbClr val="FF0000"/>
                          </a:solidFill>
                          <a:effectLst/>
                          <a:latin typeface="+mn-lt"/>
                          <a:ea typeface="Times New Roman" panose="02020603050405020304" pitchFamily="18" charset="0"/>
                          <a:cs typeface="Times New Roman" panose="02020603050405020304" pitchFamily="18" charset="0"/>
                        </a:rPr>
                        <a:t>1</a:t>
                      </a:r>
                    </a:p>
                    <a:p>
                      <a:r>
                        <a:rPr lang="nb-NO" sz="1200" dirty="0">
                          <a:solidFill>
                            <a:srgbClr val="FF0000"/>
                          </a:solidFill>
                          <a:effectLst/>
                          <a:latin typeface="+mn-lt"/>
                          <a:ea typeface="Times New Roman" panose="02020603050405020304" pitchFamily="18" charset="0"/>
                        </a:rPr>
                        <a:t>Offentlig</a:t>
                      </a:r>
                    </a:p>
                    <a:p>
                      <a:r>
                        <a:rPr lang="nb-NO" sz="1200" dirty="0">
                          <a:solidFill>
                            <a:srgbClr val="FF0000"/>
                          </a:solidFill>
                          <a:effectLst/>
                          <a:latin typeface="+mn-lt"/>
                          <a:ea typeface="Times New Roman" panose="02020603050405020304" pitchFamily="18" charset="0"/>
                        </a:rPr>
                        <a:t>høytidsdag </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a:solidFill>
                            <a:srgbClr val="FF0000"/>
                          </a:solidFill>
                          <a:effectLst/>
                          <a:latin typeface="+mn-lt"/>
                          <a:ea typeface="Times New Roman" panose="02020603050405020304" pitchFamily="18" charset="0"/>
                        </a:rPr>
                        <a:t>Barnehagen stengt</a:t>
                      </a:r>
                    </a:p>
                    <a:p>
                      <a:endParaRPr lang="nb-NO" sz="1200" dirty="0">
                        <a:solidFill>
                          <a:srgbClr val="000000"/>
                        </a:solidFill>
                        <a:effectLst/>
                        <a:latin typeface="+mn-lt"/>
                        <a:ea typeface="Times New Roman" panose="02020603050405020304" pitchFamily="18" charset="0"/>
                      </a:endParaRPr>
                    </a:p>
                  </a:txBody>
                  <a:tcPr marL="44450" marR="44450"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tc>
                  <a:txBody>
                    <a:bodyPr/>
                    <a:lstStyle/>
                    <a:p>
                      <a:r>
                        <a:rPr lang="nb-NO" sz="1200" b="1" dirty="0">
                          <a:solidFill>
                            <a:srgbClr val="000000"/>
                          </a:solidFill>
                          <a:effectLst/>
                          <a:latin typeface="+mn-lt"/>
                          <a:ea typeface="Times New Roman" panose="02020603050405020304" pitchFamily="18" charset="0"/>
                        </a:rPr>
                        <a:t>2</a:t>
                      </a:r>
                    </a:p>
                    <a:p>
                      <a:r>
                        <a:rPr lang="nb-NO" sz="1200" dirty="0">
                          <a:solidFill>
                            <a:srgbClr val="000000"/>
                          </a:solidFill>
                          <a:effectLst/>
                          <a:latin typeface="+mn-lt"/>
                          <a:ea typeface="Times New Roman" panose="02020603050405020304" pitchFamily="18" charset="0"/>
                        </a:rPr>
                        <a:t> </a:t>
                      </a:r>
                    </a:p>
                  </a:txBody>
                  <a:tcPr marL="44450" marR="44450"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tc>
                  <a:txBody>
                    <a:bodyPr/>
                    <a:lstStyle/>
                    <a:p>
                      <a:r>
                        <a:rPr lang="nb-NO" sz="1200" b="1" dirty="0">
                          <a:solidFill>
                            <a:srgbClr val="FF0000"/>
                          </a:solidFill>
                          <a:effectLst/>
                          <a:latin typeface="+mn-lt"/>
                          <a:ea typeface="Times New Roman" panose="02020603050405020304" pitchFamily="18" charset="0"/>
                          <a:cs typeface="Times New Roman" panose="02020603050405020304" pitchFamily="18" charset="0"/>
                        </a:rPr>
                        <a:t>3</a:t>
                      </a:r>
                      <a:endParaRPr lang="nb-NO" sz="1200" dirty="0">
                        <a:solidFill>
                          <a:srgbClr val="FF0000"/>
                        </a:solidFill>
                        <a:effectLst/>
                        <a:latin typeface="+mn-lt"/>
                        <a:ea typeface="Times New Roman" panose="02020603050405020304" pitchFamily="18" charset="0"/>
                      </a:endParaRPr>
                    </a:p>
                  </a:txBody>
                  <a:tcPr marL="44450" marR="44450"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174377">
                <a:tc>
                  <a:txBody>
                    <a:bodyPr/>
                    <a:lstStyle/>
                    <a:p>
                      <a:pPr algn="ctr"/>
                      <a:r>
                        <a:rPr lang="nb-NO" sz="1200" b="1" dirty="0">
                          <a:solidFill>
                            <a:schemeClr val="tx1"/>
                          </a:solidFill>
                          <a:effectLst/>
                          <a:latin typeface="+mn-lt"/>
                          <a:ea typeface="Times New Roman" panose="02020603050405020304" pitchFamily="18" charset="0"/>
                          <a:cs typeface="Arial" panose="020B0604020202020204" pitchFamily="34" charset="0"/>
                        </a:rPr>
                        <a:t>19</a:t>
                      </a:r>
                    </a:p>
                    <a:p>
                      <a:pPr marL="0" marR="0" lvl="0" indent="0" algn="ctr" defTabSz="914400" rtl="0" eaLnBrk="1" fontAlgn="auto" latinLnBrk="0" hangingPunct="1">
                        <a:lnSpc>
                          <a:spcPct val="100000"/>
                        </a:lnSpc>
                        <a:spcBef>
                          <a:spcPts val="0"/>
                        </a:spcBef>
                        <a:spcAft>
                          <a:spcPts val="0"/>
                        </a:spcAft>
                        <a:buClrTx/>
                        <a:buSzTx/>
                        <a:buFontTx/>
                        <a:buNone/>
                        <a:tabLst/>
                        <a:defRPr/>
                      </a:pPr>
                      <a:r>
                        <a:rPr lang="nb-NO" sz="1200" b="0" kern="800" dirty="0">
                          <a:solidFill>
                            <a:schemeClr val="tx1"/>
                          </a:solidFill>
                          <a:effectLst/>
                          <a:latin typeface="+mn-lt"/>
                          <a:ea typeface="Calibri" panose="020F0502020204030204" pitchFamily="34" charset="0"/>
                          <a:cs typeface="Arial" panose="020B0604020202020204" pitchFamily="34" charset="0"/>
                        </a:rPr>
                        <a:t>Trafikk</a:t>
                      </a:r>
                    </a:p>
                    <a:p>
                      <a:pPr algn="ctr"/>
                      <a:endParaRPr lang="nb-NO" sz="1200" b="1" dirty="0">
                        <a:solidFill>
                          <a:schemeClr val="tx1"/>
                        </a:solidFill>
                        <a:effectLst/>
                        <a:latin typeface="+mn-lt"/>
                        <a:ea typeface="Times New Roman" panose="02020603050405020304" pitchFamily="18" charset="0"/>
                        <a:cs typeface="Arial" panose="020B0604020202020204" pitchFamily="34" charset="0"/>
                      </a:endParaRPr>
                    </a:p>
                  </a:txBody>
                  <a:tcPr marL="44450" marR="44450" marT="0"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tc>
                  <a:txBody>
                    <a:bodyPr/>
                    <a:lstStyle/>
                    <a:p>
                      <a:r>
                        <a:rPr lang="nb-NO" sz="1200" b="1" dirty="0">
                          <a:solidFill>
                            <a:srgbClr val="000000"/>
                          </a:solidFill>
                          <a:effectLst/>
                          <a:latin typeface="+mn-lt"/>
                          <a:ea typeface="Times New Roman" panose="02020603050405020304" pitchFamily="18" charset="0"/>
                        </a:rPr>
                        <a:t>4</a:t>
                      </a:r>
                      <a:endParaRPr lang="nb-NO" sz="1200" dirty="0">
                        <a:effectLst/>
                        <a:latin typeface="+mn-lt"/>
                        <a:ea typeface="Times New Roman" panose="02020603050405020304" pitchFamily="18" charset="0"/>
                      </a:endParaRPr>
                    </a:p>
                  </a:txBody>
                  <a:tcPr marL="44450" marR="44450"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tc>
                  <a:txBody>
                    <a:bodyPr/>
                    <a:lstStyle/>
                    <a:p>
                      <a:r>
                        <a:rPr lang="nb-NO" sz="1200" b="1" dirty="0">
                          <a:solidFill>
                            <a:srgbClr val="000000"/>
                          </a:solidFill>
                          <a:effectLst/>
                          <a:latin typeface="+mn-lt"/>
                          <a:ea typeface="Times New Roman" panose="02020603050405020304" pitchFamily="18" charset="0"/>
                        </a:rPr>
                        <a:t>5</a:t>
                      </a:r>
                      <a:endParaRPr lang="nb-NO" sz="1200" dirty="0">
                        <a:effectLst/>
                        <a:latin typeface="+mn-lt"/>
                        <a:ea typeface="Times New Roman" panose="02020603050405020304" pitchFamily="18" charset="0"/>
                      </a:endParaRPr>
                    </a:p>
                  </a:txBody>
                  <a:tcPr marL="44450" marR="44450"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tc>
                  <a:txBody>
                    <a:bodyPr/>
                    <a:lstStyle/>
                    <a:p>
                      <a:r>
                        <a:rPr lang="nb-NO" sz="1200" b="1" dirty="0">
                          <a:solidFill>
                            <a:srgbClr val="000000"/>
                          </a:solidFill>
                          <a:effectLst/>
                          <a:latin typeface="+mn-lt"/>
                          <a:ea typeface="Times New Roman" panose="02020603050405020304" pitchFamily="18" charset="0"/>
                        </a:rPr>
                        <a:t>6</a:t>
                      </a:r>
                      <a:endParaRPr lang="nb-NO" sz="1200" dirty="0">
                        <a:effectLst/>
                        <a:latin typeface="+mn-lt"/>
                        <a:ea typeface="Times New Roman" panose="02020603050405020304" pitchFamily="18" charset="0"/>
                      </a:endParaRPr>
                    </a:p>
                  </a:txBody>
                  <a:tcPr marL="44450" marR="44450"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tc>
                  <a:txBody>
                    <a:bodyPr/>
                    <a:lstStyle/>
                    <a:p>
                      <a:r>
                        <a:rPr lang="nb-NO" sz="1200" b="1" dirty="0">
                          <a:solidFill>
                            <a:srgbClr val="000000"/>
                          </a:solidFill>
                          <a:effectLst/>
                          <a:latin typeface="+mn-lt"/>
                          <a:ea typeface="Times New Roman" panose="02020603050405020304" pitchFamily="18" charset="0"/>
                        </a:rPr>
                        <a:t>7</a:t>
                      </a:r>
                    </a:p>
                  </a:txBody>
                  <a:tcPr marL="44450" marR="44450"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b="1" dirty="0">
                          <a:solidFill>
                            <a:srgbClr val="000000"/>
                          </a:solidFill>
                          <a:effectLst/>
                          <a:latin typeface="+mn-lt"/>
                          <a:ea typeface="Times New Roman" panose="02020603050405020304" pitchFamily="18" charset="0"/>
                        </a:rPr>
                        <a:t>8</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b="1" dirty="0">
                          <a:solidFill>
                            <a:srgbClr val="000000"/>
                          </a:solidFill>
                          <a:effectLst/>
                          <a:latin typeface="+mn-lt"/>
                          <a:ea typeface="Times New Roman" panose="02020603050405020304" pitchFamily="18" charset="0"/>
                        </a:rPr>
                        <a:t>Maya</a:t>
                      </a:r>
                    </a:p>
                    <a:p>
                      <a:endParaRPr lang="nb-NO" sz="1200" dirty="0">
                        <a:effectLst/>
                        <a:latin typeface="+mn-lt"/>
                        <a:ea typeface="Times New Roman" panose="02020603050405020304" pitchFamily="18" charset="0"/>
                      </a:endParaRPr>
                    </a:p>
                  </a:txBody>
                  <a:tcPr marL="44450" marR="44450"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tc>
                  <a:txBody>
                    <a:bodyPr/>
                    <a:lstStyle/>
                    <a:p>
                      <a:r>
                        <a:rPr lang="nb-NO" sz="1200" b="1" dirty="0">
                          <a:solidFill>
                            <a:srgbClr val="000000"/>
                          </a:solidFill>
                          <a:effectLst/>
                          <a:latin typeface="+mn-lt"/>
                          <a:ea typeface="Times New Roman" panose="02020603050405020304" pitchFamily="18" charset="0"/>
                        </a:rPr>
                        <a:t>9</a:t>
                      </a:r>
                      <a:endParaRPr lang="nb-NO" sz="1200" dirty="0">
                        <a:effectLst/>
                        <a:latin typeface="+mn-lt"/>
                        <a:ea typeface="Times New Roman" panose="02020603050405020304" pitchFamily="18" charset="0"/>
                      </a:endParaRPr>
                    </a:p>
                    <a:p>
                      <a:r>
                        <a:rPr lang="nb-NO" sz="1200" b="0" i="0" dirty="0">
                          <a:solidFill>
                            <a:srgbClr val="000000"/>
                          </a:solidFill>
                          <a:effectLst/>
                          <a:latin typeface="+mn-lt"/>
                        </a:rPr>
                        <a:t>Årets første grilldag</a:t>
                      </a:r>
                      <a:endParaRPr lang="nb-NO" sz="1200" dirty="0">
                        <a:effectLst/>
                        <a:latin typeface="+mn-lt"/>
                        <a:ea typeface="Times New Roman" panose="02020603050405020304" pitchFamily="18" charset="0"/>
                      </a:endParaRPr>
                    </a:p>
                  </a:txBody>
                  <a:tcPr marL="44450" marR="44450"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tc>
                  <a:txBody>
                    <a:bodyPr/>
                    <a:lstStyle/>
                    <a:p>
                      <a:r>
                        <a:rPr lang="nb-NO" sz="1200" b="1" dirty="0">
                          <a:solidFill>
                            <a:srgbClr val="FF0000"/>
                          </a:solidFill>
                          <a:effectLst/>
                          <a:latin typeface="+mn-lt"/>
                          <a:ea typeface="Times New Roman" panose="02020603050405020304" pitchFamily="18" charset="0"/>
                          <a:cs typeface="Times New Roman" panose="02020603050405020304" pitchFamily="18" charset="0"/>
                        </a:rPr>
                        <a:t>10</a:t>
                      </a:r>
                      <a:endParaRPr lang="nb-NO" sz="1200" dirty="0">
                        <a:solidFill>
                          <a:srgbClr val="FF0000"/>
                        </a:solidFill>
                        <a:effectLst/>
                        <a:latin typeface="+mn-lt"/>
                        <a:ea typeface="Times New Roman" panose="02020603050405020304" pitchFamily="18" charset="0"/>
                      </a:endParaRPr>
                    </a:p>
                  </a:txBody>
                  <a:tcPr marL="44450" marR="44450"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1210235">
                <a:tc>
                  <a:txBody>
                    <a:bodyPr/>
                    <a:lstStyle/>
                    <a:p>
                      <a:pPr algn="ctr"/>
                      <a:r>
                        <a:rPr lang="nb-NO" sz="1200" b="1" dirty="0">
                          <a:solidFill>
                            <a:schemeClr val="tx1"/>
                          </a:solidFill>
                          <a:effectLst/>
                          <a:latin typeface="+mn-lt"/>
                          <a:ea typeface="Times New Roman" panose="02020603050405020304" pitchFamily="18" charset="0"/>
                          <a:cs typeface="Arial" panose="020B0604020202020204" pitchFamily="34" charset="0"/>
                        </a:rPr>
                        <a:t>20</a:t>
                      </a:r>
                    </a:p>
                    <a:p>
                      <a:pPr marL="0" marR="0" lvl="0" indent="0" algn="ctr" defTabSz="914400" rtl="0" eaLnBrk="1" fontAlgn="auto" latinLnBrk="0" hangingPunct="1">
                        <a:lnSpc>
                          <a:spcPct val="100000"/>
                        </a:lnSpc>
                        <a:spcBef>
                          <a:spcPts val="0"/>
                        </a:spcBef>
                        <a:spcAft>
                          <a:spcPts val="0"/>
                        </a:spcAft>
                        <a:buClrTx/>
                        <a:buSzTx/>
                        <a:buFontTx/>
                        <a:buNone/>
                        <a:tabLst/>
                        <a:defRPr/>
                      </a:pPr>
                      <a:r>
                        <a:rPr lang="nb-NO" sz="1200" b="0" kern="800" dirty="0">
                          <a:solidFill>
                            <a:schemeClr val="tx1"/>
                          </a:solidFill>
                          <a:effectLst/>
                          <a:latin typeface="+mn-lt"/>
                          <a:ea typeface="Calibri" panose="020F0502020204030204" pitchFamily="34" charset="0"/>
                          <a:cs typeface="Arial" panose="020B0604020202020204" pitchFamily="34" charset="0"/>
                        </a:rPr>
                        <a:t>Grunnlovs-dagen</a:t>
                      </a:r>
                    </a:p>
                    <a:p>
                      <a:pPr algn="ctr"/>
                      <a:endParaRPr lang="nb-NO" sz="1200" b="1" dirty="0">
                        <a:solidFill>
                          <a:schemeClr val="tx1"/>
                        </a:solidFill>
                        <a:effectLst/>
                        <a:latin typeface="+mn-lt"/>
                        <a:ea typeface="Times New Roman" panose="02020603050405020304" pitchFamily="18" charset="0"/>
                        <a:cs typeface="Arial" panose="020B0604020202020204" pitchFamily="34" charset="0"/>
                      </a:endParaRPr>
                    </a:p>
                  </a:txBody>
                  <a:tcPr marL="44450" marR="44450" marT="0"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tc>
                  <a:txBody>
                    <a:bodyPr/>
                    <a:lstStyle/>
                    <a:p>
                      <a:r>
                        <a:rPr lang="nb-NO" sz="1200" b="1" dirty="0">
                          <a:solidFill>
                            <a:srgbClr val="000000"/>
                          </a:solidFill>
                          <a:effectLst/>
                          <a:latin typeface="+mn-lt"/>
                          <a:ea typeface="Times New Roman" panose="02020603050405020304" pitchFamily="18" charset="0"/>
                        </a:rPr>
                        <a:t>11</a:t>
                      </a:r>
                      <a:endParaRPr lang="nb-NO" sz="1200" dirty="0">
                        <a:effectLst/>
                        <a:latin typeface="+mn-lt"/>
                        <a:ea typeface="Times New Roman" panose="02020603050405020304" pitchFamily="18" charset="0"/>
                      </a:endParaRPr>
                    </a:p>
                  </a:txBody>
                  <a:tcPr marL="44450" marR="44450"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tc>
                  <a:txBody>
                    <a:bodyPr/>
                    <a:lstStyle/>
                    <a:p>
                      <a:r>
                        <a:rPr lang="nb-NO" sz="1200" b="1" dirty="0">
                          <a:solidFill>
                            <a:srgbClr val="000000"/>
                          </a:solidFill>
                          <a:effectLst/>
                          <a:latin typeface="+mn-lt"/>
                          <a:ea typeface="Times New Roman" panose="02020603050405020304" pitchFamily="18" charset="0"/>
                        </a:rPr>
                        <a:t>12</a:t>
                      </a:r>
                      <a:endParaRPr lang="nb-NO" sz="1200" dirty="0">
                        <a:effectLst/>
                        <a:latin typeface="+mn-lt"/>
                        <a:ea typeface="Times New Roman" panose="02020603050405020304" pitchFamily="18" charset="0"/>
                      </a:endParaRPr>
                    </a:p>
                  </a:txBody>
                  <a:tcPr marL="44450" marR="44450"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tc>
                  <a:txBody>
                    <a:bodyPr/>
                    <a:lstStyle/>
                    <a:p>
                      <a:r>
                        <a:rPr lang="nb-NO" sz="1200" b="1" dirty="0">
                          <a:solidFill>
                            <a:srgbClr val="000000"/>
                          </a:solidFill>
                          <a:effectLst/>
                          <a:latin typeface="+mn-lt"/>
                          <a:ea typeface="Times New Roman" panose="02020603050405020304" pitchFamily="18" charset="0"/>
                        </a:rPr>
                        <a:t>13</a:t>
                      </a:r>
                      <a:endParaRPr lang="nb-NO" sz="1200" dirty="0">
                        <a:solidFill>
                          <a:srgbClr val="000000"/>
                        </a:solidFill>
                        <a:effectLst/>
                        <a:latin typeface="+mn-lt"/>
                        <a:ea typeface="Times New Roman" panose="02020603050405020304" pitchFamily="18" charset="0"/>
                      </a:endParaRPr>
                    </a:p>
                  </a:txBody>
                  <a:tcPr marL="44450" marR="44450"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b="1" dirty="0">
                          <a:solidFill>
                            <a:srgbClr val="FF0000"/>
                          </a:solidFill>
                          <a:effectLst/>
                          <a:latin typeface="+mn-lt"/>
                          <a:ea typeface="Times New Roman" panose="02020603050405020304" pitchFamily="18" charset="0"/>
                        </a:rPr>
                        <a:t>14</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a:solidFill>
                            <a:srgbClr val="FF0000"/>
                          </a:solidFill>
                          <a:effectLst/>
                          <a:latin typeface="+mn-lt"/>
                          <a:ea typeface="Times New Roman" panose="02020603050405020304" pitchFamily="18" charset="0"/>
                        </a:rPr>
                        <a:t>Kristi himmelfartsdag</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a:solidFill>
                            <a:srgbClr val="FF0000"/>
                          </a:solidFill>
                          <a:effectLst/>
                          <a:latin typeface="+mn-lt"/>
                          <a:ea typeface="Times New Roman" panose="02020603050405020304" pitchFamily="18" charset="0"/>
                        </a:rPr>
                        <a:t>Barnehagen stengt</a:t>
                      </a:r>
                    </a:p>
                    <a:p>
                      <a:endParaRPr lang="nb-NO" sz="1200" dirty="0">
                        <a:solidFill>
                          <a:srgbClr val="000000"/>
                        </a:solidFill>
                        <a:effectLst/>
                        <a:latin typeface="+mn-lt"/>
                        <a:ea typeface="Times New Roman" panose="02020603050405020304" pitchFamily="18" charset="0"/>
                      </a:endParaRPr>
                    </a:p>
                  </a:txBody>
                  <a:tcPr marL="44450" marR="44450"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tc>
                  <a:txBody>
                    <a:bodyPr/>
                    <a:lstStyle/>
                    <a:p>
                      <a:r>
                        <a:rPr lang="nb-NO" sz="1200" b="1" dirty="0">
                          <a:solidFill>
                            <a:srgbClr val="000000"/>
                          </a:solidFill>
                          <a:effectLst/>
                          <a:latin typeface="+mn-lt"/>
                          <a:ea typeface="Times New Roman" panose="02020603050405020304" pitchFamily="18" charset="0"/>
                        </a:rPr>
                        <a:t>15</a:t>
                      </a:r>
                      <a:endParaRPr lang="nb-NO" sz="1200" dirty="0">
                        <a:solidFill>
                          <a:srgbClr val="000000"/>
                        </a:solidFill>
                        <a:effectLst/>
                        <a:latin typeface="+mn-lt"/>
                        <a:ea typeface="Times New Roman" panose="02020603050405020304" pitchFamily="18" charset="0"/>
                      </a:endParaRPr>
                    </a:p>
                  </a:txBody>
                  <a:tcPr marL="44450" marR="44450"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tc>
                  <a:txBody>
                    <a:bodyPr/>
                    <a:lstStyle/>
                    <a:p>
                      <a:r>
                        <a:rPr lang="nb-NO" sz="1200" b="1" dirty="0">
                          <a:solidFill>
                            <a:srgbClr val="FF0000"/>
                          </a:solidFill>
                          <a:effectLst/>
                          <a:latin typeface="+mn-lt"/>
                          <a:ea typeface="Times New Roman" panose="02020603050405020304" pitchFamily="18" charset="0"/>
                          <a:cs typeface="Times New Roman" panose="02020603050405020304" pitchFamily="18" charset="0"/>
                        </a:rPr>
                        <a:t>16</a:t>
                      </a:r>
                    </a:p>
                    <a:p>
                      <a:r>
                        <a:rPr lang="nb-NO" sz="1200" dirty="0">
                          <a:solidFill>
                            <a:srgbClr val="FF0000"/>
                          </a:solidFill>
                          <a:effectLst/>
                          <a:latin typeface="+mn-lt"/>
                          <a:ea typeface="Times New Roman" panose="02020603050405020304" pitchFamily="18" charset="0"/>
                        </a:rPr>
                        <a:t> </a:t>
                      </a:r>
                    </a:p>
                  </a:txBody>
                  <a:tcPr marL="44450" marR="44450"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b="1" dirty="0">
                          <a:solidFill>
                            <a:srgbClr val="FF0000"/>
                          </a:solidFill>
                          <a:effectLst/>
                          <a:latin typeface="+mn-lt"/>
                          <a:ea typeface="Times New Roman" panose="02020603050405020304" pitchFamily="18" charset="0"/>
                          <a:cs typeface="Times New Roman" panose="02020603050405020304" pitchFamily="18" charset="0"/>
                        </a:rPr>
                        <a:t>17</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a:solidFill>
                            <a:srgbClr val="FF0000"/>
                          </a:solidFill>
                          <a:effectLst/>
                          <a:latin typeface="+mn-lt"/>
                          <a:ea typeface="Times New Roman" panose="02020603050405020304" pitchFamily="18" charset="0"/>
                        </a:rPr>
                        <a:t>Grunnlovsdag</a:t>
                      </a:r>
                    </a:p>
                    <a:p>
                      <a:endParaRPr lang="nb-NO" sz="1200" dirty="0">
                        <a:solidFill>
                          <a:srgbClr val="FF0000"/>
                        </a:solidFill>
                        <a:effectLst/>
                        <a:latin typeface="+mn-lt"/>
                        <a:ea typeface="Times New Roman" panose="02020603050405020304" pitchFamily="18" charset="0"/>
                      </a:endParaRPr>
                    </a:p>
                  </a:txBody>
                  <a:tcPr marL="44450" marR="44450"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1201271">
                <a:tc>
                  <a:txBody>
                    <a:bodyPr/>
                    <a:lstStyle/>
                    <a:p>
                      <a:pPr algn="ctr"/>
                      <a:r>
                        <a:rPr lang="nb-NO" sz="1200" b="1" dirty="0">
                          <a:solidFill>
                            <a:schemeClr val="tx1"/>
                          </a:solidFill>
                          <a:effectLst/>
                          <a:latin typeface="+mn-lt"/>
                          <a:ea typeface="Times New Roman" panose="02020603050405020304" pitchFamily="18" charset="0"/>
                          <a:cs typeface="Arial" panose="020B0604020202020204" pitchFamily="34" charset="0"/>
                        </a:rPr>
                        <a:t>21</a:t>
                      </a:r>
                    </a:p>
                    <a:p>
                      <a:pPr algn="ctr"/>
                      <a:r>
                        <a:rPr lang="nb-NO" sz="1200" b="0" dirty="0">
                          <a:solidFill>
                            <a:schemeClr val="tx1"/>
                          </a:solidFill>
                          <a:effectLst/>
                          <a:latin typeface="+mn-lt"/>
                          <a:ea typeface="Times New Roman" panose="02020603050405020304" pitchFamily="18" charset="0"/>
                          <a:cs typeface="Arial" panose="020B0604020202020204" pitchFamily="34" charset="0"/>
                        </a:rPr>
                        <a:t>Førstehjelp</a:t>
                      </a:r>
                    </a:p>
                  </a:txBody>
                  <a:tcPr marL="44450" marR="44450" marT="0"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tc>
                  <a:txBody>
                    <a:bodyPr/>
                    <a:lstStyle/>
                    <a:p>
                      <a:r>
                        <a:rPr lang="nb-NO" sz="1200" b="1" dirty="0">
                          <a:solidFill>
                            <a:srgbClr val="000000"/>
                          </a:solidFill>
                          <a:effectLst/>
                          <a:latin typeface="+mn-lt"/>
                          <a:ea typeface="Times New Roman" panose="02020603050405020304" pitchFamily="18" charset="0"/>
                        </a:rPr>
                        <a:t>18</a:t>
                      </a:r>
                    </a:p>
                  </a:txBody>
                  <a:tcPr marL="44450" marR="44450"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tc>
                  <a:txBody>
                    <a:bodyPr/>
                    <a:lstStyle/>
                    <a:p>
                      <a:r>
                        <a:rPr lang="nb-NO" sz="1200" b="1" dirty="0">
                          <a:solidFill>
                            <a:srgbClr val="000000"/>
                          </a:solidFill>
                          <a:effectLst/>
                          <a:latin typeface="+mn-lt"/>
                          <a:ea typeface="Times New Roman" panose="02020603050405020304" pitchFamily="18" charset="0"/>
                        </a:rPr>
                        <a:t>19</a:t>
                      </a:r>
                      <a:endParaRPr lang="nb-NO" sz="1200" dirty="0">
                        <a:solidFill>
                          <a:srgbClr val="000000"/>
                        </a:solidFill>
                        <a:effectLst/>
                        <a:latin typeface="+mn-lt"/>
                        <a:ea typeface="Times New Roman" panose="02020603050405020304" pitchFamily="18" charset="0"/>
                      </a:endParaRPr>
                    </a:p>
                  </a:txBody>
                  <a:tcPr marL="44450" marR="44450"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tc>
                  <a:txBody>
                    <a:bodyPr/>
                    <a:lstStyle/>
                    <a:p>
                      <a:r>
                        <a:rPr lang="nb-NO" sz="1200" b="1" dirty="0">
                          <a:solidFill>
                            <a:srgbClr val="000000"/>
                          </a:solidFill>
                          <a:effectLst/>
                          <a:latin typeface="+mn-lt"/>
                          <a:ea typeface="Times New Roman" panose="02020603050405020304" pitchFamily="18" charset="0"/>
                        </a:rPr>
                        <a:t>20</a:t>
                      </a:r>
                    </a:p>
                    <a:p>
                      <a:r>
                        <a:rPr lang="nb-NO" sz="1200" dirty="0">
                          <a:solidFill>
                            <a:srgbClr val="000000"/>
                          </a:solidFill>
                          <a:effectLst/>
                          <a:latin typeface="+mn-lt"/>
                          <a:ea typeface="Times New Roman" panose="02020603050405020304" pitchFamily="18" charset="0"/>
                        </a:rPr>
                        <a:t>Sommeravslutning?</a:t>
                      </a:r>
                    </a:p>
                    <a:p>
                      <a:r>
                        <a:rPr lang="nb-NO" sz="1200" dirty="0">
                          <a:solidFill>
                            <a:srgbClr val="000000"/>
                          </a:solidFill>
                          <a:effectLst/>
                          <a:latin typeface="+mn-lt"/>
                          <a:ea typeface="Times New Roman" panose="02020603050405020304" pitchFamily="18" charset="0"/>
                        </a:rPr>
                        <a:t>Kan endres</a:t>
                      </a:r>
                    </a:p>
                    <a:p>
                      <a:r>
                        <a:rPr lang="nb-NO" sz="1200" dirty="0">
                          <a:solidFill>
                            <a:srgbClr val="000000"/>
                          </a:solidFill>
                          <a:effectLst/>
                          <a:latin typeface="+mn-lt"/>
                          <a:ea typeface="Times New Roman" panose="02020603050405020304" pitchFamily="18" charset="0"/>
                        </a:rPr>
                        <a:t>- Mer info kommer</a:t>
                      </a:r>
                      <a:endParaRPr lang="nb-NO" sz="1200" dirty="0">
                        <a:effectLst/>
                        <a:latin typeface="+mn-lt"/>
                        <a:ea typeface="Times New Roman" panose="02020603050405020304" pitchFamily="18" charset="0"/>
                      </a:endParaRPr>
                    </a:p>
                    <a:p>
                      <a:endParaRPr lang="nb-NO" sz="1200" b="1" dirty="0">
                        <a:solidFill>
                          <a:srgbClr val="000000"/>
                        </a:solidFill>
                        <a:effectLst/>
                        <a:latin typeface="+mn-lt"/>
                        <a:ea typeface="Times New Roman" panose="02020603050405020304" pitchFamily="18" charset="0"/>
                      </a:endParaRPr>
                    </a:p>
                  </a:txBody>
                  <a:tcPr marL="44450" marR="44450"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accent1">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b="1" dirty="0">
                          <a:solidFill>
                            <a:srgbClr val="000000"/>
                          </a:solidFill>
                          <a:effectLst/>
                          <a:latin typeface="+mn-lt"/>
                          <a:ea typeface="Times New Roman" panose="02020603050405020304" pitchFamily="18" charset="0"/>
                        </a:rPr>
                        <a:t>21</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b="1" dirty="0">
                          <a:solidFill>
                            <a:srgbClr val="000000"/>
                          </a:solidFill>
                          <a:effectLst/>
                          <a:latin typeface="+mn-lt"/>
                          <a:ea typeface="Times New Roman" panose="02020603050405020304" pitchFamily="18" charset="0"/>
                        </a:rPr>
                        <a:t>Wenche</a:t>
                      </a:r>
                      <a:endParaRPr lang="nb-NO" sz="1200" b="1" dirty="0">
                        <a:effectLst/>
                        <a:latin typeface="+mn-lt"/>
                        <a:ea typeface="Times New Roman" panose="02020603050405020304" pitchFamily="18" charset="0"/>
                      </a:endParaRPr>
                    </a:p>
                    <a:p>
                      <a:endParaRPr lang="nb-NO" sz="1200" dirty="0">
                        <a:effectLst/>
                        <a:latin typeface="+mn-lt"/>
                        <a:ea typeface="Times New Roman" panose="02020603050405020304" pitchFamily="18" charset="0"/>
                      </a:endParaRPr>
                    </a:p>
                  </a:txBody>
                  <a:tcPr marL="44450" marR="44450"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tc>
                  <a:txBody>
                    <a:bodyPr/>
                    <a:lstStyle/>
                    <a:p>
                      <a:r>
                        <a:rPr lang="nb-NO" sz="1200" b="1" dirty="0">
                          <a:solidFill>
                            <a:srgbClr val="000000"/>
                          </a:solidFill>
                          <a:effectLst/>
                          <a:latin typeface="+mn-lt"/>
                          <a:ea typeface="Times New Roman" panose="02020603050405020304" pitchFamily="18" charset="0"/>
                        </a:rPr>
                        <a:t>22</a:t>
                      </a:r>
                    </a:p>
                    <a:p>
                      <a:r>
                        <a:rPr lang="nb-NO" sz="1200" dirty="0">
                          <a:solidFill>
                            <a:srgbClr val="000000"/>
                          </a:solidFill>
                          <a:effectLst/>
                          <a:latin typeface="+mn-lt"/>
                          <a:ea typeface="Times New Roman" panose="02020603050405020304" pitchFamily="18" charset="0"/>
                        </a:rPr>
                        <a:t> </a:t>
                      </a:r>
                      <a:endParaRPr lang="nb-NO" sz="1200" dirty="0">
                        <a:effectLst/>
                        <a:latin typeface="+mn-lt"/>
                        <a:ea typeface="Times New Roman" panose="02020603050405020304" pitchFamily="18" charset="0"/>
                      </a:endParaRPr>
                    </a:p>
                  </a:txBody>
                  <a:tcPr marL="44450" marR="44450"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tc>
                  <a:txBody>
                    <a:bodyPr/>
                    <a:lstStyle/>
                    <a:p>
                      <a:r>
                        <a:rPr lang="nb-NO" sz="1200" b="1" dirty="0">
                          <a:solidFill>
                            <a:srgbClr val="000000"/>
                          </a:solidFill>
                          <a:effectLst/>
                          <a:latin typeface="+mn-lt"/>
                          <a:ea typeface="Times New Roman" panose="02020603050405020304" pitchFamily="18" charset="0"/>
                        </a:rPr>
                        <a:t>23</a:t>
                      </a:r>
                      <a:endParaRPr lang="nb-NO" sz="1200" dirty="0">
                        <a:effectLst/>
                        <a:latin typeface="+mn-lt"/>
                        <a:ea typeface="Times New Roman" panose="02020603050405020304" pitchFamily="18" charset="0"/>
                      </a:endParaRPr>
                    </a:p>
                  </a:txBody>
                  <a:tcPr marL="44450" marR="44450"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tc>
                  <a:txBody>
                    <a:bodyPr/>
                    <a:lstStyle/>
                    <a:p>
                      <a:r>
                        <a:rPr lang="nb-NO" sz="1200" b="1" dirty="0">
                          <a:solidFill>
                            <a:srgbClr val="FF0000"/>
                          </a:solidFill>
                          <a:effectLst/>
                          <a:latin typeface="+mn-lt"/>
                          <a:ea typeface="Times New Roman" panose="02020603050405020304" pitchFamily="18" charset="0"/>
                          <a:cs typeface="Times New Roman" panose="02020603050405020304" pitchFamily="18" charset="0"/>
                        </a:rPr>
                        <a:t>24</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a:solidFill>
                            <a:srgbClr val="FF0000"/>
                          </a:solidFill>
                          <a:effectLst/>
                          <a:latin typeface="+mn-lt"/>
                          <a:ea typeface="Times New Roman" panose="02020603050405020304" pitchFamily="18" charset="0"/>
                        </a:rPr>
                        <a:t>1. pinsedag</a:t>
                      </a:r>
                    </a:p>
                    <a:p>
                      <a:endParaRPr lang="nb-NO" sz="1200" dirty="0">
                        <a:solidFill>
                          <a:srgbClr val="FF0000"/>
                        </a:solidFill>
                        <a:effectLst/>
                        <a:latin typeface="+mn-lt"/>
                        <a:ea typeface="Times New Roman" panose="02020603050405020304" pitchFamily="18" charset="0"/>
                      </a:endParaRPr>
                    </a:p>
                  </a:txBody>
                  <a:tcPr marL="44450" marR="44450"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1174377">
                <a:tc>
                  <a:txBody>
                    <a:bodyPr/>
                    <a:lstStyle/>
                    <a:p>
                      <a:pPr algn="ctr"/>
                      <a:r>
                        <a:rPr lang="nb-NO" sz="1200" b="1" dirty="0">
                          <a:solidFill>
                            <a:schemeClr val="tx1"/>
                          </a:solidFill>
                          <a:effectLst/>
                          <a:latin typeface="+mn-lt"/>
                          <a:ea typeface="Times New Roman" panose="02020603050405020304" pitchFamily="18" charset="0"/>
                          <a:cs typeface="Arial" panose="020B0604020202020204" pitchFamily="34" charset="0"/>
                        </a:rPr>
                        <a:t>22</a:t>
                      </a:r>
                    </a:p>
                    <a:p>
                      <a:pPr marL="0" marR="0" lvl="0" indent="0" algn="ctr" defTabSz="914400" rtl="0" eaLnBrk="1" fontAlgn="auto" latinLnBrk="0" hangingPunct="1">
                        <a:lnSpc>
                          <a:spcPct val="100000"/>
                        </a:lnSpc>
                        <a:spcBef>
                          <a:spcPts val="0"/>
                        </a:spcBef>
                        <a:spcAft>
                          <a:spcPts val="0"/>
                        </a:spcAft>
                        <a:buClrTx/>
                        <a:buSzTx/>
                        <a:buFontTx/>
                        <a:buNone/>
                        <a:tabLst/>
                        <a:defRPr/>
                      </a:pPr>
                      <a:r>
                        <a:rPr lang="nb-NO" sz="1200" b="0" dirty="0">
                          <a:solidFill>
                            <a:schemeClr val="tx1"/>
                          </a:solidFill>
                          <a:effectLst/>
                          <a:latin typeface="+mn-lt"/>
                          <a:ea typeface="Times New Roman" panose="02020603050405020304" pitchFamily="18" charset="0"/>
                          <a:cs typeface="Arial" panose="020B0604020202020204" pitchFamily="34" charset="0"/>
                        </a:rPr>
                        <a:t>Førstehjelp</a:t>
                      </a:r>
                    </a:p>
                    <a:p>
                      <a:pPr algn="ctr"/>
                      <a:endParaRPr lang="nb-NO" sz="1200" b="1" dirty="0">
                        <a:solidFill>
                          <a:schemeClr val="tx1"/>
                        </a:solidFill>
                        <a:effectLst/>
                        <a:latin typeface="+mn-lt"/>
                        <a:ea typeface="Times New Roman" panose="02020603050405020304" pitchFamily="18" charset="0"/>
                        <a:cs typeface="Arial" panose="020B0604020202020204" pitchFamily="34" charset="0"/>
                      </a:endParaRPr>
                    </a:p>
                  </a:txBody>
                  <a:tcPr marL="44450" marR="44450" marT="0"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tc>
                  <a:txBody>
                    <a:bodyPr/>
                    <a:lstStyle/>
                    <a:p>
                      <a:r>
                        <a:rPr lang="nb-NO" sz="1200" b="1" dirty="0">
                          <a:solidFill>
                            <a:srgbClr val="FF0000"/>
                          </a:solidFill>
                          <a:effectLst/>
                          <a:latin typeface="+mn-lt"/>
                          <a:ea typeface="Times New Roman" panose="02020603050405020304" pitchFamily="18" charset="0"/>
                        </a:rPr>
                        <a:t>25</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a:solidFill>
                            <a:srgbClr val="FF0000"/>
                          </a:solidFill>
                          <a:effectLst/>
                          <a:latin typeface="+mn-lt"/>
                          <a:ea typeface="Times New Roman" panose="02020603050405020304" pitchFamily="18" charset="0"/>
                        </a:rPr>
                        <a:t>2. pinsedag</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a:solidFill>
                            <a:srgbClr val="FF0000"/>
                          </a:solidFill>
                          <a:effectLst/>
                          <a:latin typeface="+mn-lt"/>
                          <a:ea typeface="Times New Roman" panose="02020603050405020304" pitchFamily="18" charset="0"/>
                        </a:rPr>
                        <a:t>Barnehagen stengt</a:t>
                      </a:r>
                    </a:p>
                    <a:p>
                      <a:endParaRPr lang="nb-NO" sz="1200" dirty="0">
                        <a:solidFill>
                          <a:srgbClr val="000000"/>
                        </a:solidFill>
                        <a:effectLst/>
                        <a:latin typeface="+mn-lt"/>
                        <a:ea typeface="Times New Roman" panose="02020603050405020304" pitchFamily="18" charset="0"/>
                      </a:endParaRPr>
                    </a:p>
                  </a:txBody>
                  <a:tcPr marL="44450" marR="44450"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tc>
                  <a:txBody>
                    <a:bodyPr/>
                    <a:lstStyle/>
                    <a:p>
                      <a:r>
                        <a:rPr lang="nb-NO" sz="1200" b="1" dirty="0">
                          <a:solidFill>
                            <a:srgbClr val="000000"/>
                          </a:solidFill>
                          <a:effectLst/>
                          <a:latin typeface="+mn-lt"/>
                          <a:ea typeface="Times New Roman" panose="02020603050405020304" pitchFamily="18" charset="0"/>
                        </a:rPr>
                        <a:t>26</a:t>
                      </a:r>
                      <a:endParaRPr lang="nb-NO" sz="1200" dirty="0">
                        <a:effectLst/>
                        <a:latin typeface="+mn-lt"/>
                        <a:ea typeface="Times New Roman" panose="02020603050405020304" pitchFamily="18" charset="0"/>
                      </a:endParaRPr>
                    </a:p>
                  </a:txBody>
                  <a:tcPr marL="44450" marR="44450" marT="0" marB="0">
                    <a:lnL w="12700" cap="flat" cmpd="sng" algn="ctr">
                      <a:solidFill>
                        <a:srgbClr val="5B9BD5"/>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tc>
                  <a:txBody>
                    <a:bodyPr/>
                    <a:lstStyle/>
                    <a:p>
                      <a:r>
                        <a:rPr lang="nb-NO" sz="1200" b="1" dirty="0">
                          <a:solidFill>
                            <a:srgbClr val="000000"/>
                          </a:solidFill>
                          <a:effectLst/>
                          <a:latin typeface="+mn-lt"/>
                          <a:ea typeface="Times New Roman" panose="02020603050405020304" pitchFamily="18" charset="0"/>
                        </a:rPr>
                        <a:t>27</a:t>
                      </a:r>
                    </a:p>
                    <a:p>
                      <a:r>
                        <a:rPr lang="nb-NO" sz="1200" dirty="0">
                          <a:solidFill>
                            <a:srgbClr val="000000"/>
                          </a:solidFill>
                          <a:effectLst/>
                          <a:latin typeface="+mn-lt"/>
                          <a:ea typeface="Times New Roman" panose="02020603050405020304" pitchFamily="18" charset="0"/>
                        </a:rPr>
                        <a:t>Overnatting med førskolebarna?</a:t>
                      </a:r>
                    </a:p>
                    <a:p>
                      <a:r>
                        <a:rPr lang="nb-NO" sz="1200" dirty="0">
                          <a:solidFill>
                            <a:srgbClr val="000000"/>
                          </a:solidFill>
                          <a:effectLst/>
                          <a:latin typeface="+mn-lt"/>
                          <a:ea typeface="Times New Roman" panose="02020603050405020304" pitchFamily="18" charset="0"/>
                        </a:rPr>
                        <a:t>Kan endres</a:t>
                      </a:r>
                    </a:p>
                    <a:p>
                      <a:r>
                        <a:rPr lang="nb-NO" sz="1200" dirty="0">
                          <a:solidFill>
                            <a:srgbClr val="000000"/>
                          </a:solidFill>
                          <a:effectLst/>
                          <a:latin typeface="+mn-lt"/>
                          <a:ea typeface="Times New Roman" panose="02020603050405020304" pitchFamily="18" charset="0"/>
                        </a:rPr>
                        <a:t>- Mer info kommer </a:t>
                      </a:r>
                      <a:endParaRPr lang="nb-NO" sz="1200" dirty="0">
                        <a:effectLst/>
                        <a:latin typeface="+mn-lt"/>
                        <a:ea typeface="Times New Roman" panose="02020603050405020304" pitchFamily="18" charset="0"/>
                      </a:endParaRPr>
                    </a:p>
                    <a:p>
                      <a:endParaRPr lang="nb-NO" sz="1200" dirty="0">
                        <a:effectLst/>
                        <a:latin typeface="+mn-lt"/>
                        <a:ea typeface="Times New Roman" panose="02020603050405020304" pitchFamily="18" charset="0"/>
                      </a:endParaRPr>
                    </a:p>
                  </a:txBody>
                  <a:tcPr marL="44450" marR="44450" marT="0" marB="0">
                    <a:lnL w="12700" cap="flat" cmpd="sng" algn="ctr">
                      <a:solidFill>
                        <a:schemeClr val="accent1"/>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accent4">
                        <a:lumMod val="40000"/>
                        <a:lumOff val="60000"/>
                      </a:schemeClr>
                    </a:solidFill>
                  </a:tcPr>
                </a:tc>
                <a:tc>
                  <a:txBody>
                    <a:bodyPr/>
                    <a:lstStyle/>
                    <a:p>
                      <a:r>
                        <a:rPr lang="nb-NO" sz="1200" b="1" dirty="0">
                          <a:solidFill>
                            <a:schemeClr val="tx1"/>
                          </a:solidFill>
                          <a:effectLst/>
                          <a:latin typeface="+mn-lt"/>
                          <a:ea typeface="Times New Roman" panose="02020603050405020304" pitchFamily="18" charset="0"/>
                          <a:cs typeface="Times New Roman" panose="02020603050405020304" pitchFamily="18" charset="0"/>
                        </a:rPr>
                        <a:t>28</a:t>
                      </a:r>
                    </a:p>
                  </a:txBody>
                  <a:tcPr marL="44450" marR="44450" marT="0" marB="0">
                    <a:lnL w="12700" cap="flat" cmpd="sng" algn="ctr">
                      <a:solidFill>
                        <a:srgbClr val="5B9BD5"/>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tc>
                  <a:txBody>
                    <a:bodyPr/>
                    <a:lstStyle/>
                    <a:p>
                      <a:r>
                        <a:rPr lang="nb-NO" sz="1200" b="1" dirty="0">
                          <a:solidFill>
                            <a:srgbClr val="000000"/>
                          </a:solidFill>
                          <a:effectLst/>
                          <a:latin typeface="+mn-lt"/>
                          <a:ea typeface="Times New Roman" panose="02020603050405020304" pitchFamily="18" charset="0"/>
                        </a:rPr>
                        <a:t>29</a:t>
                      </a:r>
                      <a:endParaRPr lang="nb-NO" sz="1200" dirty="0">
                        <a:effectLst/>
                        <a:latin typeface="+mn-lt"/>
                        <a:ea typeface="Times New Roman" panose="02020603050405020304" pitchFamily="18" charset="0"/>
                      </a:endParaRPr>
                    </a:p>
                  </a:txBody>
                  <a:tcPr marL="44450" marR="44450" marT="0" marB="0">
                    <a:lnL w="12700" cap="flat" cmpd="sng" algn="ctr">
                      <a:solidFill>
                        <a:schemeClr val="accent1"/>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tc>
                  <a:txBody>
                    <a:bodyPr/>
                    <a:lstStyle/>
                    <a:p>
                      <a:r>
                        <a:rPr lang="nb-NO" sz="1200" b="1" dirty="0">
                          <a:solidFill>
                            <a:srgbClr val="000000"/>
                          </a:solidFill>
                          <a:effectLst/>
                          <a:latin typeface="+mn-lt"/>
                          <a:ea typeface="Times New Roman" panose="02020603050405020304" pitchFamily="18" charset="0"/>
                        </a:rPr>
                        <a:t>30</a:t>
                      </a:r>
                      <a:endParaRPr lang="nb-NO" sz="1200" dirty="0">
                        <a:effectLst/>
                        <a:latin typeface="+mn-lt"/>
                        <a:ea typeface="Times New Roman" panose="02020603050405020304" pitchFamily="18" charset="0"/>
                      </a:endParaRPr>
                    </a:p>
                  </a:txBody>
                  <a:tcPr marL="44450" marR="44450"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tc>
                  <a:txBody>
                    <a:bodyPr/>
                    <a:lstStyle/>
                    <a:p>
                      <a:r>
                        <a:rPr lang="nb-NO" sz="1200" b="1" dirty="0">
                          <a:solidFill>
                            <a:srgbClr val="FF0000"/>
                          </a:solidFill>
                          <a:effectLst/>
                          <a:latin typeface="+mn-lt"/>
                          <a:ea typeface="Times New Roman" panose="02020603050405020304" pitchFamily="18" charset="0"/>
                          <a:cs typeface="Times New Roman" panose="02020603050405020304" pitchFamily="18" charset="0"/>
                        </a:rPr>
                        <a:t>31</a:t>
                      </a:r>
                      <a:endParaRPr lang="nb-NO" sz="1200" dirty="0">
                        <a:solidFill>
                          <a:srgbClr val="FF0000"/>
                        </a:solidFill>
                        <a:effectLst/>
                        <a:latin typeface="+mn-lt"/>
                        <a:ea typeface="Times New Roman" panose="02020603050405020304" pitchFamily="18" charset="0"/>
                      </a:endParaRPr>
                    </a:p>
                  </a:txBody>
                  <a:tcPr marL="44450" marR="44450"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extLst>
                  <a:ext uri="{0D108BD9-81ED-4DB2-BD59-A6C34878D82A}">
                    <a16:rowId xmlns:a16="http://schemas.microsoft.com/office/drawing/2014/main" val="186301531"/>
                  </a:ext>
                </a:extLst>
              </a:tr>
            </a:tbl>
          </a:graphicData>
        </a:graphic>
      </p:graphicFrame>
      <p:pic>
        <p:nvPicPr>
          <p:cNvPr id="2" name="Bilde 1">
            <a:extLst>
              <a:ext uri="{FF2B5EF4-FFF2-40B4-BE49-F238E27FC236}">
                <a16:creationId xmlns:a16="http://schemas.microsoft.com/office/drawing/2014/main" id="{62904879-7C49-033D-065D-3CC3C92F5AA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67693" y="2027855"/>
            <a:ext cx="361950" cy="361950"/>
          </a:xfrm>
          <a:prstGeom prst="rect">
            <a:avLst/>
          </a:prstGeom>
          <a:noFill/>
          <a:extLst>
            <a:ext uri="{909E8E84-426E-40DD-AFC4-6F175D3DCCD1}">
              <a14:hiddenFill xmlns:a14="http://schemas.microsoft.com/office/drawing/2010/main">
                <a:solidFill>
                  <a:srgbClr val="FFFFFF"/>
                </a:solidFill>
              </a14:hiddenFill>
            </a:ext>
          </a:extLst>
        </p:spPr>
      </p:pic>
      <p:pic>
        <p:nvPicPr>
          <p:cNvPr id="3" name="Bilde 2">
            <a:extLst>
              <a:ext uri="{FF2B5EF4-FFF2-40B4-BE49-F238E27FC236}">
                <a16:creationId xmlns:a16="http://schemas.microsoft.com/office/drawing/2014/main" id="{BEB392B8-D664-92AD-D910-92812BB0B31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39312" y="4387483"/>
            <a:ext cx="361950" cy="361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14111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304557" y="73665"/>
            <a:ext cx="1106773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kumimoji="0" lang="nb-NO" altLang="nb-NO" sz="2400" b="1" i="0" u="none" strike="noStrike" cap="none" normalizeH="0" baseline="0" dirty="0">
                <a:ln>
                  <a:noFill/>
                </a:ln>
                <a:effectLst/>
                <a:latin typeface="Arial" panose="020B0604020202020204" pitchFamily="34" charset="0"/>
                <a:ea typeface="Times New Roman" panose="02020603050405020304" pitchFamily="18" charset="0"/>
              </a:rPr>
              <a:t>Personalet 2024/2025 - </a:t>
            </a:r>
            <a:r>
              <a:rPr lang="nb-NO" sz="2400" dirty="0"/>
              <a:t>Dette tas med i årsplanen, da dette kan endre seg fra år til år</a:t>
            </a:r>
            <a:endParaRPr kumimoji="0" lang="nb-NO" altLang="nb-NO" sz="2400" b="0" i="0" u="none" strike="noStrike" cap="none" normalizeH="0" baseline="0" dirty="0">
              <a:ln>
                <a:noFill/>
              </a:ln>
              <a:effectLst/>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nb-NO" altLang="nb-NO" sz="12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kumimoji="0" lang="nb-NO" altLang="nb-NO" sz="1800" b="0" i="0" u="none" strike="noStrike" cap="none" normalizeH="0" baseline="0" dirty="0">
              <a:ln>
                <a:noFill/>
              </a:ln>
              <a:solidFill>
                <a:schemeClr val="tx1"/>
              </a:solidFill>
              <a:effectLst/>
              <a:latin typeface="Arial" panose="020B0604020202020204" pitchFamily="34" charset="0"/>
            </a:endParaRPr>
          </a:p>
        </p:txBody>
      </p:sp>
      <p:sp>
        <p:nvSpPr>
          <p:cNvPr id="8" name="Rektangel 7"/>
          <p:cNvSpPr/>
          <p:nvPr/>
        </p:nvSpPr>
        <p:spPr>
          <a:xfrm>
            <a:off x="304557" y="1892103"/>
            <a:ext cx="1782888" cy="1754326"/>
          </a:xfrm>
          <a:prstGeom prst="rect">
            <a:avLst/>
          </a:prstGeom>
        </p:spPr>
        <p:txBody>
          <a:bodyPr wrap="square">
            <a:spAutoFit/>
          </a:bodyPr>
          <a:lstStyle/>
          <a:p>
            <a:pPr>
              <a:lnSpc>
                <a:spcPct val="150000"/>
              </a:lnSpc>
              <a:spcAft>
                <a:spcPts val="0"/>
              </a:spcAft>
            </a:pPr>
            <a:endParaRPr lang="en-US" dirty="0">
              <a:latin typeface="Arial" panose="020B0604020202020204" pitchFamily="34" charset="0"/>
              <a:ea typeface="Times New Roman" panose="02020603050405020304" pitchFamily="18" charset="0"/>
              <a:cs typeface="Arial" panose="020B0604020202020204" pitchFamily="34" charset="0"/>
            </a:endParaRPr>
          </a:p>
          <a:p>
            <a:pPr>
              <a:lnSpc>
                <a:spcPct val="150000"/>
              </a:lnSpc>
              <a:spcAft>
                <a:spcPts val="0"/>
              </a:spcAft>
            </a:pPr>
            <a:endParaRPr lang="en-US" dirty="0">
              <a:latin typeface="Arial" panose="020B0604020202020204" pitchFamily="34" charset="0"/>
              <a:ea typeface="Times New Roman" panose="02020603050405020304" pitchFamily="18" charset="0"/>
              <a:cs typeface="Arial" panose="020B0604020202020204" pitchFamily="34" charset="0"/>
            </a:endParaRPr>
          </a:p>
          <a:p>
            <a:pPr fontAlgn="t">
              <a:lnSpc>
                <a:spcPct val="150000"/>
              </a:lnSpc>
            </a:pPr>
            <a:r>
              <a:rPr lang="nb-NO"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endParaRPr lang="nb-NO" dirty="0">
              <a:latin typeface="Arial" panose="020B0604020202020204" pitchFamily="34" charset="0"/>
            </a:endParaRPr>
          </a:p>
          <a:p>
            <a:pPr>
              <a:lnSpc>
                <a:spcPct val="150000"/>
              </a:lnSpc>
              <a:spcAft>
                <a:spcPts val="0"/>
              </a:spcAft>
            </a:pPr>
            <a:endParaRPr lang="nb-NO" dirty="0">
              <a:latin typeface="Arial" panose="020B0604020202020204" pitchFamily="34" charset="0"/>
              <a:ea typeface="Times New Roman" panose="02020603050405020304" pitchFamily="18" charset="0"/>
              <a:cs typeface="Arial" panose="020B0604020202020204" pitchFamily="34" charset="0"/>
            </a:endParaRPr>
          </a:p>
        </p:txBody>
      </p:sp>
      <p:sp>
        <p:nvSpPr>
          <p:cNvPr id="10" name="Rektangel 9"/>
          <p:cNvSpPr/>
          <p:nvPr/>
        </p:nvSpPr>
        <p:spPr>
          <a:xfrm>
            <a:off x="1300432" y="1956575"/>
            <a:ext cx="3320471" cy="1200329"/>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fontAlgn="t">
              <a:lnSpc>
                <a:spcPct val="150000"/>
              </a:lnSpc>
            </a:pPr>
            <a:r>
              <a:rPr lang="nb-NO" sz="1200" dirty="0">
                <a:solidFill>
                  <a:srgbClr val="000000"/>
                </a:solidFill>
                <a:ea typeface="Times New Roman" panose="02020603050405020304" pitchFamily="18" charset="0"/>
                <a:cs typeface="Arial" panose="020B0604020202020204" pitchFamily="34" charset="0"/>
              </a:rPr>
              <a:t>Iselin C Engenes</a:t>
            </a:r>
          </a:p>
          <a:p>
            <a:pPr fontAlgn="t">
              <a:lnSpc>
                <a:spcPct val="150000"/>
              </a:lnSpc>
            </a:pPr>
            <a:r>
              <a:rPr lang="en-US" sz="1200" b="1" dirty="0">
                <a:solidFill>
                  <a:srgbClr val="000000"/>
                </a:solidFill>
                <a:cs typeface="Arial" panose="020B0604020202020204" pitchFamily="34" charset="0"/>
              </a:rPr>
              <a:t>Barn og ungdomsarbeider</a:t>
            </a:r>
            <a:endParaRPr lang="nb-NO" sz="1200" dirty="0">
              <a:solidFill>
                <a:srgbClr val="000000"/>
              </a:solidFill>
              <a:ea typeface="Times New Roman" panose="02020603050405020304" pitchFamily="18" charset="0"/>
              <a:cs typeface="Arial" panose="020B0604020202020204" pitchFamily="34" charset="0"/>
            </a:endParaRPr>
          </a:p>
          <a:p>
            <a:pPr fontAlgn="t">
              <a:lnSpc>
                <a:spcPct val="150000"/>
              </a:lnSpc>
            </a:pPr>
            <a:r>
              <a:rPr lang="nb-NO" sz="1200" dirty="0">
                <a:solidFill>
                  <a:srgbClr val="000000"/>
                </a:solidFill>
                <a:ea typeface="Times New Roman" panose="02020603050405020304" pitchFamily="18" charset="0"/>
                <a:cs typeface="Arial" panose="020B0604020202020204" pitchFamily="34" charset="0"/>
              </a:rPr>
              <a:t>80 % </a:t>
            </a:r>
          </a:p>
          <a:p>
            <a:pPr fontAlgn="t">
              <a:lnSpc>
                <a:spcPct val="150000"/>
              </a:lnSpc>
            </a:pPr>
            <a:r>
              <a:rPr lang="nb-NO" sz="1200" dirty="0">
                <a:solidFill>
                  <a:srgbClr val="000000"/>
                </a:solidFill>
                <a:ea typeface="Times New Roman" panose="02020603050405020304" pitchFamily="18" charset="0"/>
                <a:cs typeface="Arial" panose="020B0604020202020204" pitchFamily="34" charset="0"/>
              </a:rPr>
              <a:t>- mandag, onsdag, torsdag og fredag</a:t>
            </a:r>
          </a:p>
        </p:txBody>
      </p:sp>
      <p:sp>
        <p:nvSpPr>
          <p:cNvPr id="12" name="Rektangel 11"/>
          <p:cNvSpPr/>
          <p:nvPr/>
        </p:nvSpPr>
        <p:spPr>
          <a:xfrm>
            <a:off x="1310522" y="4677395"/>
            <a:ext cx="3320471" cy="1477328"/>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fontAlgn="t">
              <a:lnSpc>
                <a:spcPct val="150000"/>
              </a:lnSpc>
            </a:pPr>
            <a:r>
              <a:rPr lang="nb-NO" sz="1200" dirty="0">
                <a:solidFill>
                  <a:srgbClr val="000000"/>
                </a:solidFill>
                <a:ea typeface="Times New Roman" panose="02020603050405020304" pitchFamily="18" charset="0"/>
                <a:cs typeface="Arial" panose="020B0604020202020204" pitchFamily="34" charset="0"/>
              </a:rPr>
              <a:t>Maylinn Helen Fløistad</a:t>
            </a:r>
            <a:endParaRPr lang="en-US" sz="1200" b="1" dirty="0">
              <a:solidFill>
                <a:srgbClr val="000000"/>
              </a:solidFill>
              <a:ea typeface="Times New Roman" panose="02020603050405020304" pitchFamily="18" charset="0"/>
              <a:cs typeface="Arial" panose="020B0604020202020204" pitchFamily="34" charset="0"/>
            </a:endParaRPr>
          </a:p>
          <a:p>
            <a:pPr fontAlgn="t">
              <a:lnSpc>
                <a:spcPct val="150000"/>
              </a:lnSpc>
            </a:pPr>
            <a:r>
              <a:rPr lang="en-US" sz="1200" b="1" dirty="0">
                <a:solidFill>
                  <a:srgbClr val="000000"/>
                </a:solidFill>
                <a:ea typeface="Times New Roman" panose="02020603050405020304" pitchFamily="18" charset="0"/>
                <a:cs typeface="Arial" panose="020B0604020202020204" pitchFamily="34" charset="0"/>
              </a:rPr>
              <a:t>Assistent – påbegynner barnehagelærerutdanning høsten 2025 - deltid</a:t>
            </a:r>
          </a:p>
          <a:p>
            <a:pPr fontAlgn="t">
              <a:lnSpc>
                <a:spcPct val="150000"/>
              </a:lnSpc>
            </a:pPr>
            <a:r>
              <a:rPr lang="nb-NO" sz="1200" dirty="0">
                <a:solidFill>
                  <a:srgbClr val="000000"/>
                </a:solidFill>
                <a:ea typeface="Times New Roman" panose="02020603050405020304" pitchFamily="18" charset="0"/>
                <a:cs typeface="Arial" panose="020B0604020202020204" pitchFamily="34" charset="0"/>
              </a:rPr>
              <a:t>Ca 60 %</a:t>
            </a:r>
          </a:p>
          <a:p>
            <a:pPr fontAlgn="t">
              <a:lnSpc>
                <a:spcPct val="150000"/>
              </a:lnSpc>
            </a:pPr>
            <a:r>
              <a:rPr lang="nb-NO" sz="1200" dirty="0">
                <a:solidFill>
                  <a:srgbClr val="000000"/>
                </a:solidFill>
                <a:ea typeface="Times New Roman" panose="02020603050405020304" pitchFamily="18" charset="0"/>
                <a:cs typeface="Arial" panose="020B0604020202020204" pitchFamily="34" charset="0"/>
              </a:rPr>
              <a:t>- mandag, tirsdag (noe onsdag)</a:t>
            </a:r>
          </a:p>
        </p:txBody>
      </p:sp>
      <p:sp>
        <p:nvSpPr>
          <p:cNvPr id="14" name="Rektangel 13"/>
          <p:cNvSpPr/>
          <p:nvPr/>
        </p:nvSpPr>
        <p:spPr>
          <a:xfrm>
            <a:off x="9606116" y="625476"/>
            <a:ext cx="2000242" cy="382919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R="86995">
              <a:spcAft>
                <a:spcPts val="0"/>
              </a:spcAft>
            </a:pPr>
            <a:r>
              <a:rPr lang="nb-NO" sz="1400" b="1" dirty="0">
                <a:ea typeface="Times New Roman" panose="02020603050405020304" pitchFamily="18" charset="0"/>
                <a:cs typeface="Arial" panose="020B0604020202020204" pitchFamily="34" charset="0"/>
              </a:rPr>
              <a:t>Vikarer</a:t>
            </a:r>
            <a:endParaRPr lang="nb-NO" sz="1400" dirty="0">
              <a:ea typeface="Times New Roman" panose="02020603050405020304" pitchFamily="18" charset="0"/>
              <a:cs typeface="Arial" panose="020B0604020202020204" pitchFamily="34" charset="0"/>
            </a:endParaRPr>
          </a:p>
          <a:p>
            <a:pPr marR="86995">
              <a:lnSpc>
                <a:spcPct val="150000"/>
              </a:lnSpc>
            </a:pPr>
            <a:r>
              <a:rPr lang="nb-NO" sz="1400" dirty="0">
                <a:ea typeface="Times New Roman" panose="02020603050405020304" pitchFamily="18" charset="0"/>
                <a:cs typeface="Arial" panose="020B0604020202020204" pitchFamily="34" charset="0"/>
              </a:rPr>
              <a:t>Linda Iren Fløistad</a:t>
            </a:r>
          </a:p>
          <a:p>
            <a:pPr marR="86995">
              <a:lnSpc>
                <a:spcPct val="150000"/>
              </a:lnSpc>
            </a:pPr>
            <a:r>
              <a:rPr lang="nb-NO" sz="1400" dirty="0">
                <a:ea typeface="Times New Roman" panose="02020603050405020304" pitchFamily="18" charset="0"/>
                <a:cs typeface="Arial" panose="020B0604020202020204" pitchFamily="34" charset="0"/>
              </a:rPr>
              <a:t>Hilde Vaagsnes</a:t>
            </a:r>
          </a:p>
          <a:p>
            <a:pPr marR="86995">
              <a:lnSpc>
                <a:spcPct val="150000"/>
              </a:lnSpc>
            </a:pPr>
            <a:r>
              <a:rPr lang="nb-NO" sz="1400" dirty="0">
                <a:ea typeface="Times New Roman" panose="02020603050405020304" pitchFamily="18" charset="0"/>
                <a:cs typeface="Arial" panose="020B0604020202020204" pitchFamily="34" charset="0"/>
              </a:rPr>
              <a:t>Linda Nygård</a:t>
            </a:r>
          </a:p>
          <a:p>
            <a:pPr marR="86995">
              <a:lnSpc>
                <a:spcPct val="150000"/>
              </a:lnSpc>
            </a:pPr>
            <a:r>
              <a:rPr lang="nb-NO" sz="1400" dirty="0">
                <a:ea typeface="Times New Roman" panose="02020603050405020304" pitchFamily="18" charset="0"/>
                <a:cs typeface="Arial" panose="020B0604020202020204" pitchFamily="34" charset="0"/>
              </a:rPr>
              <a:t>Betzy Iren Lauvland</a:t>
            </a:r>
          </a:p>
          <a:p>
            <a:pPr marR="86995">
              <a:lnSpc>
                <a:spcPct val="150000"/>
              </a:lnSpc>
            </a:pPr>
            <a:r>
              <a:rPr lang="nb-NO" sz="1400" dirty="0">
                <a:ea typeface="Times New Roman" panose="02020603050405020304" pitchFamily="18" charset="0"/>
                <a:cs typeface="Arial" panose="020B0604020202020204" pitchFamily="34" charset="0"/>
              </a:rPr>
              <a:t>Kevin Vaagsnes Myhren </a:t>
            </a:r>
          </a:p>
          <a:p>
            <a:pPr marR="86995">
              <a:lnSpc>
                <a:spcPct val="150000"/>
              </a:lnSpc>
            </a:pPr>
            <a:r>
              <a:rPr lang="nb-NO" sz="1400" dirty="0">
                <a:ea typeface="Times New Roman" panose="02020603050405020304" pitchFamily="18" charset="0"/>
                <a:cs typeface="Arial" panose="020B0604020202020204" pitchFamily="34" charset="0"/>
              </a:rPr>
              <a:t>Trine Hell Bjerke</a:t>
            </a:r>
          </a:p>
          <a:p>
            <a:pPr marR="86995">
              <a:lnSpc>
                <a:spcPct val="150000"/>
              </a:lnSpc>
            </a:pPr>
            <a:r>
              <a:rPr lang="nb-NO" sz="1400" dirty="0">
                <a:ea typeface="Times New Roman" panose="02020603050405020304" pitchFamily="18" charset="0"/>
                <a:cs typeface="Arial" panose="020B0604020202020204" pitchFamily="34" charset="0"/>
              </a:rPr>
              <a:t>Monica Nygård</a:t>
            </a:r>
          </a:p>
          <a:p>
            <a:pPr marR="86995">
              <a:lnSpc>
                <a:spcPct val="150000"/>
              </a:lnSpc>
            </a:pPr>
            <a:endParaRPr lang="nb-NO" sz="1400" dirty="0">
              <a:ea typeface="Times New Roman" panose="02020603050405020304" pitchFamily="18" charset="0"/>
              <a:cs typeface="Arial" panose="020B0604020202020204" pitchFamily="34" charset="0"/>
            </a:endParaRPr>
          </a:p>
          <a:p>
            <a:pPr marR="86995">
              <a:lnSpc>
                <a:spcPct val="150000"/>
              </a:lnSpc>
            </a:pPr>
            <a:endParaRPr lang="nb-NO" sz="1400" dirty="0">
              <a:ea typeface="Times New Roman" panose="02020603050405020304" pitchFamily="18" charset="0"/>
              <a:cs typeface="Arial" panose="020B0604020202020204" pitchFamily="34" charset="0"/>
            </a:endParaRPr>
          </a:p>
          <a:p>
            <a:pPr marR="86995">
              <a:lnSpc>
                <a:spcPct val="150000"/>
              </a:lnSpc>
            </a:pPr>
            <a:endParaRPr lang="nb-NO" sz="1400" dirty="0">
              <a:ea typeface="Times New Roman" panose="02020603050405020304" pitchFamily="18" charset="0"/>
              <a:cs typeface="Arial" panose="020B0604020202020204" pitchFamily="34" charset="0"/>
            </a:endParaRPr>
          </a:p>
          <a:p>
            <a:pPr marR="86995">
              <a:lnSpc>
                <a:spcPct val="150000"/>
              </a:lnSpc>
            </a:pPr>
            <a:endParaRPr lang="nb-NO" sz="1400" dirty="0">
              <a:ea typeface="Times New Roman" panose="02020603050405020304" pitchFamily="18" charset="0"/>
              <a:cs typeface="Arial" panose="020B0604020202020204" pitchFamily="34" charset="0"/>
            </a:endParaRPr>
          </a:p>
        </p:txBody>
      </p:sp>
      <p:sp>
        <p:nvSpPr>
          <p:cNvPr id="15" name="Rektangel 14"/>
          <p:cNvSpPr/>
          <p:nvPr/>
        </p:nvSpPr>
        <p:spPr>
          <a:xfrm>
            <a:off x="5794216" y="1956575"/>
            <a:ext cx="3577837" cy="116955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fontAlgn="t"/>
            <a:r>
              <a:rPr lang="nb-NO" sz="1400" b="1" dirty="0">
                <a:solidFill>
                  <a:srgbClr val="000000"/>
                </a:solidFill>
                <a:cs typeface="Arial" panose="020B0604020202020204" pitchFamily="34" charset="0"/>
              </a:rPr>
              <a:t>Synne Henningsen</a:t>
            </a:r>
          </a:p>
          <a:p>
            <a:pPr>
              <a:lnSpc>
                <a:spcPct val="150000"/>
              </a:lnSpc>
            </a:pPr>
            <a:r>
              <a:rPr lang="en-US" sz="1400" b="1" dirty="0">
                <a:solidFill>
                  <a:srgbClr val="000000"/>
                </a:solidFill>
                <a:ea typeface="Times New Roman" panose="02020603050405020304" pitchFamily="18" charset="0"/>
                <a:cs typeface="Arial" panose="020B0604020202020204" pitchFamily="34" charset="0"/>
              </a:rPr>
              <a:t>Pedagog </a:t>
            </a:r>
            <a:endParaRPr lang="nb-NO" sz="1400" dirty="0">
              <a:ea typeface="Times New Roman" panose="02020603050405020304" pitchFamily="18" charset="0"/>
              <a:cs typeface="Arial" panose="020B0604020202020204" pitchFamily="34" charset="0"/>
            </a:endParaRPr>
          </a:p>
          <a:p>
            <a:pPr>
              <a:lnSpc>
                <a:spcPct val="150000"/>
              </a:lnSpc>
            </a:pPr>
            <a:r>
              <a:rPr lang="nb-NO" sz="1400" dirty="0">
                <a:ea typeface="Times New Roman" panose="02020603050405020304" pitchFamily="18" charset="0"/>
                <a:cs typeface="Arial" panose="020B0604020202020204" pitchFamily="34" charset="0"/>
              </a:rPr>
              <a:t>100 %</a:t>
            </a:r>
          </a:p>
          <a:p>
            <a:pPr fontAlgn="t"/>
            <a:endParaRPr lang="nb-NO" sz="1400" dirty="0"/>
          </a:p>
        </p:txBody>
      </p:sp>
      <p:sp>
        <p:nvSpPr>
          <p:cNvPr id="16" name="Rektangel 15"/>
          <p:cNvSpPr/>
          <p:nvPr/>
        </p:nvSpPr>
        <p:spPr>
          <a:xfrm>
            <a:off x="5794216" y="3306878"/>
            <a:ext cx="3577837" cy="116955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fontAlgn="t"/>
            <a:r>
              <a:rPr lang="nb-NO" sz="1400" b="1" dirty="0">
                <a:solidFill>
                  <a:srgbClr val="000000"/>
                </a:solidFill>
                <a:ea typeface="Times New Roman" panose="02020603050405020304" pitchFamily="18" charset="0"/>
                <a:cs typeface="Arial" panose="020B0604020202020204" pitchFamily="34" charset="0"/>
              </a:rPr>
              <a:t>Økonomiansvarlige</a:t>
            </a:r>
            <a:endParaRPr lang="nb-NO" sz="1400" dirty="0"/>
          </a:p>
          <a:p>
            <a:pPr marR="91440" fontAlgn="t">
              <a:lnSpc>
                <a:spcPct val="150000"/>
              </a:lnSpc>
            </a:pPr>
            <a:r>
              <a:rPr lang="nb-NO" sz="1400" dirty="0">
                <a:solidFill>
                  <a:srgbClr val="000000"/>
                </a:solidFill>
                <a:cs typeface="Arial" panose="020B0604020202020204" pitchFamily="34" charset="0"/>
              </a:rPr>
              <a:t>Agder team revisjon og </a:t>
            </a:r>
          </a:p>
          <a:p>
            <a:pPr marR="91440" fontAlgn="t"/>
            <a:r>
              <a:rPr lang="nb-NO" sz="1400" dirty="0">
                <a:solidFill>
                  <a:srgbClr val="000000"/>
                </a:solidFill>
                <a:cs typeface="Arial" panose="020B0604020202020204" pitchFamily="34" charset="0"/>
              </a:rPr>
              <a:t>May Lisbeth Vaagsnes</a:t>
            </a:r>
          </a:p>
          <a:p>
            <a:pPr marR="91440" fontAlgn="t">
              <a:lnSpc>
                <a:spcPct val="150000"/>
              </a:lnSpc>
            </a:pPr>
            <a:endParaRPr lang="nb-NO" sz="1400" dirty="0"/>
          </a:p>
        </p:txBody>
      </p:sp>
      <p:sp>
        <p:nvSpPr>
          <p:cNvPr id="18" name="Rektangel 17"/>
          <p:cNvSpPr/>
          <p:nvPr/>
        </p:nvSpPr>
        <p:spPr>
          <a:xfrm>
            <a:off x="1310523" y="624917"/>
            <a:ext cx="3320471" cy="117173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nSpc>
                <a:spcPct val="150000"/>
              </a:lnSpc>
              <a:spcAft>
                <a:spcPts val="0"/>
              </a:spcAft>
            </a:pPr>
            <a:r>
              <a:rPr lang="en-US" sz="1200" dirty="0">
                <a:ea typeface="Times New Roman" panose="02020603050405020304" pitchFamily="18" charset="0"/>
                <a:cs typeface="Arial" panose="020B0604020202020204" pitchFamily="34" charset="0"/>
              </a:rPr>
              <a:t>May Lisbeth Vaagsnes</a:t>
            </a:r>
            <a:r>
              <a:rPr lang="en-US" sz="1200" b="1" dirty="0">
                <a:ea typeface="Times New Roman" panose="02020603050405020304" pitchFamily="18" charset="0"/>
                <a:cs typeface="Arial" panose="020B0604020202020204" pitchFamily="34" charset="0"/>
              </a:rPr>
              <a:t> </a:t>
            </a:r>
          </a:p>
          <a:p>
            <a:pPr>
              <a:lnSpc>
                <a:spcPct val="150000"/>
              </a:lnSpc>
              <a:spcAft>
                <a:spcPts val="0"/>
              </a:spcAft>
            </a:pPr>
            <a:r>
              <a:rPr lang="nb-NO" sz="1200" b="1" dirty="0">
                <a:ea typeface="Times New Roman" panose="02020603050405020304" pitchFamily="18" charset="0"/>
                <a:cs typeface="Arial" panose="020B0604020202020204" pitchFamily="34" charset="0"/>
              </a:rPr>
              <a:t>Pedagogisk leder/styrer/eier</a:t>
            </a:r>
          </a:p>
          <a:p>
            <a:pPr>
              <a:lnSpc>
                <a:spcPct val="150000"/>
              </a:lnSpc>
              <a:spcAft>
                <a:spcPts val="0"/>
              </a:spcAft>
            </a:pPr>
            <a:r>
              <a:rPr lang="nb-NO" sz="1200" dirty="0">
                <a:ea typeface="Times New Roman" panose="02020603050405020304" pitchFamily="18" charset="0"/>
                <a:cs typeface="Arial" panose="020B0604020202020204" pitchFamily="34" charset="0"/>
              </a:rPr>
              <a:t>Kontor - mandag og fredag</a:t>
            </a:r>
          </a:p>
          <a:p>
            <a:pPr>
              <a:lnSpc>
                <a:spcPct val="150000"/>
              </a:lnSpc>
            </a:pPr>
            <a:r>
              <a:rPr lang="nb-NO" sz="1200" dirty="0">
                <a:ea typeface="Times New Roman" panose="02020603050405020304" pitchFamily="18" charset="0"/>
                <a:cs typeface="Arial" panose="020B0604020202020204" pitchFamily="34" charset="0"/>
              </a:rPr>
              <a:t>100 %</a:t>
            </a:r>
          </a:p>
        </p:txBody>
      </p:sp>
      <p:sp>
        <p:nvSpPr>
          <p:cNvPr id="17" name="Rektangel 16">
            <a:extLst>
              <a:ext uri="{FF2B5EF4-FFF2-40B4-BE49-F238E27FC236}">
                <a16:creationId xmlns:a16="http://schemas.microsoft.com/office/drawing/2014/main" id="{FFDE0B51-5D94-4E2F-8471-67C7A4890E9A}"/>
              </a:ext>
            </a:extLst>
          </p:cNvPr>
          <p:cNvSpPr/>
          <p:nvPr/>
        </p:nvSpPr>
        <p:spPr>
          <a:xfrm>
            <a:off x="1300431" y="3308489"/>
            <a:ext cx="3320471" cy="1200329"/>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fontAlgn="t">
              <a:lnSpc>
                <a:spcPct val="150000"/>
              </a:lnSpc>
            </a:pPr>
            <a:r>
              <a:rPr lang="nb-NO" sz="1200" dirty="0"/>
              <a:t>Inger-Helen </a:t>
            </a:r>
            <a:r>
              <a:rPr lang="nb-NO" sz="1200" dirty="0">
                <a:solidFill>
                  <a:srgbClr val="000000"/>
                </a:solidFill>
                <a:ea typeface="Times New Roman" panose="02020603050405020304" pitchFamily="18" charset="0"/>
                <a:cs typeface="Arial" panose="020B0604020202020204" pitchFamily="34" charset="0"/>
              </a:rPr>
              <a:t>Haugenes</a:t>
            </a:r>
            <a:endParaRPr lang="en-US" sz="1200" dirty="0">
              <a:solidFill>
                <a:srgbClr val="000000"/>
              </a:solidFill>
              <a:ea typeface="Times New Roman" panose="02020603050405020304" pitchFamily="18" charset="0"/>
              <a:cs typeface="Arial" panose="020B0604020202020204" pitchFamily="34" charset="0"/>
            </a:endParaRPr>
          </a:p>
          <a:p>
            <a:pPr fontAlgn="t">
              <a:lnSpc>
                <a:spcPct val="150000"/>
              </a:lnSpc>
            </a:pPr>
            <a:r>
              <a:rPr lang="en-US" sz="1200" b="1" dirty="0">
                <a:solidFill>
                  <a:srgbClr val="000000"/>
                </a:solidFill>
                <a:ea typeface="Times New Roman" panose="02020603050405020304" pitchFamily="18" charset="0"/>
                <a:cs typeface="Arial" panose="020B0604020202020204" pitchFamily="34" charset="0"/>
              </a:rPr>
              <a:t>Pedagog </a:t>
            </a:r>
          </a:p>
          <a:p>
            <a:pPr fontAlgn="t">
              <a:lnSpc>
                <a:spcPct val="150000"/>
              </a:lnSpc>
            </a:pPr>
            <a:r>
              <a:rPr lang="nb-NO" sz="1200" dirty="0">
                <a:solidFill>
                  <a:srgbClr val="000000"/>
                </a:solidFill>
                <a:ea typeface="Times New Roman" panose="02020603050405020304" pitchFamily="18" charset="0"/>
                <a:cs typeface="Arial" panose="020B0604020202020204" pitchFamily="34" charset="0"/>
              </a:rPr>
              <a:t>50 % </a:t>
            </a:r>
          </a:p>
          <a:p>
            <a:pPr fontAlgn="t">
              <a:lnSpc>
                <a:spcPct val="150000"/>
              </a:lnSpc>
            </a:pPr>
            <a:r>
              <a:rPr lang="nb-NO" sz="1200" dirty="0">
                <a:solidFill>
                  <a:srgbClr val="000000"/>
                </a:solidFill>
                <a:ea typeface="Times New Roman" panose="02020603050405020304" pitchFamily="18" charset="0"/>
                <a:cs typeface="Arial" panose="020B0604020202020204" pitchFamily="34" charset="0"/>
              </a:rPr>
              <a:t>- mandag</a:t>
            </a:r>
          </a:p>
        </p:txBody>
      </p:sp>
      <p:pic>
        <p:nvPicPr>
          <p:cNvPr id="5" name="Bilde 4" descr="Et bilde som inneholder person, innendørs, kvinne, vegg&#10;&#10;Automatisk generert beskrivelse">
            <a:extLst>
              <a:ext uri="{FF2B5EF4-FFF2-40B4-BE49-F238E27FC236}">
                <a16:creationId xmlns:a16="http://schemas.microsoft.com/office/drawing/2014/main" id="{92B523F4-FC21-45B6-AE07-819406C840C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9290" y="630348"/>
            <a:ext cx="796711" cy="1171172"/>
          </a:xfrm>
          <a:prstGeom prst="rect">
            <a:avLst/>
          </a:prstGeom>
        </p:spPr>
      </p:pic>
      <p:pic>
        <p:nvPicPr>
          <p:cNvPr id="6" name="Bilde 5" descr="Et bilde som inneholder klær, person, utendørs, kvinne&#10;&#10;Automatisk generert beskrivelse">
            <a:extLst>
              <a:ext uri="{FF2B5EF4-FFF2-40B4-BE49-F238E27FC236}">
                <a16:creationId xmlns:a16="http://schemas.microsoft.com/office/drawing/2014/main" id="{34224A81-C239-4403-8F33-7201FE1B359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9289" y="3306878"/>
            <a:ext cx="767980" cy="1200329"/>
          </a:xfrm>
          <a:prstGeom prst="rect">
            <a:avLst/>
          </a:prstGeom>
        </p:spPr>
      </p:pic>
      <p:sp>
        <p:nvSpPr>
          <p:cNvPr id="20" name="Rektangel 19">
            <a:extLst>
              <a:ext uri="{FF2B5EF4-FFF2-40B4-BE49-F238E27FC236}">
                <a16:creationId xmlns:a16="http://schemas.microsoft.com/office/drawing/2014/main" id="{108C9668-A299-446F-AA70-334120DE097F}"/>
              </a:ext>
            </a:extLst>
          </p:cNvPr>
          <p:cNvSpPr/>
          <p:nvPr/>
        </p:nvSpPr>
        <p:spPr>
          <a:xfrm>
            <a:off x="5794216" y="624917"/>
            <a:ext cx="3577837" cy="1200329"/>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fontAlgn="t">
              <a:lnSpc>
                <a:spcPct val="150000"/>
              </a:lnSpc>
            </a:pPr>
            <a:r>
              <a:rPr lang="nb-NO" sz="1200" b="1" dirty="0">
                <a:solidFill>
                  <a:srgbClr val="000000"/>
                </a:solidFill>
                <a:ea typeface="Times New Roman" panose="02020603050405020304" pitchFamily="18" charset="0"/>
                <a:cs typeface="Arial" panose="020B0604020202020204" pitchFamily="34" charset="0"/>
              </a:rPr>
              <a:t>Wenche May Vaagsnes</a:t>
            </a:r>
            <a:endParaRPr lang="en-US" sz="1200" b="1" dirty="0">
              <a:solidFill>
                <a:srgbClr val="000000"/>
              </a:solidFill>
              <a:ea typeface="Times New Roman" panose="02020603050405020304" pitchFamily="18" charset="0"/>
              <a:cs typeface="Arial" panose="020B0604020202020204" pitchFamily="34" charset="0"/>
            </a:endParaRPr>
          </a:p>
          <a:p>
            <a:pPr fontAlgn="t">
              <a:lnSpc>
                <a:spcPct val="150000"/>
              </a:lnSpc>
            </a:pPr>
            <a:r>
              <a:rPr lang="en-US" sz="1200" b="1" dirty="0">
                <a:solidFill>
                  <a:srgbClr val="000000"/>
                </a:solidFill>
                <a:ea typeface="Times New Roman" panose="02020603050405020304" pitchFamily="18" charset="0"/>
                <a:cs typeface="Arial" panose="020B0604020202020204" pitchFamily="34" charset="0"/>
              </a:rPr>
              <a:t>Eier/assistent/renholder</a:t>
            </a:r>
          </a:p>
          <a:p>
            <a:pPr fontAlgn="t">
              <a:lnSpc>
                <a:spcPct val="150000"/>
              </a:lnSpc>
            </a:pPr>
            <a:r>
              <a:rPr lang="nb-NO" sz="1200" dirty="0">
                <a:solidFill>
                  <a:srgbClr val="000000"/>
                </a:solidFill>
                <a:ea typeface="Times New Roman" panose="02020603050405020304" pitchFamily="18" charset="0"/>
                <a:cs typeface="Arial" panose="020B0604020202020204" pitchFamily="34" charset="0"/>
              </a:rPr>
              <a:t>80 % - tirsdag, onsdag, torsdag og fredag?</a:t>
            </a:r>
          </a:p>
          <a:p>
            <a:pPr fontAlgn="t">
              <a:lnSpc>
                <a:spcPct val="150000"/>
              </a:lnSpc>
            </a:pPr>
            <a:endParaRPr lang="nb-NO" sz="1200" dirty="0"/>
          </a:p>
        </p:txBody>
      </p:sp>
      <p:sp>
        <p:nvSpPr>
          <p:cNvPr id="22" name="TekstSylinder 21">
            <a:extLst>
              <a:ext uri="{FF2B5EF4-FFF2-40B4-BE49-F238E27FC236}">
                <a16:creationId xmlns:a16="http://schemas.microsoft.com/office/drawing/2014/main" id="{38A54172-C21D-4AD2-B2D8-B13A9D3A96CA}"/>
              </a:ext>
            </a:extLst>
          </p:cNvPr>
          <p:cNvSpPr txBox="1"/>
          <p:nvPr/>
        </p:nvSpPr>
        <p:spPr>
          <a:xfrm>
            <a:off x="5794216" y="4975969"/>
            <a:ext cx="5812142" cy="317307"/>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nb-NO" sz="1400" b="1" dirty="0"/>
              <a:t>* Vi må ta forbehold på noe endringer i årsplanen </a:t>
            </a:r>
            <a:r>
              <a:rPr lang="nb-NO" sz="1400" b="1" dirty="0">
                <a:sym typeface="Wingdings" panose="05000000000000000000" pitchFamily="2" charset="2"/>
              </a:rPr>
              <a:t></a:t>
            </a:r>
            <a:endParaRPr lang="nb-NO" sz="1400" b="1" dirty="0"/>
          </a:p>
        </p:txBody>
      </p:sp>
      <p:pic>
        <p:nvPicPr>
          <p:cNvPr id="2050" name="Picture 2" descr="Ingen beskrivelse er tilgjengelig.">
            <a:extLst>
              <a:ext uri="{FF2B5EF4-FFF2-40B4-BE49-F238E27FC236}">
                <a16:creationId xmlns:a16="http://schemas.microsoft.com/office/drawing/2014/main" id="{9C7E83B2-1084-4F83-8685-E040643A41E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37919" y="635423"/>
            <a:ext cx="735797" cy="1171172"/>
          </a:xfrm>
          <a:prstGeom prst="rect">
            <a:avLst/>
          </a:prstGeom>
          <a:noFill/>
          <a:extLst>
            <a:ext uri="{909E8E84-426E-40DD-AFC4-6F175D3DCCD1}">
              <a14:hiddenFill xmlns:a14="http://schemas.microsoft.com/office/drawing/2010/main">
                <a:solidFill>
                  <a:srgbClr val="FFFFFF"/>
                </a:solidFill>
              </a14:hiddenFill>
            </a:ext>
          </a:extLst>
        </p:spPr>
      </p:pic>
      <p:pic>
        <p:nvPicPr>
          <p:cNvPr id="23" name="Bilde 22" descr="Et bilde som inneholder person, vegg, innendørs&#10;&#10;Automatisk generert beskrivelse">
            <a:extLst>
              <a:ext uri="{FF2B5EF4-FFF2-40B4-BE49-F238E27FC236}">
                <a16:creationId xmlns:a16="http://schemas.microsoft.com/office/drawing/2014/main" id="{03485A42-7801-4E88-A84A-9D439985931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9288" y="4693112"/>
            <a:ext cx="796711" cy="1200329"/>
          </a:xfrm>
          <a:prstGeom prst="rect">
            <a:avLst/>
          </a:prstGeom>
        </p:spPr>
      </p:pic>
      <p:pic>
        <p:nvPicPr>
          <p:cNvPr id="25" name="Bilde 24" descr="Et bilde som inneholder vegg, person, innendørs&#10;&#10;Automatisk generert beskrivelse">
            <a:extLst>
              <a:ext uri="{FF2B5EF4-FFF2-40B4-BE49-F238E27FC236}">
                <a16:creationId xmlns:a16="http://schemas.microsoft.com/office/drawing/2014/main" id="{775E6879-417D-409A-9FD2-76E2E417B31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9289" y="1941184"/>
            <a:ext cx="796711" cy="1200329"/>
          </a:xfrm>
          <a:prstGeom prst="rect">
            <a:avLst/>
          </a:prstGeom>
        </p:spPr>
      </p:pic>
      <p:sp>
        <p:nvSpPr>
          <p:cNvPr id="21" name="TekstSylinder 20">
            <a:extLst>
              <a:ext uri="{FF2B5EF4-FFF2-40B4-BE49-F238E27FC236}">
                <a16:creationId xmlns:a16="http://schemas.microsoft.com/office/drawing/2014/main" id="{0316630C-EFC2-55F8-74E5-2E59B64B900A}"/>
              </a:ext>
            </a:extLst>
          </p:cNvPr>
          <p:cNvSpPr txBox="1"/>
          <p:nvPr/>
        </p:nvSpPr>
        <p:spPr>
          <a:xfrm>
            <a:off x="5794216" y="5625589"/>
            <a:ext cx="5812142" cy="523220"/>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nb-NO" sz="1400" b="1" dirty="0"/>
              <a:t>* Det vil bli noe bruk av vikar frem til slutten av oktober, men dette var ikke klart da årsplanen ble sendt til trykk </a:t>
            </a:r>
            <a:r>
              <a:rPr lang="nb-NO" sz="1400" b="1" dirty="0">
                <a:sym typeface="Wingdings" panose="05000000000000000000" pitchFamily="2" charset="2"/>
              </a:rPr>
              <a:t></a:t>
            </a:r>
            <a:endParaRPr lang="nb-NO" sz="1400" b="1" dirty="0"/>
          </a:p>
        </p:txBody>
      </p:sp>
      <p:pic>
        <p:nvPicPr>
          <p:cNvPr id="4" name="Bilde 3" descr="Et bilde som inneholder person, Menneskeansikt, klær, utendørs&#10;&#10;KI-generert innhold kan være feil.">
            <a:extLst>
              <a:ext uri="{FF2B5EF4-FFF2-40B4-BE49-F238E27FC236}">
                <a16:creationId xmlns:a16="http://schemas.microsoft.com/office/drawing/2014/main" id="{80810E18-145B-DC1D-E365-A8336B5B9F6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930594" y="1941184"/>
            <a:ext cx="743122" cy="1200329"/>
          </a:xfrm>
          <a:prstGeom prst="rect">
            <a:avLst/>
          </a:prstGeom>
        </p:spPr>
      </p:pic>
    </p:spTree>
    <p:extLst>
      <p:ext uri="{BB962C8B-B14F-4D97-AF65-F5344CB8AC3E}">
        <p14:creationId xmlns:p14="http://schemas.microsoft.com/office/powerpoint/2010/main" val="39897241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 1"/>
          <p:cNvGraphicFramePr>
            <a:graphicFrameLocks noGrp="1"/>
          </p:cNvGraphicFramePr>
          <p:nvPr>
            <p:extLst>
              <p:ext uri="{D42A27DB-BD31-4B8C-83A1-F6EECF244321}">
                <p14:modId xmlns:p14="http://schemas.microsoft.com/office/powerpoint/2010/main" val="1875113491"/>
              </p:ext>
            </p:extLst>
          </p:nvPr>
        </p:nvGraphicFramePr>
        <p:xfrm>
          <a:off x="4662151" y="103031"/>
          <a:ext cx="7431111" cy="6228648"/>
        </p:xfrm>
        <a:graphic>
          <a:graphicData uri="http://schemas.openxmlformats.org/drawingml/2006/table">
            <a:tbl>
              <a:tblPr firstRow="1" firstCol="1" bandRow="1">
                <a:tableStyleId>{69012ECD-51FC-41F1-AA8D-1B2483CD663E}</a:tableStyleId>
              </a:tblPr>
              <a:tblGrid>
                <a:gridCol w="1273922">
                  <a:extLst>
                    <a:ext uri="{9D8B030D-6E8A-4147-A177-3AD203B41FA5}">
                      <a16:colId xmlns:a16="http://schemas.microsoft.com/office/drawing/2014/main" val="20000"/>
                    </a:ext>
                  </a:extLst>
                </a:gridCol>
                <a:gridCol w="6157189">
                  <a:extLst>
                    <a:ext uri="{9D8B030D-6E8A-4147-A177-3AD203B41FA5}">
                      <a16:colId xmlns:a16="http://schemas.microsoft.com/office/drawing/2014/main" val="20001"/>
                    </a:ext>
                  </a:extLst>
                </a:gridCol>
              </a:tblGrid>
              <a:tr h="327436">
                <a:tc>
                  <a:txBody>
                    <a:bodyPr/>
                    <a:lstStyle/>
                    <a:p>
                      <a:pPr>
                        <a:spcAft>
                          <a:spcPts val="0"/>
                        </a:spcAft>
                      </a:pPr>
                      <a:r>
                        <a:rPr lang="nb-NO" sz="1100" dirty="0">
                          <a:solidFill>
                            <a:schemeClr val="tx1"/>
                          </a:solidFill>
                          <a:effectLst/>
                        </a:rPr>
                        <a:t>FAGOMRÅDE</a:t>
                      </a:r>
                    </a:p>
                    <a:p>
                      <a:pPr>
                        <a:spcAft>
                          <a:spcPts val="0"/>
                        </a:spcAft>
                      </a:pPr>
                      <a:r>
                        <a:rPr lang="nb-NO" sz="1100" dirty="0">
                          <a:solidFill>
                            <a:schemeClr val="tx1"/>
                          </a:solidFill>
                          <a:effectLst/>
                        </a:rPr>
                        <a:t> </a:t>
                      </a:r>
                      <a:endParaRPr lang="nb-NO" sz="1100" dirty="0">
                        <a:solidFill>
                          <a:schemeClr val="tx1"/>
                        </a:solidFill>
                        <a:effectLst/>
                        <a:latin typeface="+mn-lt"/>
                        <a:ea typeface="Times New Roman" panose="02020603050405020304" pitchFamily="18" charset="0"/>
                        <a:cs typeface="Arial" panose="020B0604020202020204" pitchFamily="34" charset="0"/>
                      </a:endParaRPr>
                    </a:p>
                  </a:txBody>
                  <a:tcPr marL="30670" marR="30670" marT="0" marB="0"/>
                </a:tc>
                <a:tc>
                  <a:txBody>
                    <a:bodyPr/>
                    <a:lstStyle/>
                    <a:p>
                      <a:pPr>
                        <a:spcAft>
                          <a:spcPts val="0"/>
                        </a:spcAft>
                      </a:pPr>
                      <a:r>
                        <a:rPr lang="nb-NO" sz="1100" dirty="0">
                          <a:solidFill>
                            <a:schemeClr val="tx1"/>
                          </a:solidFill>
                          <a:effectLst/>
                        </a:rPr>
                        <a:t>HOVEDFOKUS</a:t>
                      </a:r>
                      <a:r>
                        <a:rPr lang="nb-NO" sz="1100" baseline="0" dirty="0">
                          <a:solidFill>
                            <a:schemeClr val="tx1"/>
                          </a:solidFill>
                          <a:effectLst/>
                        </a:rPr>
                        <a:t> I JUNI</a:t>
                      </a:r>
                      <a:endParaRPr lang="nb-NO" sz="1100" dirty="0">
                        <a:solidFill>
                          <a:schemeClr val="tx1"/>
                        </a:solidFill>
                        <a:effectLst/>
                      </a:endParaRPr>
                    </a:p>
                    <a:p>
                      <a:pPr>
                        <a:spcAft>
                          <a:spcPts val="0"/>
                        </a:spcAft>
                      </a:pPr>
                      <a:r>
                        <a:rPr lang="nb-NO" sz="1100" dirty="0">
                          <a:solidFill>
                            <a:schemeClr val="tx1"/>
                          </a:solidFill>
                          <a:effectLst/>
                        </a:rPr>
                        <a:t> </a:t>
                      </a:r>
                      <a:endParaRPr lang="nb-NO" sz="1100" dirty="0">
                        <a:solidFill>
                          <a:schemeClr val="tx1"/>
                        </a:solidFill>
                        <a:effectLst/>
                        <a:latin typeface="+mn-lt"/>
                        <a:ea typeface="Times New Roman" panose="02020603050405020304" pitchFamily="18" charset="0"/>
                        <a:cs typeface="Arial" panose="020B0604020202020204" pitchFamily="34" charset="0"/>
                      </a:endParaRPr>
                    </a:p>
                  </a:txBody>
                  <a:tcPr marL="30670" marR="30670" marT="0" marB="0"/>
                </a:tc>
                <a:extLst>
                  <a:ext uri="{0D108BD9-81ED-4DB2-BD59-A6C34878D82A}">
                    <a16:rowId xmlns:a16="http://schemas.microsoft.com/office/drawing/2014/main" val="10000"/>
                  </a:ext>
                </a:extLst>
              </a:tr>
              <a:tr h="982308">
                <a:tc>
                  <a:txBody>
                    <a:bodyPr/>
                    <a:lstStyle/>
                    <a:p>
                      <a:pPr>
                        <a:lnSpc>
                          <a:spcPct val="150000"/>
                        </a:lnSpc>
                        <a:spcAft>
                          <a:spcPts val="0"/>
                        </a:spcAft>
                      </a:pPr>
                      <a:r>
                        <a:rPr lang="nb-NO" sz="1100">
                          <a:effectLst/>
                        </a:rPr>
                        <a:t>Antall, rom og </a:t>
                      </a:r>
                    </a:p>
                    <a:p>
                      <a:pPr>
                        <a:lnSpc>
                          <a:spcPct val="150000"/>
                        </a:lnSpc>
                        <a:spcAft>
                          <a:spcPts val="0"/>
                        </a:spcAft>
                      </a:pPr>
                      <a:r>
                        <a:rPr lang="nb-NO" sz="1100">
                          <a:effectLst/>
                        </a:rPr>
                        <a:t>form</a:t>
                      </a:r>
                    </a:p>
                    <a:p>
                      <a:pPr>
                        <a:spcAft>
                          <a:spcPts val="0"/>
                        </a:spcAft>
                      </a:pPr>
                      <a:r>
                        <a:rPr lang="nb-NO" sz="1100">
                          <a:effectLst/>
                        </a:rPr>
                        <a:t> </a:t>
                      </a:r>
                      <a:endParaRPr lang="nb-NO" sz="1100">
                        <a:effectLst/>
                        <a:latin typeface="+mn-lt"/>
                        <a:ea typeface="Times New Roman" panose="02020603050405020304" pitchFamily="18" charset="0"/>
                        <a:cs typeface="Arial" panose="020B0604020202020204" pitchFamily="34" charset="0"/>
                      </a:endParaRPr>
                    </a:p>
                  </a:txBody>
                  <a:tcPr marL="30670" marR="30670" marT="0" marB="0"/>
                </a:tc>
                <a:tc>
                  <a:txBody>
                    <a:bodyPr/>
                    <a:lstStyle/>
                    <a:p>
                      <a:pPr>
                        <a:spcAft>
                          <a:spcPts val="0"/>
                        </a:spcAft>
                      </a:pPr>
                      <a:r>
                        <a:rPr lang="nb-NO" sz="1100" dirty="0">
                          <a:effectLst/>
                        </a:rPr>
                        <a:t>Vi teller fiskene,</a:t>
                      </a:r>
                      <a:r>
                        <a:rPr lang="nb-NO" sz="1100" baseline="0" dirty="0">
                          <a:effectLst/>
                        </a:rPr>
                        <a:t> vi ser hvor mange forskjellige ting vi finner av de forskjellige delene på fisken, har de forskjellige farger/form? Hvordan tror vi det ville vært å være en fisk langt nede i vannet?</a:t>
                      </a:r>
                      <a:endParaRPr lang="nb-NO" sz="1100" dirty="0">
                        <a:effectLst/>
                      </a:endParaRPr>
                    </a:p>
                    <a:p>
                      <a:pPr>
                        <a:spcAft>
                          <a:spcPts val="0"/>
                        </a:spcAft>
                      </a:pPr>
                      <a:endParaRPr lang="nb-NO" sz="1100" dirty="0">
                        <a:effectLst/>
                      </a:endParaRPr>
                    </a:p>
                    <a:p>
                      <a:pPr>
                        <a:spcAft>
                          <a:spcPts val="0"/>
                        </a:spcAft>
                      </a:pPr>
                      <a:endParaRPr lang="nb-NO" sz="1100" dirty="0">
                        <a:effectLst/>
                      </a:endParaRPr>
                    </a:p>
                    <a:p>
                      <a:pPr>
                        <a:spcAft>
                          <a:spcPts val="0"/>
                        </a:spcAft>
                      </a:pPr>
                      <a:endParaRPr lang="nb-NO" sz="1100" dirty="0">
                        <a:effectLst/>
                      </a:endParaRPr>
                    </a:p>
                    <a:p>
                      <a:pPr>
                        <a:spcAft>
                          <a:spcPts val="0"/>
                        </a:spcAft>
                      </a:pPr>
                      <a:endParaRPr lang="nb-NO" sz="1100" dirty="0">
                        <a:effectLst/>
                        <a:latin typeface="+mn-lt"/>
                        <a:ea typeface="Times New Roman" panose="02020603050405020304" pitchFamily="18" charset="0"/>
                        <a:cs typeface="Arial" panose="020B0604020202020204" pitchFamily="34" charset="0"/>
                      </a:endParaRPr>
                    </a:p>
                  </a:txBody>
                  <a:tcPr marL="30670" marR="30670" marT="0" marB="0"/>
                </a:tc>
                <a:extLst>
                  <a:ext uri="{0D108BD9-81ED-4DB2-BD59-A6C34878D82A}">
                    <a16:rowId xmlns:a16="http://schemas.microsoft.com/office/drawing/2014/main" val="10001"/>
                  </a:ext>
                </a:extLst>
              </a:tr>
              <a:tr h="764787">
                <a:tc>
                  <a:txBody>
                    <a:bodyPr/>
                    <a:lstStyle/>
                    <a:p>
                      <a:pPr>
                        <a:lnSpc>
                          <a:spcPct val="150000"/>
                        </a:lnSpc>
                        <a:spcAft>
                          <a:spcPts val="0"/>
                        </a:spcAft>
                      </a:pPr>
                      <a:r>
                        <a:rPr lang="nb-NO" sz="1100">
                          <a:effectLst/>
                        </a:rPr>
                        <a:t>Etikk, religion og</a:t>
                      </a:r>
                    </a:p>
                    <a:p>
                      <a:pPr>
                        <a:lnSpc>
                          <a:spcPct val="150000"/>
                        </a:lnSpc>
                        <a:spcAft>
                          <a:spcPts val="0"/>
                        </a:spcAft>
                      </a:pPr>
                      <a:r>
                        <a:rPr lang="nb-NO" sz="1100">
                          <a:effectLst/>
                        </a:rPr>
                        <a:t>filosofi</a:t>
                      </a:r>
                    </a:p>
                    <a:p>
                      <a:pPr>
                        <a:spcAft>
                          <a:spcPts val="0"/>
                        </a:spcAft>
                      </a:pPr>
                      <a:r>
                        <a:rPr lang="nb-NO" sz="1100">
                          <a:effectLst/>
                        </a:rPr>
                        <a:t> </a:t>
                      </a:r>
                      <a:endParaRPr lang="nb-NO" sz="1100">
                        <a:effectLst/>
                        <a:latin typeface="+mn-lt"/>
                        <a:ea typeface="Times New Roman" panose="02020603050405020304" pitchFamily="18" charset="0"/>
                        <a:cs typeface="Arial" panose="020B0604020202020204" pitchFamily="34" charset="0"/>
                      </a:endParaRPr>
                    </a:p>
                  </a:txBody>
                  <a:tcPr marL="30670" marR="30670" marT="0" marB="0"/>
                </a:tc>
                <a:tc>
                  <a:txBody>
                    <a:bodyPr/>
                    <a:lstStyle/>
                    <a:p>
                      <a:pPr>
                        <a:spcAft>
                          <a:spcPts val="0"/>
                        </a:spcAft>
                      </a:pPr>
                      <a:r>
                        <a:rPr lang="nb-NO" sz="1100" dirty="0">
                          <a:effectLst/>
                        </a:rPr>
                        <a:t>Vi snakker litt om det å være en dyrevenn, hvordan</a:t>
                      </a:r>
                      <a:r>
                        <a:rPr lang="nb-NO" sz="1100" baseline="0" dirty="0">
                          <a:effectLst/>
                        </a:rPr>
                        <a:t> er det lurt å behandle dyr? </a:t>
                      </a:r>
                      <a:endParaRPr lang="nb-NO" sz="1100" dirty="0">
                        <a:effectLst/>
                      </a:endParaRPr>
                    </a:p>
                    <a:p>
                      <a:pPr>
                        <a:spcAft>
                          <a:spcPts val="0"/>
                        </a:spcAft>
                      </a:pPr>
                      <a:endParaRPr lang="nb-NO" sz="1100" dirty="0">
                        <a:effectLst/>
                      </a:endParaRPr>
                    </a:p>
                    <a:p>
                      <a:pPr>
                        <a:spcAft>
                          <a:spcPts val="0"/>
                        </a:spcAft>
                      </a:pPr>
                      <a:endParaRPr lang="nb-NO" sz="1100" dirty="0">
                        <a:effectLst/>
                      </a:endParaRPr>
                    </a:p>
                    <a:p>
                      <a:pPr>
                        <a:spcAft>
                          <a:spcPts val="0"/>
                        </a:spcAft>
                      </a:pPr>
                      <a:endParaRPr lang="nb-NO" sz="1100" dirty="0">
                        <a:effectLst/>
                        <a:latin typeface="+mn-lt"/>
                        <a:ea typeface="Times New Roman" panose="02020603050405020304" pitchFamily="18" charset="0"/>
                        <a:cs typeface="Arial" panose="020B0604020202020204" pitchFamily="34" charset="0"/>
                      </a:endParaRPr>
                    </a:p>
                  </a:txBody>
                  <a:tcPr marL="30670" marR="30670" marT="0" marB="0"/>
                </a:tc>
                <a:extLst>
                  <a:ext uri="{0D108BD9-81ED-4DB2-BD59-A6C34878D82A}">
                    <a16:rowId xmlns:a16="http://schemas.microsoft.com/office/drawing/2014/main" val="10002"/>
                  </a:ext>
                </a:extLst>
              </a:tr>
              <a:tr h="654871">
                <a:tc>
                  <a:txBody>
                    <a:bodyPr/>
                    <a:lstStyle/>
                    <a:p>
                      <a:pPr>
                        <a:lnSpc>
                          <a:spcPct val="150000"/>
                        </a:lnSpc>
                        <a:spcAft>
                          <a:spcPts val="0"/>
                        </a:spcAft>
                      </a:pPr>
                      <a:r>
                        <a:rPr lang="nb-NO" sz="1100">
                          <a:effectLst/>
                        </a:rPr>
                        <a:t>Nærmiljø og </a:t>
                      </a:r>
                    </a:p>
                    <a:p>
                      <a:pPr>
                        <a:lnSpc>
                          <a:spcPct val="150000"/>
                        </a:lnSpc>
                        <a:spcAft>
                          <a:spcPts val="0"/>
                        </a:spcAft>
                      </a:pPr>
                      <a:r>
                        <a:rPr lang="nb-NO" sz="1100">
                          <a:effectLst/>
                        </a:rPr>
                        <a:t>samfunn   </a:t>
                      </a:r>
                    </a:p>
                    <a:p>
                      <a:pPr>
                        <a:spcAft>
                          <a:spcPts val="0"/>
                        </a:spcAft>
                      </a:pPr>
                      <a:r>
                        <a:rPr lang="nb-NO" sz="1100">
                          <a:effectLst/>
                        </a:rPr>
                        <a:t> </a:t>
                      </a:r>
                      <a:endParaRPr lang="nb-NO" sz="1100">
                        <a:effectLst/>
                        <a:latin typeface="+mn-lt"/>
                        <a:ea typeface="Times New Roman" panose="02020603050405020304" pitchFamily="18" charset="0"/>
                        <a:cs typeface="Arial" panose="020B0604020202020204" pitchFamily="34" charset="0"/>
                      </a:endParaRPr>
                    </a:p>
                  </a:txBody>
                  <a:tcPr marL="30670" marR="30670" marT="0" marB="0"/>
                </a:tc>
                <a:tc>
                  <a:txBody>
                    <a:bodyPr/>
                    <a:lstStyle/>
                    <a:p>
                      <a:pPr>
                        <a:spcAft>
                          <a:spcPts val="0"/>
                        </a:spcAft>
                      </a:pPr>
                      <a:r>
                        <a:rPr lang="nb-NO" sz="1100" dirty="0">
                          <a:effectLst/>
                        </a:rPr>
                        <a:t>Vi</a:t>
                      </a:r>
                      <a:r>
                        <a:rPr lang="nb-NO" sz="1100" baseline="0" dirty="0">
                          <a:effectLst/>
                        </a:rPr>
                        <a:t> håper at den lokale fiskemannen, som har vært her mange år på rad kommer i år også! Hvis ikke så finner vi på noe lurt.</a:t>
                      </a:r>
                      <a:endParaRPr lang="nb-NO" sz="1100" dirty="0">
                        <a:effectLst/>
                      </a:endParaRPr>
                    </a:p>
                    <a:p>
                      <a:pPr>
                        <a:spcAft>
                          <a:spcPts val="0"/>
                        </a:spcAft>
                      </a:pPr>
                      <a:endParaRPr lang="nb-NO" sz="1100" dirty="0">
                        <a:effectLst/>
                      </a:endParaRPr>
                    </a:p>
                    <a:p>
                      <a:pPr>
                        <a:spcAft>
                          <a:spcPts val="0"/>
                        </a:spcAft>
                      </a:pPr>
                      <a:endParaRPr lang="nb-NO" sz="1100" dirty="0">
                        <a:effectLst/>
                        <a:latin typeface="+mn-lt"/>
                        <a:ea typeface="Times New Roman" panose="02020603050405020304" pitchFamily="18" charset="0"/>
                        <a:cs typeface="Arial" panose="020B0604020202020204" pitchFamily="34" charset="0"/>
                      </a:endParaRPr>
                    </a:p>
                  </a:txBody>
                  <a:tcPr marL="30670" marR="30670" marT="0" marB="0"/>
                </a:tc>
                <a:extLst>
                  <a:ext uri="{0D108BD9-81ED-4DB2-BD59-A6C34878D82A}">
                    <a16:rowId xmlns:a16="http://schemas.microsoft.com/office/drawing/2014/main" val="10003"/>
                  </a:ext>
                </a:extLst>
              </a:tr>
              <a:tr h="818590">
                <a:tc>
                  <a:txBody>
                    <a:bodyPr/>
                    <a:lstStyle/>
                    <a:p>
                      <a:pPr>
                        <a:lnSpc>
                          <a:spcPct val="150000"/>
                        </a:lnSpc>
                        <a:spcAft>
                          <a:spcPts val="0"/>
                        </a:spcAft>
                      </a:pPr>
                      <a:r>
                        <a:rPr lang="nb-NO" sz="1100" dirty="0">
                          <a:effectLst/>
                        </a:rPr>
                        <a:t>Kropp, bevegelse </a:t>
                      </a:r>
                    </a:p>
                    <a:p>
                      <a:pPr>
                        <a:lnSpc>
                          <a:spcPct val="150000"/>
                        </a:lnSpc>
                        <a:spcAft>
                          <a:spcPts val="0"/>
                        </a:spcAft>
                      </a:pPr>
                      <a:r>
                        <a:rPr lang="nb-NO" sz="1100" dirty="0">
                          <a:effectLst/>
                        </a:rPr>
                        <a:t>og helse</a:t>
                      </a:r>
                      <a:endParaRPr lang="nb-NO" sz="1100" dirty="0">
                        <a:effectLst/>
                        <a:latin typeface="+mn-lt"/>
                        <a:ea typeface="Times New Roman" panose="02020603050405020304" pitchFamily="18" charset="0"/>
                        <a:cs typeface="Arial" panose="020B0604020202020204" pitchFamily="34" charset="0"/>
                      </a:endParaRPr>
                    </a:p>
                  </a:txBody>
                  <a:tcPr marL="30670" marR="30670" marT="0" marB="0"/>
                </a:tc>
                <a:tc>
                  <a:txBody>
                    <a:bodyPr/>
                    <a:lstStyle/>
                    <a:p>
                      <a:pPr>
                        <a:spcAft>
                          <a:spcPts val="0"/>
                        </a:spcAft>
                      </a:pPr>
                      <a:r>
                        <a:rPr lang="nb-NO" sz="1100" dirty="0">
                          <a:effectLst/>
                        </a:rPr>
                        <a:t>Sunne fiskemiddager,</a:t>
                      </a:r>
                      <a:r>
                        <a:rPr lang="nb-NO" sz="1100" baseline="0" dirty="0">
                          <a:effectLst/>
                        </a:rPr>
                        <a:t> men deilig tilbehør fra kjøkkenhagen vår, hva er bra mat for kroppen vår og hva er mindre bra for kroppen vår? Hvordan føles det  på og i kroppen vår når sola steker? Hvorfor er det viktig med solkrem? Hva slags klær er det deilig å ha på, på denne årstiden?</a:t>
                      </a:r>
                      <a:endParaRPr lang="nb-NO" sz="1100" dirty="0">
                        <a:effectLst/>
                      </a:endParaRPr>
                    </a:p>
                    <a:p>
                      <a:pPr>
                        <a:spcAft>
                          <a:spcPts val="0"/>
                        </a:spcAft>
                      </a:pPr>
                      <a:endParaRPr lang="nb-NO" sz="1100" dirty="0">
                        <a:effectLst/>
                      </a:endParaRPr>
                    </a:p>
                    <a:p>
                      <a:pPr>
                        <a:spcAft>
                          <a:spcPts val="0"/>
                        </a:spcAft>
                      </a:pPr>
                      <a:endParaRPr lang="nb-NO" sz="1100" dirty="0">
                        <a:effectLst/>
                        <a:latin typeface="+mn-lt"/>
                        <a:ea typeface="Times New Roman" panose="02020603050405020304" pitchFamily="18" charset="0"/>
                        <a:cs typeface="Arial" panose="020B0604020202020204" pitchFamily="34" charset="0"/>
                      </a:endParaRPr>
                    </a:p>
                  </a:txBody>
                  <a:tcPr marL="30670" marR="30670" marT="0" marB="0"/>
                </a:tc>
                <a:extLst>
                  <a:ext uri="{0D108BD9-81ED-4DB2-BD59-A6C34878D82A}">
                    <a16:rowId xmlns:a16="http://schemas.microsoft.com/office/drawing/2014/main" val="10004"/>
                  </a:ext>
                </a:extLst>
              </a:tr>
              <a:tr h="1000951">
                <a:tc>
                  <a:txBody>
                    <a:bodyPr/>
                    <a:lstStyle/>
                    <a:p>
                      <a:pPr>
                        <a:lnSpc>
                          <a:spcPct val="150000"/>
                        </a:lnSpc>
                        <a:spcAft>
                          <a:spcPts val="0"/>
                        </a:spcAft>
                      </a:pPr>
                      <a:r>
                        <a:rPr lang="nb-NO" sz="1100" dirty="0">
                          <a:effectLst/>
                        </a:rPr>
                        <a:t>Natur, miljø og </a:t>
                      </a:r>
                    </a:p>
                    <a:p>
                      <a:pPr>
                        <a:lnSpc>
                          <a:spcPct val="150000"/>
                        </a:lnSpc>
                        <a:spcAft>
                          <a:spcPts val="0"/>
                        </a:spcAft>
                      </a:pPr>
                      <a:r>
                        <a:rPr lang="nb-NO" sz="1100" dirty="0">
                          <a:effectLst/>
                        </a:rPr>
                        <a:t>teknikk</a:t>
                      </a:r>
                    </a:p>
                    <a:p>
                      <a:pPr>
                        <a:spcAft>
                          <a:spcPts val="0"/>
                        </a:spcAft>
                      </a:pPr>
                      <a:r>
                        <a:rPr lang="nb-NO" sz="1100" dirty="0">
                          <a:effectLst/>
                        </a:rPr>
                        <a:t> </a:t>
                      </a:r>
                      <a:endParaRPr lang="nb-NO" sz="1100" dirty="0">
                        <a:effectLst/>
                        <a:latin typeface="+mn-lt"/>
                        <a:ea typeface="Times New Roman" panose="02020603050405020304" pitchFamily="18" charset="0"/>
                        <a:cs typeface="Arial" panose="020B0604020202020204" pitchFamily="34" charset="0"/>
                      </a:endParaRPr>
                    </a:p>
                  </a:txBody>
                  <a:tcPr marL="30670" marR="30670" marT="0" marB="0"/>
                </a:tc>
                <a:tc>
                  <a:txBody>
                    <a:bodyPr/>
                    <a:lstStyle/>
                    <a:p>
                      <a:pPr>
                        <a:spcAft>
                          <a:spcPts val="0"/>
                        </a:spcAft>
                      </a:pPr>
                      <a:r>
                        <a:rPr lang="nb-NO" sz="1100" dirty="0">
                          <a:effectLst/>
                        </a:rPr>
                        <a:t>Vi ser</a:t>
                      </a:r>
                      <a:r>
                        <a:rPr lang="nb-NO" sz="1100" baseline="0" dirty="0">
                          <a:effectLst/>
                        </a:rPr>
                        <a:t> og lærer om forskjellige typer fisk og skalldyr. Vi renser fisken og ser på hvordan fisken ser ut inni. Hvordan puster fisken under vann? Etter at fiskene er studert nøye, lager vi fine fileter som vi steker og spiser til middag!</a:t>
                      </a:r>
                      <a:endParaRPr lang="nb-NO" sz="1100" dirty="0">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nb-NO" sz="1100" dirty="0">
                          <a:effectLst/>
                        </a:rPr>
                        <a:t>Filosofi og undring</a:t>
                      </a:r>
                      <a:r>
                        <a:rPr lang="nb-NO" sz="1100" baseline="0" dirty="0">
                          <a:effectLst/>
                        </a:rPr>
                        <a:t> - h</a:t>
                      </a:r>
                      <a:r>
                        <a:rPr lang="nb-NO" sz="1100" dirty="0">
                          <a:effectLst/>
                        </a:rPr>
                        <a:t>vem gjemmer seg mellom tang og tare</a:t>
                      </a:r>
                    </a:p>
                    <a:p>
                      <a:pPr>
                        <a:spcAft>
                          <a:spcPts val="0"/>
                        </a:spcAft>
                      </a:pPr>
                      <a:endParaRPr lang="nb-NO" sz="1100" dirty="0">
                        <a:effectLst/>
                      </a:endParaRPr>
                    </a:p>
                    <a:p>
                      <a:pPr>
                        <a:spcAft>
                          <a:spcPts val="0"/>
                        </a:spcAft>
                      </a:pPr>
                      <a:endParaRPr lang="nb-NO" sz="1100" dirty="0">
                        <a:effectLst/>
                      </a:endParaRPr>
                    </a:p>
                  </a:txBody>
                  <a:tcPr marL="30670" marR="30670" marT="0" marB="0"/>
                </a:tc>
                <a:extLst>
                  <a:ext uri="{0D108BD9-81ED-4DB2-BD59-A6C34878D82A}">
                    <a16:rowId xmlns:a16="http://schemas.microsoft.com/office/drawing/2014/main" val="10005"/>
                  </a:ext>
                </a:extLst>
              </a:tr>
              <a:tr h="70736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sz="1100" dirty="0">
                          <a:effectLst/>
                        </a:rPr>
                        <a:t>Kommunikasjon, språk</a:t>
                      </a:r>
                      <a:r>
                        <a:rPr lang="nb-NO" sz="1100" baseline="0" dirty="0">
                          <a:effectLst/>
                        </a:rPr>
                        <a:t> og</a:t>
                      </a:r>
                      <a:r>
                        <a:rPr lang="nb-NO" sz="1100" dirty="0">
                          <a:effectLst/>
                        </a:rPr>
                        <a:t> tekst</a:t>
                      </a:r>
                      <a:r>
                        <a:rPr lang="nb-NO" sz="1100" baseline="0" dirty="0">
                          <a:effectLst/>
                        </a:rPr>
                        <a:t> </a:t>
                      </a:r>
                      <a:endParaRPr lang="nb-NO" sz="1100" dirty="0">
                        <a:effectLst/>
                      </a:endParaRPr>
                    </a:p>
                    <a:p>
                      <a:pPr>
                        <a:spcAft>
                          <a:spcPts val="0"/>
                        </a:spcAft>
                      </a:pPr>
                      <a:endParaRPr lang="nb-NO" sz="1100" dirty="0">
                        <a:effectLst/>
                      </a:endParaRPr>
                    </a:p>
                    <a:p>
                      <a:pPr>
                        <a:lnSpc>
                          <a:spcPct val="150000"/>
                        </a:lnSpc>
                        <a:spcAft>
                          <a:spcPts val="0"/>
                        </a:spcAft>
                      </a:pPr>
                      <a:r>
                        <a:rPr lang="nb-NO" sz="1100" dirty="0">
                          <a:effectLst/>
                        </a:rPr>
                        <a:t> </a:t>
                      </a:r>
                      <a:endParaRPr lang="nb-NO" sz="1100" dirty="0">
                        <a:effectLst/>
                        <a:latin typeface="+mn-lt"/>
                        <a:ea typeface="Times New Roman" panose="02020603050405020304" pitchFamily="18" charset="0"/>
                        <a:cs typeface="Arial" panose="020B0604020202020204" pitchFamily="34" charset="0"/>
                      </a:endParaRPr>
                    </a:p>
                  </a:txBody>
                  <a:tcPr marL="30670" marR="3067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sz="1100" dirty="0">
                          <a:effectLst/>
                        </a:rPr>
                        <a:t>Vi bruker aktuell</a:t>
                      </a:r>
                      <a:r>
                        <a:rPr lang="nb-NO" sz="1100" baseline="0" dirty="0">
                          <a:effectLst/>
                        </a:rPr>
                        <a:t> litteratur i forhold til månedens tema</a:t>
                      </a:r>
                    </a:p>
                    <a:p>
                      <a:pPr marL="0" marR="0" indent="0" algn="l" defTabSz="914400" rtl="0" eaLnBrk="1" fontAlgn="auto" latinLnBrk="0" hangingPunct="1">
                        <a:lnSpc>
                          <a:spcPct val="100000"/>
                        </a:lnSpc>
                        <a:spcBef>
                          <a:spcPts val="0"/>
                        </a:spcBef>
                        <a:spcAft>
                          <a:spcPts val="0"/>
                        </a:spcAft>
                        <a:buClrTx/>
                        <a:buSzTx/>
                        <a:buFontTx/>
                        <a:buNone/>
                        <a:tabLst/>
                        <a:defRPr/>
                      </a:pPr>
                      <a:r>
                        <a:rPr lang="nb-NO" sz="1100" baseline="0" dirty="0">
                          <a:effectLst/>
                        </a:rPr>
                        <a:t>Tegn til tale</a:t>
                      </a:r>
                      <a:endParaRPr lang="nb-NO" sz="1100" dirty="0">
                        <a:effectLst/>
                        <a:latin typeface="+mn-lt"/>
                        <a:ea typeface="Times New Roman" panose="02020603050405020304" pitchFamily="18" charset="0"/>
                        <a:cs typeface="Arial" panose="020B0604020202020204" pitchFamily="34" charset="0"/>
                      </a:endParaRPr>
                    </a:p>
                  </a:txBody>
                  <a:tcPr marL="30670" marR="30670" marT="0" marB="0"/>
                </a:tc>
                <a:extLst>
                  <a:ext uri="{0D108BD9-81ED-4DB2-BD59-A6C34878D82A}">
                    <a16:rowId xmlns:a16="http://schemas.microsoft.com/office/drawing/2014/main" val="10006"/>
                  </a:ext>
                </a:extLst>
              </a:tr>
              <a:tr h="879732">
                <a:tc>
                  <a:txBody>
                    <a:bodyPr/>
                    <a:lstStyle/>
                    <a:p>
                      <a:pPr>
                        <a:spcAft>
                          <a:spcPts val="0"/>
                        </a:spcAft>
                      </a:pPr>
                      <a:r>
                        <a:rPr lang="nb-NO" sz="1100" dirty="0">
                          <a:effectLst/>
                        </a:rPr>
                        <a:t>Kunst, kultur og kreativitet</a:t>
                      </a:r>
                    </a:p>
                    <a:p>
                      <a:pPr>
                        <a:spcAft>
                          <a:spcPts val="0"/>
                        </a:spcAft>
                      </a:pPr>
                      <a:r>
                        <a:rPr lang="nb-NO" sz="1100" dirty="0">
                          <a:effectLst/>
                        </a:rPr>
                        <a:t> </a:t>
                      </a:r>
                    </a:p>
                    <a:p>
                      <a:pPr>
                        <a:spcAft>
                          <a:spcPts val="0"/>
                        </a:spcAft>
                      </a:pPr>
                      <a:r>
                        <a:rPr lang="nb-NO" sz="1100" dirty="0">
                          <a:effectLst/>
                        </a:rPr>
                        <a:t> </a:t>
                      </a:r>
                    </a:p>
                    <a:p>
                      <a:pPr>
                        <a:spcAft>
                          <a:spcPts val="0"/>
                        </a:spcAft>
                      </a:pPr>
                      <a:r>
                        <a:rPr lang="nb-NO" sz="1100" dirty="0">
                          <a:effectLst/>
                        </a:rPr>
                        <a:t> </a:t>
                      </a:r>
                      <a:endParaRPr lang="nb-NO" sz="1100" dirty="0">
                        <a:effectLst/>
                        <a:latin typeface="+mn-lt"/>
                        <a:ea typeface="Times New Roman" panose="02020603050405020304" pitchFamily="18" charset="0"/>
                        <a:cs typeface="Arial" panose="020B0604020202020204" pitchFamily="34" charset="0"/>
                      </a:endParaRPr>
                    </a:p>
                  </a:txBody>
                  <a:tcPr marL="30670" marR="30670" marT="0" marB="0"/>
                </a:tc>
                <a:tc>
                  <a:txBody>
                    <a:bodyPr/>
                    <a:lstStyle/>
                    <a:p>
                      <a:pPr>
                        <a:lnSpc>
                          <a:spcPct val="115000"/>
                        </a:lnSpc>
                        <a:spcAft>
                          <a:spcPts val="0"/>
                        </a:spcAft>
                      </a:pPr>
                      <a:r>
                        <a:rPr lang="nb-NO" sz="1100" dirty="0">
                          <a:effectLst/>
                        </a:rPr>
                        <a:t>Landart</a:t>
                      </a:r>
                      <a:r>
                        <a:rPr lang="nb-NO" sz="1100" baseline="0" dirty="0">
                          <a:effectLst/>
                        </a:rPr>
                        <a:t> og forming i sanden, hva kan vi lage av kvister, blomster og blader? Hva kan vi få til å forme i sanden? Vi forbereder oss på sommeravslutningen og øver på skuespill som vi skal fremføre for foreldrene</a:t>
                      </a:r>
                      <a:endParaRPr lang="nb-NO" sz="1100" dirty="0">
                        <a:effectLst/>
                        <a:latin typeface="+mn-lt"/>
                        <a:ea typeface="Times New Roman" panose="02020603050405020304" pitchFamily="18" charset="0"/>
                        <a:cs typeface="Arial" panose="020B0604020202020204" pitchFamily="34" charset="0"/>
                      </a:endParaRPr>
                    </a:p>
                  </a:txBody>
                  <a:tcPr marL="30670" marR="30670" marT="0" marB="0"/>
                </a:tc>
                <a:extLst>
                  <a:ext uri="{0D108BD9-81ED-4DB2-BD59-A6C34878D82A}">
                    <a16:rowId xmlns:a16="http://schemas.microsoft.com/office/drawing/2014/main" val="10007"/>
                  </a:ext>
                </a:extLst>
              </a:tr>
            </a:tbl>
          </a:graphicData>
        </a:graphic>
      </p:graphicFrame>
      <p:sp>
        <p:nvSpPr>
          <p:cNvPr id="3" name="Tekstboks 32"/>
          <p:cNvSpPr txBox="1"/>
          <p:nvPr/>
        </p:nvSpPr>
        <p:spPr>
          <a:xfrm>
            <a:off x="155564" y="103031"/>
            <a:ext cx="4326284" cy="2925919"/>
          </a:xfrm>
          <a:prstGeom prst="rect">
            <a:avLst/>
          </a:prstGeom>
          <a:solidFill>
            <a:sysClr val="window" lastClr="FFFFFF"/>
          </a:solidFill>
          <a:ln w="6350">
            <a:solidFill>
              <a:prstClr val="black"/>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50000"/>
              </a:lnSpc>
              <a:spcBef>
                <a:spcPts val="200"/>
              </a:spcBef>
              <a:spcAft>
                <a:spcPts val="200"/>
              </a:spcAft>
            </a:pPr>
            <a:r>
              <a:rPr lang="nb-NO" sz="1400" b="1" kern="800" dirty="0">
                <a:solidFill>
                  <a:srgbClr val="5B9BD5"/>
                </a:solidFill>
                <a:effectLst/>
                <a:ea typeface="Calibri" panose="020F0502020204030204" pitchFamily="34" charset="0"/>
                <a:cs typeface="Times New Roman" panose="02020603050405020304" pitchFamily="18" charset="0"/>
              </a:rPr>
              <a:t>JUNI</a:t>
            </a:r>
            <a:endParaRPr lang="nb-NO" sz="1400" kern="800" dirty="0">
              <a:solidFill>
                <a:srgbClr val="595959"/>
              </a:solidFill>
              <a:effectLst/>
              <a:ea typeface="Calibri" panose="020F0502020204030204" pitchFamily="34" charset="0"/>
              <a:cs typeface="Times New Roman" panose="02020603050405020304" pitchFamily="18" charset="0"/>
            </a:endParaRPr>
          </a:p>
          <a:p>
            <a:pPr>
              <a:lnSpc>
                <a:spcPct val="115000"/>
              </a:lnSpc>
              <a:spcBef>
                <a:spcPts val="200"/>
              </a:spcBef>
              <a:spcAft>
                <a:spcPts val="200"/>
              </a:spcAft>
            </a:pPr>
            <a:r>
              <a:rPr lang="da-DK" sz="1400" b="1" u="sng" kern="800" dirty="0">
                <a:effectLst/>
                <a:ea typeface="Calibri" panose="020F0502020204030204" pitchFamily="34" charset="0"/>
                <a:cs typeface="Times New Roman" panose="02020603050405020304" pitchFamily="18" charset="0"/>
              </a:rPr>
              <a:t>Sommer/sol og havet</a:t>
            </a:r>
            <a:endParaRPr lang="nb-NO" sz="1400" kern="800" dirty="0">
              <a:effectLst/>
              <a:ea typeface="Calibri" panose="020F0502020204030204" pitchFamily="34" charset="0"/>
              <a:cs typeface="Times New Roman" panose="02020603050405020304" pitchFamily="18" charset="0"/>
            </a:endParaRPr>
          </a:p>
          <a:p>
            <a:pPr>
              <a:spcBef>
                <a:spcPts val="200"/>
              </a:spcBef>
              <a:spcAft>
                <a:spcPts val="0"/>
              </a:spcAft>
            </a:pPr>
            <a:r>
              <a:rPr lang="nb-NO" sz="1400" kern="800" dirty="0">
                <a:effectLst/>
                <a:ea typeface="Calibri" panose="020F0502020204030204" pitchFamily="34" charset="0"/>
                <a:cs typeface="Arial" panose="020B0604020202020204" pitchFamily="34" charset="0"/>
              </a:rPr>
              <a:t>Vi studerer det vi finner i havet. Samler stein, skjell og sand som vi bruker til å lage akvarium av, vi nyter også at sommeren har kommet og slapper av og koser oss i sola</a:t>
            </a:r>
            <a:r>
              <a:rPr lang="nb-NO" sz="1400" kern="800" dirty="0">
                <a:effectLst/>
                <a:ea typeface="Calibri" panose="020F0502020204030204" pitchFamily="34" charset="0"/>
                <a:cs typeface="Arial" panose="020B0604020202020204" pitchFamily="34" charset="0"/>
                <a:sym typeface="Wingdings" panose="05000000000000000000" pitchFamily="2" charset="2"/>
              </a:rPr>
              <a:t></a:t>
            </a:r>
            <a:r>
              <a:rPr lang="nb-NO" sz="1400" kern="800" dirty="0">
                <a:effectLst/>
                <a:ea typeface="Calibri" panose="020F0502020204030204" pitchFamily="34" charset="0"/>
                <a:cs typeface="Arial" panose="020B0604020202020204" pitchFamily="34" charset="0"/>
              </a:rPr>
              <a:t> </a:t>
            </a:r>
          </a:p>
          <a:p>
            <a:pPr>
              <a:lnSpc>
                <a:spcPct val="115000"/>
              </a:lnSpc>
              <a:spcBef>
                <a:spcPts val="200"/>
              </a:spcBef>
              <a:spcAft>
                <a:spcPts val="200"/>
              </a:spcAft>
            </a:pPr>
            <a:r>
              <a:rPr lang="nb-NO" sz="1400" kern="800" dirty="0">
                <a:effectLst/>
                <a:ea typeface="Calibri" panose="020F0502020204030204" pitchFamily="34" charset="0"/>
                <a:cs typeface="Arial" panose="020B0604020202020204" pitchFamily="34" charset="0"/>
              </a:rPr>
              <a:t>Vi prøver å få </a:t>
            </a:r>
            <a:r>
              <a:rPr lang="nb-NO" sz="1400" kern="800" dirty="0">
                <a:ea typeface="Calibri" panose="020F0502020204030204" pitchFamily="34" charset="0"/>
                <a:cs typeface="Arial" panose="020B0604020202020204" pitchFamily="34" charset="0"/>
              </a:rPr>
              <a:t>besøk av</a:t>
            </a:r>
            <a:r>
              <a:rPr lang="nb-NO" sz="1400" kern="800" dirty="0">
                <a:effectLst/>
                <a:ea typeface="Calibri" panose="020F0502020204030204" pitchFamily="34" charset="0"/>
                <a:cs typeface="Arial" panose="020B0604020202020204" pitchFamily="34" charset="0"/>
              </a:rPr>
              <a:t> «fiskemannen» Dag som har vært her </a:t>
            </a:r>
            <a:r>
              <a:rPr lang="nb-NO" sz="1400" kern="800" dirty="0">
                <a:ea typeface="Calibri" panose="020F0502020204030204" pitchFamily="34" charset="0"/>
                <a:cs typeface="Arial" panose="020B0604020202020204" pitchFamily="34" charset="0"/>
              </a:rPr>
              <a:t>i mange år nå</a:t>
            </a:r>
            <a:r>
              <a:rPr lang="nb-NO" sz="1400" kern="800" dirty="0">
                <a:effectLst/>
                <a:ea typeface="Calibri" panose="020F0502020204030204" pitchFamily="34" charset="0"/>
                <a:cs typeface="Arial" panose="020B0604020202020204" pitchFamily="34" charset="0"/>
              </a:rPr>
              <a:t>, nærmere info. </a:t>
            </a:r>
          </a:p>
          <a:p>
            <a:pPr>
              <a:lnSpc>
                <a:spcPct val="115000"/>
              </a:lnSpc>
              <a:spcBef>
                <a:spcPts val="200"/>
              </a:spcBef>
              <a:spcAft>
                <a:spcPts val="200"/>
              </a:spcAft>
            </a:pPr>
            <a:r>
              <a:rPr lang="nb-NO" sz="1400" kern="800" dirty="0">
                <a:effectLst/>
                <a:ea typeface="Calibri" panose="020F0502020204030204" pitchFamily="34" charset="0"/>
                <a:cs typeface="Arial" panose="020B0604020202020204" pitchFamily="34" charset="0"/>
              </a:rPr>
              <a:t>Sommeravslutning</a:t>
            </a:r>
            <a:r>
              <a:rPr lang="nb-NO" sz="1400" kern="800" dirty="0">
                <a:ea typeface="Calibri" panose="020F0502020204030204" pitchFamily="34" charset="0"/>
                <a:cs typeface="Arial" panose="020B0604020202020204" pitchFamily="34" charset="0"/>
              </a:rPr>
              <a:t> og forberedelse til dette</a:t>
            </a:r>
          </a:p>
          <a:p>
            <a:pPr>
              <a:lnSpc>
                <a:spcPct val="115000"/>
              </a:lnSpc>
              <a:spcBef>
                <a:spcPts val="200"/>
              </a:spcBef>
              <a:spcAft>
                <a:spcPts val="200"/>
              </a:spcAft>
            </a:pPr>
            <a:r>
              <a:rPr lang="nb-NO" sz="1400" kern="800" dirty="0">
                <a:effectLst/>
                <a:ea typeface="Calibri" panose="020F0502020204030204" pitchFamily="34" charset="0"/>
                <a:cs typeface="Arial" panose="020B0604020202020204" pitchFamily="34" charset="0"/>
              </a:rPr>
              <a:t>- nærmere info kommer</a:t>
            </a:r>
            <a:r>
              <a:rPr lang="nb-NO" sz="1400" kern="800" dirty="0">
                <a:effectLst/>
                <a:ea typeface="Calibri" panose="020F0502020204030204" pitchFamily="34" charset="0"/>
                <a:cs typeface="Arial" panose="020B0604020202020204" pitchFamily="34" charset="0"/>
                <a:sym typeface="Wingdings" panose="05000000000000000000" pitchFamily="2" charset="2"/>
              </a:rPr>
              <a:t></a:t>
            </a:r>
            <a:endParaRPr lang="nb-NO" sz="1400" kern="800" dirty="0">
              <a:effectLst/>
              <a:ea typeface="Calibri" panose="020F0502020204030204" pitchFamily="34" charset="0"/>
              <a:cs typeface="Arial" panose="020B0604020202020204" pitchFamily="34" charset="0"/>
            </a:endParaRPr>
          </a:p>
          <a:p>
            <a:pPr>
              <a:spcBef>
                <a:spcPts val="200"/>
              </a:spcBef>
              <a:spcAft>
                <a:spcPts val="200"/>
              </a:spcAft>
            </a:pPr>
            <a:r>
              <a:rPr lang="nb-NO" sz="1400" kern="800" dirty="0">
                <a:solidFill>
                  <a:srgbClr val="595959"/>
                </a:solidFill>
                <a:effectLst/>
                <a:ea typeface="Calibri" panose="020F0502020204030204" pitchFamily="34" charset="0"/>
                <a:cs typeface="Times New Roman" panose="02020603050405020304" pitchFamily="18" charset="0"/>
              </a:rPr>
              <a:t> </a:t>
            </a:r>
          </a:p>
        </p:txBody>
      </p:sp>
      <p:sp>
        <p:nvSpPr>
          <p:cNvPr id="4" name="Tekstboks 35"/>
          <p:cNvSpPr txBox="1"/>
          <p:nvPr/>
        </p:nvSpPr>
        <p:spPr>
          <a:xfrm>
            <a:off x="155564" y="3120935"/>
            <a:ext cx="4326284" cy="525780"/>
          </a:xfrm>
          <a:prstGeom prst="rect">
            <a:avLst/>
          </a:prstGeom>
          <a:solidFill>
            <a:sysClr val="window" lastClr="FFFFFF"/>
          </a:solidFill>
          <a:ln w="6350">
            <a:solidFill>
              <a:prstClr val="black"/>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00000"/>
              </a:lnSpc>
              <a:spcBef>
                <a:spcPts val="200"/>
              </a:spcBef>
              <a:spcAft>
                <a:spcPts val="200"/>
              </a:spcAft>
              <a:buClrTx/>
              <a:buSzTx/>
              <a:buFontTx/>
              <a:buNone/>
              <a:tabLst/>
              <a:defRPr/>
            </a:pPr>
            <a:r>
              <a:rPr kumimoji="0" lang="nb-NO" sz="1600" b="1" i="0" u="none" strike="noStrike" kern="800" cap="none" spc="0" normalizeH="0" baseline="0" noProof="0" dirty="0">
                <a:ln>
                  <a:noFill/>
                </a:ln>
                <a:solidFill>
                  <a:schemeClr val="accent1"/>
                </a:solidFill>
                <a:effectLst/>
                <a:uLnTx/>
                <a:uFillTx/>
                <a:ea typeface="Calibri" panose="020F0502020204030204" pitchFamily="34" charset="0"/>
                <a:cs typeface="Arial" panose="020B0604020202020204" pitchFamily="34" charset="0"/>
              </a:rPr>
              <a:t>Fagområder: </a:t>
            </a:r>
            <a:r>
              <a:rPr kumimoji="0" lang="nb-NO" sz="1600" i="0" u="none" strike="noStrike" kern="800" cap="none" spc="0" normalizeH="0" baseline="0" noProof="0" dirty="0">
                <a:ln>
                  <a:noFill/>
                </a:ln>
                <a:solidFill>
                  <a:schemeClr val="accent1"/>
                </a:solidFill>
                <a:effectLst/>
                <a:uLnTx/>
                <a:uFillTx/>
                <a:ea typeface="Calibri" panose="020F0502020204030204" pitchFamily="34" charset="0"/>
                <a:cs typeface="Arial" panose="020B0604020202020204" pitchFamily="34" charset="0"/>
              </a:rPr>
              <a:t>«Kommunikasjon, </a:t>
            </a:r>
            <a:r>
              <a:rPr lang="nb-NO" sz="1600" i="1" kern="800" dirty="0">
                <a:solidFill>
                  <a:schemeClr val="accent1"/>
                </a:solidFill>
                <a:ea typeface="Calibri" panose="020F0502020204030204" pitchFamily="34" charset="0"/>
                <a:cs typeface="Arial" panose="020B0604020202020204" pitchFamily="34" charset="0"/>
              </a:rPr>
              <a:t>Språk og tekst</a:t>
            </a:r>
            <a:r>
              <a:rPr kumimoji="0" lang="nb-NO" sz="1600" b="0" i="1" u="none" strike="noStrike" kern="800" cap="none" spc="0" normalizeH="0" baseline="0" noProof="0" dirty="0">
                <a:ln>
                  <a:noFill/>
                </a:ln>
                <a:solidFill>
                  <a:schemeClr val="accent1"/>
                </a:solidFill>
                <a:effectLst/>
                <a:uLnTx/>
                <a:uFillTx/>
                <a:ea typeface="Calibri" panose="020F0502020204030204" pitchFamily="34" charset="0"/>
                <a:cs typeface="Arial" panose="020B0604020202020204" pitchFamily="34" charset="0"/>
              </a:rPr>
              <a:t>»</a:t>
            </a:r>
            <a:endParaRPr kumimoji="0" lang="nb-NO" sz="1600" b="0" i="0" u="none" strike="noStrike" kern="800" cap="none" spc="0" normalizeH="0" baseline="0" noProof="0" dirty="0">
              <a:ln>
                <a:noFill/>
              </a:ln>
              <a:solidFill>
                <a:schemeClr val="accent1"/>
              </a:solidFill>
              <a:effectLst/>
              <a:uLnTx/>
              <a:uFillTx/>
              <a:ea typeface="Calibri" panose="020F0502020204030204" pitchFamily="34" charset="0"/>
              <a:cs typeface="Arial" panose="020B0604020202020204" pitchFamily="34" charset="0"/>
            </a:endParaRPr>
          </a:p>
          <a:p>
            <a:pPr marL="0" marR="0" lvl="0" indent="0" defTabSz="914400" eaLnBrk="1" fontAlgn="auto" latinLnBrk="0" hangingPunct="1">
              <a:lnSpc>
                <a:spcPct val="100000"/>
              </a:lnSpc>
              <a:spcBef>
                <a:spcPts val="200"/>
              </a:spcBef>
              <a:spcAft>
                <a:spcPts val="200"/>
              </a:spcAft>
              <a:buClrTx/>
              <a:buSzTx/>
              <a:buFontTx/>
              <a:buNone/>
              <a:tabLst/>
              <a:defRPr/>
            </a:pPr>
            <a:r>
              <a:rPr kumimoji="0" lang="nb-NO" sz="1600" b="0" i="0" u="none" strike="noStrike" kern="800" cap="none" spc="0" normalizeH="0" baseline="0" noProof="0" dirty="0">
                <a:ln>
                  <a:noFill/>
                </a:ln>
                <a:solidFill>
                  <a:srgbClr val="595959"/>
                </a:solidFill>
                <a:effectLst/>
                <a:uLnTx/>
                <a:uFillTx/>
                <a:ea typeface="Calibri" panose="020F0502020204030204" pitchFamily="34" charset="0"/>
                <a:cs typeface="Arial" panose="020B0604020202020204" pitchFamily="34" charset="0"/>
              </a:rPr>
              <a:t> </a:t>
            </a:r>
          </a:p>
        </p:txBody>
      </p:sp>
      <p:sp>
        <p:nvSpPr>
          <p:cNvPr id="5" name="Tekstboks 44"/>
          <p:cNvSpPr txBox="1"/>
          <p:nvPr/>
        </p:nvSpPr>
        <p:spPr>
          <a:xfrm>
            <a:off x="155564" y="3807053"/>
            <a:ext cx="4326284" cy="1197819"/>
          </a:xfrm>
          <a:prstGeom prst="rect">
            <a:avLst/>
          </a:prstGeom>
          <a:solidFill>
            <a:sysClr val="window" lastClr="FFFFFF"/>
          </a:solidFill>
          <a:ln w="6350">
            <a:solidFill>
              <a:prstClr val="black"/>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15000"/>
              </a:lnSpc>
              <a:spcBef>
                <a:spcPts val="300"/>
              </a:spcBef>
              <a:spcAft>
                <a:spcPts val="0"/>
              </a:spcAft>
              <a:buClrTx/>
              <a:buSzTx/>
              <a:buFontTx/>
              <a:buNone/>
              <a:tabLst/>
              <a:defRPr/>
            </a:pPr>
            <a:r>
              <a:rPr kumimoji="0" lang="nb-NO" sz="1400" b="0" i="0" u="none" strike="noStrike" kern="800" cap="none" spc="0" normalizeH="0" baseline="0" noProof="0" dirty="0">
                <a:ln>
                  <a:noFill/>
                </a:ln>
                <a:solidFill>
                  <a:srgbClr val="000000"/>
                </a:solidFill>
                <a:effectLst/>
                <a:uLnTx/>
                <a:uFillTx/>
                <a:ea typeface="Calibri" panose="020F0502020204030204" pitchFamily="34" charset="0"/>
                <a:cs typeface="Times New Roman" panose="02020603050405020304" pitchFamily="18" charset="0"/>
              </a:rPr>
              <a:t>Info om redusert oppholdsavgift: De som ønsker å søke om redusert oppholdsavgift fra august, må det sendes inn elektronisk søknad på Arendalkommune.no </a:t>
            </a:r>
            <a:endParaRPr lang="nb-NO" sz="1400" b="1" kern="800" dirty="0">
              <a:solidFill>
                <a:srgbClr val="FF0000"/>
              </a:solidFill>
              <a:ea typeface="Calibri" panose="020F0502020204030204" pitchFamily="34" charset="0"/>
              <a:cs typeface="Times New Roman" panose="02020603050405020304" pitchFamily="18" charset="0"/>
            </a:endParaRPr>
          </a:p>
          <a:p>
            <a:pPr marL="0" marR="0" lvl="0" indent="0" defTabSz="914400" eaLnBrk="1" fontAlgn="auto" latinLnBrk="0" hangingPunct="1">
              <a:lnSpc>
                <a:spcPct val="115000"/>
              </a:lnSpc>
              <a:spcBef>
                <a:spcPts val="300"/>
              </a:spcBef>
              <a:spcAft>
                <a:spcPts val="0"/>
              </a:spcAft>
              <a:buClrTx/>
              <a:buSzTx/>
              <a:buFontTx/>
              <a:buNone/>
              <a:tabLst/>
              <a:defRPr/>
            </a:pPr>
            <a:r>
              <a:rPr kumimoji="0" lang="nb-NO" sz="2000" b="1" i="0" u="none" strike="noStrike" kern="800" cap="none" spc="0" normalizeH="0" baseline="0" noProof="0" dirty="0">
                <a:ln>
                  <a:noFill/>
                </a:ln>
                <a:solidFill>
                  <a:srgbClr val="FF0000"/>
                </a:solidFill>
                <a:effectLst/>
                <a:uLnTx/>
                <a:uFillTx/>
                <a:ea typeface="Calibri" panose="020F0502020204030204" pitchFamily="34" charset="0"/>
                <a:cs typeface="Times New Roman" panose="02020603050405020304" pitchFamily="18" charset="0"/>
              </a:rPr>
              <a:t>Innen 15. juni.</a:t>
            </a:r>
          </a:p>
          <a:p>
            <a:pPr marL="0" marR="0" lvl="0" indent="0" defTabSz="914400" eaLnBrk="1" fontAlgn="auto" latinLnBrk="0" hangingPunct="1">
              <a:lnSpc>
                <a:spcPct val="115000"/>
              </a:lnSpc>
              <a:spcBef>
                <a:spcPts val="300"/>
              </a:spcBef>
              <a:spcAft>
                <a:spcPts val="0"/>
              </a:spcAft>
              <a:buClrTx/>
              <a:buSzTx/>
              <a:buFontTx/>
              <a:buNone/>
              <a:tabLst/>
              <a:defRPr/>
            </a:pPr>
            <a:r>
              <a:rPr kumimoji="0" lang="nb-NO" sz="1400" b="0" i="0" u="none" strike="noStrike" kern="8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a:t>
            </a:r>
            <a:endParaRPr kumimoji="0" lang="nb-NO" sz="1400" b="0" i="0" u="none" strike="noStrike" kern="800" cap="none" spc="0" normalizeH="0" baseline="0" noProof="0" dirty="0">
              <a:ln>
                <a:noFill/>
              </a:ln>
              <a:solidFill>
                <a:srgbClr val="595959"/>
              </a:solidFill>
              <a:effectLst/>
              <a:uLnTx/>
              <a:uFillTx/>
              <a:latin typeface="Calibri"/>
              <a:ea typeface="Calibri" panose="020F0502020204030204" pitchFamily="34" charset="0"/>
              <a:cs typeface="Times New Roman" panose="02020603050405020304" pitchFamily="18" charset="0"/>
            </a:endParaRPr>
          </a:p>
          <a:p>
            <a:pPr marL="0" marR="0" lvl="0" indent="0" defTabSz="914400" eaLnBrk="1" fontAlgn="auto" latinLnBrk="0" hangingPunct="1">
              <a:lnSpc>
                <a:spcPct val="100000"/>
              </a:lnSpc>
              <a:spcBef>
                <a:spcPts val="200"/>
              </a:spcBef>
              <a:spcAft>
                <a:spcPts val="200"/>
              </a:spcAft>
              <a:buClrTx/>
              <a:buSzTx/>
              <a:buFontTx/>
              <a:buNone/>
              <a:tabLst/>
              <a:defRPr/>
            </a:pPr>
            <a:r>
              <a:rPr kumimoji="0" lang="nb-NO" sz="1400" b="0" i="0" u="none" strike="noStrike" kern="800" cap="none" spc="0" normalizeH="0" baseline="0" noProof="0" dirty="0">
                <a:ln>
                  <a:noFill/>
                </a:ln>
                <a:solidFill>
                  <a:srgbClr val="595959"/>
                </a:solidFill>
                <a:effectLst/>
                <a:uLnTx/>
                <a:uFillTx/>
                <a:latin typeface="Calibri"/>
                <a:ea typeface="Calibri" panose="020F0502020204030204" pitchFamily="34" charset="0"/>
                <a:cs typeface="Times New Roman" panose="02020603050405020304" pitchFamily="18" charset="0"/>
              </a:rPr>
              <a:t> </a:t>
            </a:r>
          </a:p>
        </p:txBody>
      </p:sp>
      <p:sp>
        <p:nvSpPr>
          <p:cNvPr id="7" name="TekstSylinder 6"/>
          <p:cNvSpPr txBox="1"/>
          <p:nvPr/>
        </p:nvSpPr>
        <p:spPr>
          <a:xfrm>
            <a:off x="155564" y="5165211"/>
            <a:ext cx="4326284" cy="738664"/>
          </a:xfrm>
          <a:prstGeom prst="rect">
            <a:avLst/>
          </a:prstGeom>
          <a:noFill/>
          <a:ln>
            <a:solidFill>
              <a:schemeClr val="tx1"/>
            </a:solidFill>
          </a:ln>
        </p:spPr>
        <p:txBody>
          <a:bodyPr wrap="square" rtlCol="0">
            <a:spAutoFit/>
          </a:bodyPr>
          <a:lstStyle/>
          <a:p>
            <a:r>
              <a:rPr lang="nb-NO" sz="1400" dirty="0"/>
              <a:t>Siste barnehagedag før ferien er fredag 3. juli. Vi har  </a:t>
            </a:r>
            <a:r>
              <a:rPr lang="nb-NO" sz="1400" b="1" dirty="0">
                <a:solidFill>
                  <a:srgbClr val="FF0000"/>
                </a:solidFill>
              </a:rPr>
              <a:t>planleggingsdag mandag 3. august,</a:t>
            </a:r>
            <a:r>
              <a:rPr lang="nb-NO" sz="1400" dirty="0"/>
              <a:t> slik at vi da kan gjøre barnehagen helt klar til oppstart tirsdag 4. august</a:t>
            </a:r>
            <a:r>
              <a:rPr lang="nb-NO" sz="1400" dirty="0">
                <a:sym typeface="Wingdings" panose="05000000000000000000" pitchFamily="2" charset="2"/>
              </a:rPr>
              <a:t></a:t>
            </a:r>
            <a:endParaRPr lang="nb-NO" sz="1400" dirty="0"/>
          </a:p>
        </p:txBody>
      </p:sp>
    </p:spTree>
    <p:extLst>
      <p:ext uri="{BB962C8B-B14F-4D97-AF65-F5344CB8AC3E}">
        <p14:creationId xmlns:p14="http://schemas.microsoft.com/office/powerpoint/2010/main" val="1452372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additive="base">
                                        <p:cTn id="37" dur="500" fill="hold"/>
                                        <p:tgtEl>
                                          <p:spTgt spid="4"/>
                                        </p:tgtEl>
                                        <p:attrNameLst>
                                          <p:attrName>ppt_x</p:attrName>
                                        </p:attrNameLst>
                                      </p:cBhvr>
                                      <p:tavLst>
                                        <p:tav tm="0">
                                          <p:val>
                                            <p:strVal val="#ppt_x"/>
                                          </p:val>
                                        </p:tav>
                                        <p:tav tm="100000">
                                          <p:val>
                                            <p:strVal val="#ppt_x"/>
                                          </p:val>
                                        </p:tav>
                                      </p:tavLst>
                                    </p:anim>
                                    <p:anim calcmode="lin" valueType="num">
                                      <p:cBhvr additive="base">
                                        <p:cTn id="3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5"/>
                                        </p:tgtEl>
                                        <p:attrNameLst>
                                          <p:attrName>style.visibility</p:attrName>
                                        </p:attrNameLst>
                                      </p:cBhvr>
                                      <p:to>
                                        <p:strVal val="visible"/>
                                      </p:to>
                                    </p:set>
                                    <p:anim calcmode="lin" valueType="num">
                                      <p:cBhvr additive="base">
                                        <p:cTn id="43" dur="500" fill="hold"/>
                                        <p:tgtEl>
                                          <p:spTgt spid="5"/>
                                        </p:tgtEl>
                                        <p:attrNameLst>
                                          <p:attrName>ppt_x</p:attrName>
                                        </p:attrNameLst>
                                      </p:cBhvr>
                                      <p:tavLst>
                                        <p:tav tm="0">
                                          <p:val>
                                            <p:strVal val="#ppt_x"/>
                                          </p:val>
                                        </p:tav>
                                        <p:tav tm="100000">
                                          <p:val>
                                            <p:strVal val="#ppt_x"/>
                                          </p:val>
                                        </p:tav>
                                      </p:tavLst>
                                    </p:anim>
                                    <p:anim calcmode="lin" valueType="num">
                                      <p:cBhvr additive="base">
                                        <p:cTn id="4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7"/>
                                        </p:tgtEl>
                                        <p:attrNameLst>
                                          <p:attrName>style.visibility</p:attrName>
                                        </p:attrNameLst>
                                      </p:cBhvr>
                                      <p:to>
                                        <p:strVal val="visible"/>
                                      </p:to>
                                    </p:set>
                                    <p:anim calcmode="lin" valueType="num">
                                      <p:cBhvr additive="base">
                                        <p:cTn id="49" dur="500" fill="hold"/>
                                        <p:tgtEl>
                                          <p:spTgt spid="7"/>
                                        </p:tgtEl>
                                        <p:attrNameLst>
                                          <p:attrName>ppt_x</p:attrName>
                                        </p:attrNameLst>
                                      </p:cBhvr>
                                      <p:tavLst>
                                        <p:tav tm="0">
                                          <p:val>
                                            <p:strVal val="#ppt_x"/>
                                          </p:val>
                                        </p:tav>
                                        <p:tav tm="100000">
                                          <p:val>
                                            <p:strVal val="#ppt_x"/>
                                          </p:val>
                                        </p:tav>
                                      </p:tavLst>
                                    </p:anim>
                                    <p:anim calcmode="lin" valueType="num">
                                      <p:cBhvr additive="base">
                                        <p:cTn id="5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2"/>
                                        </p:tgtEl>
                                        <p:attrNameLst>
                                          <p:attrName>style.visibility</p:attrName>
                                        </p:attrNameLst>
                                      </p:cBhvr>
                                      <p:to>
                                        <p:strVal val="visible"/>
                                      </p:to>
                                    </p:set>
                                    <p:anim calcmode="lin" valueType="num">
                                      <p:cBhvr additive="base">
                                        <p:cTn id="55" dur="500" fill="hold"/>
                                        <p:tgtEl>
                                          <p:spTgt spid="2"/>
                                        </p:tgtEl>
                                        <p:attrNameLst>
                                          <p:attrName>ppt_x</p:attrName>
                                        </p:attrNameLst>
                                      </p:cBhvr>
                                      <p:tavLst>
                                        <p:tav tm="0">
                                          <p:val>
                                            <p:strVal val="#ppt_x"/>
                                          </p:val>
                                        </p:tav>
                                        <p:tav tm="100000">
                                          <p:val>
                                            <p:strVal val="#ppt_x"/>
                                          </p:val>
                                        </p:tav>
                                      </p:tavLst>
                                    </p:anim>
                                    <p:anim calcmode="lin" valueType="num">
                                      <p:cBhvr additive="base">
                                        <p:cTn id="5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ell 5">
            <a:extLst>
              <a:ext uri="{FF2B5EF4-FFF2-40B4-BE49-F238E27FC236}">
                <a16:creationId xmlns:a16="http://schemas.microsoft.com/office/drawing/2014/main" id="{C875EC86-0B39-DAF2-72A5-695FE1B65E05}"/>
              </a:ext>
            </a:extLst>
          </p:cNvPr>
          <p:cNvGraphicFramePr>
            <a:graphicFrameLocks noGrp="1"/>
          </p:cNvGraphicFramePr>
          <p:nvPr>
            <p:extLst>
              <p:ext uri="{D42A27DB-BD31-4B8C-83A1-F6EECF244321}">
                <p14:modId xmlns:p14="http://schemas.microsoft.com/office/powerpoint/2010/main" val="4262260940"/>
              </p:ext>
            </p:extLst>
          </p:nvPr>
        </p:nvGraphicFramePr>
        <p:xfrm>
          <a:off x="173348" y="109947"/>
          <a:ext cx="11845303" cy="5969230"/>
        </p:xfrm>
        <a:graphic>
          <a:graphicData uri="http://schemas.openxmlformats.org/drawingml/2006/table">
            <a:tbl>
              <a:tblPr firstRow="1" firstCol="1" lastRow="1" lastCol="1" bandRow="1" bandCol="1"/>
              <a:tblGrid>
                <a:gridCol w="959373">
                  <a:extLst>
                    <a:ext uri="{9D8B030D-6E8A-4147-A177-3AD203B41FA5}">
                      <a16:colId xmlns:a16="http://schemas.microsoft.com/office/drawing/2014/main" val="20000"/>
                    </a:ext>
                  </a:extLst>
                </a:gridCol>
                <a:gridCol w="1651777">
                  <a:extLst>
                    <a:ext uri="{9D8B030D-6E8A-4147-A177-3AD203B41FA5}">
                      <a16:colId xmlns:a16="http://schemas.microsoft.com/office/drawing/2014/main" val="20001"/>
                    </a:ext>
                  </a:extLst>
                </a:gridCol>
                <a:gridCol w="1777284">
                  <a:extLst>
                    <a:ext uri="{9D8B030D-6E8A-4147-A177-3AD203B41FA5}">
                      <a16:colId xmlns:a16="http://schemas.microsoft.com/office/drawing/2014/main" val="20002"/>
                    </a:ext>
                  </a:extLst>
                </a:gridCol>
                <a:gridCol w="1790164">
                  <a:extLst>
                    <a:ext uri="{9D8B030D-6E8A-4147-A177-3AD203B41FA5}">
                      <a16:colId xmlns:a16="http://schemas.microsoft.com/office/drawing/2014/main" val="20003"/>
                    </a:ext>
                  </a:extLst>
                </a:gridCol>
                <a:gridCol w="1828800">
                  <a:extLst>
                    <a:ext uri="{9D8B030D-6E8A-4147-A177-3AD203B41FA5}">
                      <a16:colId xmlns:a16="http://schemas.microsoft.com/office/drawing/2014/main" val="20004"/>
                    </a:ext>
                  </a:extLst>
                </a:gridCol>
                <a:gridCol w="1788875">
                  <a:extLst>
                    <a:ext uri="{9D8B030D-6E8A-4147-A177-3AD203B41FA5}">
                      <a16:colId xmlns:a16="http://schemas.microsoft.com/office/drawing/2014/main" val="20005"/>
                    </a:ext>
                  </a:extLst>
                </a:gridCol>
                <a:gridCol w="1046480">
                  <a:extLst>
                    <a:ext uri="{9D8B030D-6E8A-4147-A177-3AD203B41FA5}">
                      <a16:colId xmlns:a16="http://schemas.microsoft.com/office/drawing/2014/main" val="20006"/>
                    </a:ext>
                  </a:extLst>
                </a:gridCol>
                <a:gridCol w="1002550">
                  <a:extLst>
                    <a:ext uri="{9D8B030D-6E8A-4147-A177-3AD203B41FA5}">
                      <a16:colId xmlns:a16="http://schemas.microsoft.com/office/drawing/2014/main" val="20007"/>
                    </a:ext>
                  </a:extLst>
                </a:gridCol>
              </a:tblGrid>
              <a:tr h="762835">
                <a:tc>
                  <a:txBody>
                    <a:bodyPr/>
                    <a:lstStyle/>
                    <a:p>
                      <a:pPr algn="ctr">
                        <a:lnSpc>
                          <a:spcPct val="115000"/>
                        </a:lnSpc>
                        <a:spcBef>
                          <a:spcPts val="200"/>
                        </a:spcBef>
                        <a:spcAft>
                          <a:spcPts val="200"/>
                        </a:spcAft>
                      </a:pPr>
                      <a:r>
                        <a:rPr lang="nb-NO" sz="1200" b="1" kern="800" dirty="0">
                          <a:solidFill>
                            <a:schemeClr val="tx1"/>
                          </a:solidFill>
                          <a:effectLst/>
                          <a:latin typeface="+mn-lt"/>
                          <a:ea typeface="Calibri" panose="020F0502020204030204" pitchFamily="34" charset="0"/>
                          <a:cs typeface="Arial" panose="020B0604020202020204" pitchFamily="34" charset="0"/>
                        </a:rPr>
                        <a:t>Juni</a:t>
                      </a:r>
                    </a:p>
                    <a:p>
                      <a:pPr algn="ctr">
                        <a:lnSpc>
                          <a:spcPct val="115000"/>
                        </a:lnSpc>
                        <a:spcBef>
                          <a:spcPts val="200"/>
                        </a:spcBef>
                        <a:spcAft>
                          <a:spcPts val="200"/>
                        </a:spcAft>
                      </a:pPr>
                      <a:r>
                        <a:rPr lang="nb-NO" sz="1200" b="1" kern="800" dirty="0">
                          <a:solidFill>
                            <a:schemeClr val="tx1"/>
                          </a:solidFill>
                          <a:effectLst/>
                          <a:latin typeface="+mn-lt"/>
                          <a:ea typeface="Calibri" panose="020F0502020204030204" pitchFamily="34" charset="0"/>
                          <a:cs typeface="Arial" panose="020B0604020202020204" pitchFamily="34" charset="0"/>
                        </a:rPr>
                        <a:t>Uke/Tema</a:t>
                      </a:r>
                      <a:endParaRPr lang="nb-NO" sz="1200" kern="800" dirty="0">
                        <a:solidFill>
                          <a:schemeClr val="tx1"/>
                        </a:solidFill>
                        <a:effectLst/>
                        <a:latin typeface="+mn-lt"/>
                        <a:ea typeface="Calibri" panose="020F0502020204030204" pitchFamily="34" charset="0"/>
                        <a:cs typeface="Arial" panose="020B0604020202020204" pitchFamily="34" charset="0"/>
                      </a:endParaRPr>
                    </a:p>
                  </a:txBody>
                  <a:tcPr marL="67171" marR="67171"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9CC2E5"/>
                    </a:solidFill>
                  </a:tcPr>
                </a:tc>
                <a:tc>
                  <a:txBody>
                    <a:bodyPr/>
                    <a:lstStyle/>
                    <a:p>
                      <a:pPr algn="l">
                        <a:lnSpc>
                          <a:spcPct val="115000"/>
                        </a:lnSpc>
                        <a:spcBef>
                          <a:spcPts val="200"/>
                        </a:spcBef>
                        <a:spcAft>
                          <a:spcPts val="0"/>
                        </a:spcAft>
                      </a:pPr>
                      <a:r>
                        <a:rPr lang="nb-NO" sz="1200" b="1" kern="800" dirty="0">
                          <a:solidFill>
                            <a:srgbClr val="000000"/>
                          </a:solidFill>
                          <a:effectLst/>
                          <a:latin typeface="+mn-lt"/>
                          <a:ea typeface="Calibri" panose="020F0502020204030204" pitchFamily="34" charset="0"/>
                          <a:cs typeface="Arial" panose="020B0604020202020204" pitchFamily="34" charset="0"/>
                        </a:rPr>
                        <a:t>Mandag</a:t>
                      </a:r>
                    </a:p>
                  </a:txBody>
                  <a:tcPr marL="56511" marR="56511"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9CC2E5"/>
                    </a:solidFill>
                  </a:tcPr>
                </a:tc>
                <a:tc>
                  <a:txBody>
                    <a:bodyPr/>
                    <a:lstStyle/>
                    <a:p>
                      <a:pPr algn="l">
                        <a:lnSpc>
                          <a:spcPct val="115000"/>
                        </a:lnSpc>
                        <a:spcBef>
                          <a:spcPts val="200"/>
                        </a:spcBef>
                        <a:spcAft>
                          <a:spcPts val="0"/>
                        </a:spcAft>
                      </a:pPr>
                      <a:r>
                        <a:rPr lang="nb-NO" sz="1200" b="1" kern="800" dirty="0">
                          <a:solidFill>
                            <a:srgbClr val="000000"/>
                          </a:solidFill>
                          <a:effectLst/>
                          <a:latin typeface="+mn-lt"/>
                          <a:ea typeface="Calibri" panose="020F0502020204030204" pitchFamily="34" charset="0"/>
                          <a:cs typeface="Arial" panose="020B0604020202020204" pitchFamily="34" charset="0"/>
                        </a:rPr>
                        <a:t> Tirsdag</a:t>
                      </a:r>
                    </a:p>
                  </a:txBody>
                  <a:tcPr marL="56511" marR="56511"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9CC2E5"/>
                    </a:solidFill>
                  </a:tcPr>
                </a:tc>
                <a:tc>
                  <a:txBody>
                    <a:bodyPr/>
                    <a:lstStyle/>
                    <a:p>
                      <a:pPr algn="l">
                        <a:lnSpc>
                          <a:spcPct val="115000"/>
                        </a:lnSpc>
                        <a:spcBef>
                          <a:spcPts val="200"/>
                        </a:spcBef>
                        <a:spcAft>
                          <a:spcPts val="0"/>
                        </a:spcAft>
                      </a:pPr>
                      <a:r>
                        <a:rPr lang="nb-NO" sz="1200" b="1" kern="800" dirty="0">
                          <a:solidFill>
                            <a:srgbClr val="000000"/>
                          </a:solidFill>
                          <a:effectLst/>
                          <a:latin typeface="+mn-lt"/>
                          <a:ea typeface="Calibri" panose="020F0502020204030204" pitchFamily="34" charset="0"/>
                          <a:cs typeface="Arial" panose="020B0604020202020204" pitchFamily="34" charset="0"/>
                        </a:rPr>
                        <a:t>Onsdag</a:t>
                      </a:r>
                    </a:p>
                  </a:txBody>
                  <a:tcPr marL="56511" marR="56511"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9CC2E5"/>
                    </a:solidFill>
                  </a:tcPr>
                </a:tc>
                <a:tc>
                  <a:txBody>
                    <a:bodyPr/>
                    <a:lstStyle/>
                    <a:p>
                      <a:pPr marL="236855" indent="-236855" algn="l">
                        <a:lnSpc>
                          <a:spcPct val="115000"/>
                        </a:lnSpc>
                        <a:spcBef>
                          <a:spcPts val="200"/>
                        </a:spcBef>
                        <a:spcAft>
                          <a:spcPts val="0"/>
                        </a:spcAft>
                      </a:pPr>
                      <a:r>
                        <a:rPr lang="nb-NO" sz="1200" b="1" kern="800" dirty="0">
                          <a:solidFill>
                            <a:srgbClr val="000000"/>
                          </a:solidFill>
                          <a:effectLst/>
                          <a:latin typeface="+mn-lt"/>
                          <a:ea typeface="Calibri" panose="020F0502020204030204" pitchFamily="34" charset="0"/>
                          <a:cs typeface="Arial" panose="020B0604020202020204" pitchFamily="34" charset="0"/>
                        </a:rPr>
                        <a:t>Torsdag</a:t>
                      </a:r>
                    </a:p>
                  </a:txBody>
                  <a:tcPr marL="56511" marR="56511"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9CC2E5"/>
                    </a:solidFill>
                  </a:tcPr>
                </a:tc>
                <a:tc>
                  <a:txBody>
                    <a:bodyPr/>
                    <a:lstStyle/>
                    <a:p>
                      <a:pPr algn="l">
                        <a:lnSpc>
                          <a:spcPct val="115000"/>
                        </a:lnSpc>
                        <a:spcBef>
                          <a:spcPts val="200"/>
                        </a:spcBef>
                        <a:spcAft>
                          <a:spcPts val="0"/>
                        </a:spcAft>
                      </a:pPr>
                      <a:r>
                        <a:rPr lang="nb-NO" sz="1200" b="1" kern="800" dirty="0">
                          <a:solidFill>
                            <a:srgbClr val="000000"/>
                          </a:solidFill>
                          <a:effectLst/>
                          <a:latin typeface="+mn-lt"/>
                          <a:ea typeface="Calibri" panose="020F0502020204030204" pitchFamily="34" charset="0"/>
                          <a:cs typeface="Arial" panose="020B0604020202020204" pitchFamily="34" charset="0"/>
                        </a:rPr>
                        <a:t>Fredag</a:t>
                      </a:r>
                    </a:p>
                  </a:txBody>
                  <a:tcPr marL="56511" marR="56511"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9CC2E5"/>
                    </a:solidFill>
                  </a:tcPr>
                </a:tc>
                <a:tc>
                  <a:txBody>
                    <a:bodyPr/>
                    <a:lstStyle/>
                    <a:p>
                      <a:pPr algn="l">
                        <a:lnSpc>
                          <a:spcPct val="115000"/>
                        </a:lnSpc>
                        <a:spcBef>
                          <a:spcPts val="200"/>
                        </a:spcBef>
                        <a:spcAft>
                          <a:spcPts val="0"/>
                        </a:spcAft>
                      </a:pPr>
                      <a:r>
                        <a:rPr lang="nb-NO" sz="1200" b="1" kern="800" dirty="0">
                          <a:solidFill>
                            <a:srgbClr val="000000"/>
                          </a:solidFill>
                          <a:effectLst/>
                          <a:latin typeface="+mn-lt"/>
                          <a:ea typeface="Calibri" panose="020F0502020204030204" pitchFamily="34" charset="0"/>
                          <a:cs typeface="Arial" panose="020B0604020202020204" pitchFamily="34" charset="0"/>
                        </a:rPr>
                        <a:t>Lørdag</a:t>
                      </a:r>
                      <a:endParaRPr lang="nb-NO" sz="1200" kern="800" dirty="0">
                        <a:solidFill>
                          <a:srgbClr val="595959"/>
                        </a:solidFill>
                        <a:effectLst/>
                        <a:latin typeface="+mn-lt"/>
                        <a:ea typeface="Calibri" panose="020F0502020204030204" pitchFamily="34" charset="0"/>
                        <a:cs typeface="Arial" panose="020B0604020202020204" pitchFamily="34" charset="0"/>
                      </a:endParaRPr>
                    </a:p>
                  </a:txBody>
                  <a:tcPr marL="56511" marR="56511"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9CC2E5"/>
                    </a:solidFill>
                  </a:tcPr>
                </a:tc>
                <a:tc>
                  <a:txBody>
                    <a:bodyPr/>
                    <a:lstStyle/>
                    <a:p>
                      <a:pPr algn="l">
                        <a:lnSpc>
                          <a:spcPct val="115000"/>
                        </a:lnSpc>
                        <a:spcBef>
                          <a:spcPts val="200"/>
                        </a:spcBef>
                        <a:spcAft>
                          <a:spcPts val="0"/>
                        </a:spcAft>
                        <a:tabLst>
                          <a:tab pos="922020" algn="l"/>
                        </a:tabLst>
                      </a:pPr>
                      <a:r>
                        <a:rPr lang="nb-NO" sz="1200" b="1" kern="800" dirty="0">
                          <a:solidFill>
                            <a:srgbClr val="000000"/>
                          </a:solidFill>
                          <a:effectLst/>
                          <a:latin typeface="+mn-lt"/>
                          <a:ea typeface="Calibri" panose="020F0502020204030204" pitchFamily="34" charset="0"/>
                          <a:cs typeface="Arial" panose="020B0604020202020204" pitchFamily="34" charset="0"/>
                        </a:rPr>
                        <a:t>Søndag</a:t>
                      </a:r>
                      <a:endParaRPr lang="nb-NO" sz="1200" kern="800" dirty="0">
                        <a:solidFill>
                          <a:srgbClr val="595959"/>
                        </a:solidFill>
                        <a:effectLst/>
                        <a:latin typeface="+mn-lt"/>
                        <a:ea typeface="Calibri" panose="020F0502020204030204" pitchFamily="34" charset="0"/>
                        <a:cs typeface="Arial" panose="020B0604020202020204" pitchFamily="34" charset="0"/>
                      </a:endParaRPr>
                    </a:p>
                  </a:txBody>
                  <a:tcPr marL="56511" marR="56511"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9CC2E5"/>
                    </a:solidFill>
                  </a:tcPr>
                </a:tc>
                <a:extLst>
                  <a:ext uri="{0D108BD9-81ED-4DB2-BD59-A6C34878D82A}">
                    <a16:rowId xmlns:a16="http://schemas.microsoft.com/office/drawing/2014/main" val="10000"/>
                  </a:ext>
                </a:extLst>
              </a:tr>
              <a:tr h="993043">
                <a:tc>
                  <a:txBody>
                    <a:bodyPr/>
                    <a:lstStyle/>
                    <a:p>
                      <a:pPr algn="ctr"/>
                      <a:r>
                        <a:rPr lang="nb-NO" sz="1200" b="1" dirty="0">
                          <a:solidFill>
                            <a:schemeClr val="tx1"/>
                          </a:solidFill>
                          <a:effectLst/>
                          <a:latin typeface="+mn-lt"/>
                          <a:ea typeface="Calibri" panose="020F0502020204030204" pitchFamily="34" charset="0"/>
                          <a:cs typeface="Calibri" panose="020F0502020204030204" pitchFamily="34" charset="0"/>
                        </a:rPr>
                        <a:t>23</a:t>
                      </a:r>
                    </a:p>
                    <a:p>
                      <a:pPr marL="0" marR="0" lvl="0" indent="0" algn="ctr" defTabSz="914400" rtl="0" eaLnBrk="1" fontAlgn="auto" latinLnBrk="0" hangingPunct="1">
                        <a:lnSpc>
                          <a:spcPct val="115000"/>
                        </a:lnSpc>
                        <a:spcBef>
                          <a:spcPts val="200"/>
                        </a:spcBef>
                        <a:spcAft>
                          <a:spcPts val="0"/>
                        </a:spcAft>
                        <a:buClrTx/>
                        <a:buSzTx/>
                        <a:buFontTx/>
                        <a:buNone/>
                        <a:tabLst/>
                        <a:defRPr/>
                      </a:pPr>
                      <a:r>
                        <a:rPr kumimoji="0" lang="nb-NO" sz="1200" b="0" i="0" u="none" strike="noStrike" kern="800" cap="none" spc="0" normalizeH="0" baseline="0" noProof="0" dirty="0">
                          <a:ln>
                            <a:noFill/>
                          </a:ln>
                          <a:solidFill>
                            <a:prstClr val="black"/>
                          </a:solidFill>
                          <a:effectLst/>
                          <a:uLnTx/>
                          <a:uFillTx/>
                          <a:latin typeface="+mn-lt"/>
                          <a:ea typeface="Calibri" panose="020F0502020204030204" pitchFamily="34" charset="0"/>
                          <a:cs typeface="Arial" panose="020B0604020202020204" pitchFamily="34" charset="0"/>
                        </a:rPr>
                        <a:t>Insekter </a:t>
                      </a:r>
                    </a:p>
                    <a:p>
                      <a:pPr marL="0" marR="0" lvl="0" indent="0" algn="ctr" defTabSz="914400" rtl="0" eaLnBrk="1" fontAlgn="auto" latinLnBrk="0" hangingPunct="1">
                        <a:lnSpc>
                          <a:spcPct val="115000"/>
                        </a:lnSpc>
                        <a:spcBef>
                          <a:spcPts val="200"/>
                        </a:spcBef>
                        <a:spcAft>
                          <a:spcPts val="0"/>
                        </a:spcAft>
                        <a:buClrTx/>
                        <a:buSzTx/>
                        <a:buFontTx/>
                        <a:buNone/>
                        <a:tabLst/>
                        <a:defRPr/>
                      </a:pPr>
                      <a:r>
                        <a:rPr kumimoji="0" lang="nb-NO" sz="1200" b="0" i="0" u="none" strike="noStrike" kern="800" cap="none" spc="0" normalizeH="0" baseline="0" noProof="0" dirty="0">
                          <a:ln>
                            <a:noFill/>
                          </a:ln>
                          <a:solidFill>
                            <a:prstClr val="black"/>
                          </a:solidFill>
                          <a:effectLst/>
                          <a:uLnTx/>
                          <a:uFillTx/>
                          <a:latin typeface="+mn-lt"/>
                          <a:ea typeface="Calibri" panose="020F0502020204030204" pitchFamily="34" charset="0"/>
                          <a:cs typeface="Arial" panose="020B0604020202020204" pitchFamily="34" charset="0"/>
                        </a:rPr>
                        <a:t>- på land og vann</a:t>
                      </a:r>
                    </a:p>
                  </a:txBody>
                  <a:tcPr marL="44450" marR="44450" marT="0"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tc>
                  <a:txBody>
                    <a:bodyPr/>
                    <a:lstStyle/>
                    <a:p>
                      <a:r>
                        <a:rPr lang="nb-NO" sz="1200" b="1" dirty="0">
                          <a:solidFill>
                            <a:srgbClr val="000000"/>
                          </a:solidFill>
                          <a:effectLst/>
                          <a:latin typeface="+mn-lt"/>
                          <a:ea typeface="Times New Roman" panose="02020603050405020304" pitchFamily="18" charset="0"/>
                        </a:rPr>
                        <a:t>1</a:t>
                      </a:r>
                    </a:p>
                    <a:p>
                      <a:r>
                        <a:rPr lang="nb-NO" sz="1200" b="0" i="0" dirty="0">
                          <a:solidFill>
                            <a:srgbClr val="000000"/>
                          </a:solidFill>
                          <a:effectLst/>
                          <a:latin typeface="+mn-lt"/>
                        </a:rPr>
                        <a:t>Verdens </a:t>
                      </a:r>
                      <a:r>
                        <a:rPr lang="nb-NO" sz="1200" b="0" i="0" dirty="0" err="1">
                          <a:solidFill>
                            <a:srgbClr val="000000"/>
                          </a:solidFill>
                          <a:effectLst/>
                          <a:latin typeface="+mn-lt"/>
                        </a:rPr>
                        <a:t>melkedag</a:t>
                      </a:r>
                      <a:endParaRPr lang="nb-NO" sz="1200" dirty="0">
                        <a:solidFill>
                          <a:srgbClr val="000000"/>
                        </a:solidFill>
                        <a:effectLst/>
                        <a:latin typeface="+mn-lt"/>
                        <a:ea typeface="Times New Roman" panose="02020603050405020304" pitchFamily="18" charset="0"/>
                      </a:endParaRPr>
                    </a:p>
                  </a:txBody>
                  <a:tcPr marL="44450" marR="44450"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tc>
                  <a:txBody>
                    <a:bodyPr/>
                    <a:lstStyle/>
                    <a:p>
                      <a:r>
                        <a:rPr lang="nb-NO" sz="1200" b="1" dirty="0">
                          <a:solidFill>
                            <a:srgbClr val="000000"/>
                          </a:solidFill>
                          <a:effectLst/>
                          <a:latin typeface="+mn-lt"/>
                          <a:ea typeface="Times New Roman" panose="02020603050405020304" pitchFamily="18" charset="0"/>
                        </a:rPr>
                        <a:t>2</a:t>
                      </a:r>
                      <a:endParaRPr lang="nb-NO" sz="1200" dirty="0">
                        <a:solidFill>
                          <a:srgbClr val="FF0000"/>
                        </a:solidFill>
                        <a:effectLst/>
                        <a:latin typeface="+mn-lt"/>
                        <a:ea typeface="Times New Roman" panose="02020603050405020304" pitchFamily="18" charset="0"/>
                      </a:endParaRPr>
                    </a:p>
                  </a:txBody>
                  <a:tcPr marL="44450" marR="44450"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tc>
                  <a:txBody>
                    <a:bodyPr/>
                    <a:lstStyle/>
                    <a:p>
                      <a:r>
                        <a:rPr lang="nb-NO" sz="1200" b="1" dirty="0">
                          <a:solidFill>
                            <a:srgbClr val="000000"/>
                          </a:solidFill>
                          <a:effectLst/>
                          <a:latin typeface="+mn-lt"/>
                          <a:ea typeface="Times New Roman" panose="02020603050405020304" pitchFamily="18" charset="0"/>
                        </a:rPr>
                        <a:t>3</a:t>
                      </a:r>
                      <a:endParaRPr lang="nb-NO" sz="1200" dirty="0">
                        <a:solidFill>
                          <a:srgbClr val="FF0000"/>
                        </a:solidFill>
                        <a:effectLst/>
                        <a:latin typeface="+mn-lt"/>
                        <a:ea typeface="Times New Roman" panose="02020603050405020304" pitchFamily="18" charset="0"/>
                      </a:endParaRPr>
                    </a:p>
                  </a:txBody>
                  <a:tcPr marL="44450" marR="44450"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tc>
                  <a:txBody>
                    <a:bodyPr/>
                    <a:lstStyle/>
                    <a:p>
                      <a:r>
                        <a:rPr lang="nb-NO" sz="1200" b="1" dirty="0">
                          <a:solidFill>
                            <a:srgbClr val="000000"/>
                          </a:solidFill>
                          <a:effectLst/>
                          <a:latin typeface="+mn-lt"/>
                          <a:ea typeface="Times New Roman" panose="02020603050405020304" pitchFamily="18" charset="0"/>
                        </a:rPr>
                        <a:t>4</a:t>
                      </a:r>
                      <a:endParaRPr lang="nb-NO" sz="1200" dirty="0">
                        <a:effectLst/>
                        <a:latin typeface="+mn-lt"/>
                        <a:ea typeface="Times New Roman" panose="02020603050405020304" pitchFamily="18" charset="0"/>
                      </a:endParaRPr>
                    </a:p>
                  </a:txBody>
                  <a:tcPr marL="44450" marR="44450"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tc>
                  <a:txBody>
                    <a:bodyPr/>
                    <a:lstStyle/>
                    <a:p>
                      <a:r>
                        <a:rPr lang="nb-NO" sz="1200" b="1" dirty="0">
                          <a:solidFill>
                            <a:srgbClr val="000000"/>
                          </a:solidFill>
                          <a:effectLst/>
                          <a:latin typeface="+mn-lt"/>
                          <a:ea typeface="Times New Roman" panose="02020603050405020304" pitchFamily="18" charset="0"/>
                        </a:rPr>
                        <a:t>5</a:t>
                      </a:r>
                      <a:endParaRPr lang="nb-NO" sz="1200" dirty="0">
                        <a:effectLst/>
                        <a:latin typeface="+mn-lt"/>
                        <a:ea typeface="Times New Roman" panose="02020603050405020304" pitchFamily="18" charset="0"/>
                      </a:endParaRPr>
                    </a:p>
                  </a:txBody>
                  <a:tcPr marL="44450" marR="44450"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tc>
                  <a:txBody>
                    <a:bodyPr/>
                    <a:lstStyle/>
                    <a:p>
                      <a:r>
                        <a:rPr lang="nb-NO" sz="1200" b="1" dirty="0">
                          <a:solidFill>
                            <a:srgbClr val="000000"/>
                          </a:solidFill>
                          <a:effectLst/>
                          <a:latin typeface="+mn-lt"/>
                          <a:ea typeface="Times New Roman" panose="02020603050405020304" pitchFamily="18" charset="0"/>
                        </a:rPr>
                        <a:t>6</a:t>
                      </a:r>
                      <a:endParaRPr lang="nb-NO" sz="1200" dirty="0">
                        <a:effectLst/>
                        <a:latin typeface="+mn-lt"/>
                        <a:ea typeface="Times New Roman" panose="02020603050405020304" pitchFamily="18" charset="0"/>
                      </a:endParaRPr>
                    </a:p>
                    <a:p>
                      <a:endParaRPr lang="nb-NO" sz="1200" dirty="0">
                        <a:solidFill>
                          <a:srgbClr val="000000"/>
                        </a:solidFill>
                        <a:effectLst/>
                        <a:latin typeface="+mn-lt"/>
                        <a:ea typeface="Times New Roman" panose="02020603050405020304" pitchFamily="18" charset="0"/>
                      </a:endParaRPr>
                    </a:p>
                  </a:txBody>
                  <a:tcPr marL="44450" marR="44450"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tc>
                  <a:txBody>
                    <a:bodyPr/>
                    <a:lstStyle/>
                    <a:p>
                      <a:r>
                        <a:rPr lang="nb-NO" sz="1200" b="1" dirty="0">
                          <a:solidFill>
                            <a:srgbClr val="FF0000"/>
                          </a:solidFill>
                          <a:effectLst/>
                          <a:latin typeface="+mn-lt"/>
                          <a:ea typeface="Times New Roman" panose="02020603050405020304" pitchFamily="18" charset="0"/>
                          <a:cs typeface="Times New Roman" panose="02020603050405020304" pitchFamily="18" charset="0"/>
                        </a:rPr>
                        <a:t>7</a:t>
                      </a:r>
                    </a:p>
                    <a:p>
                      <a:r>
                        <a:rPr lang="nb-NO" sz="1200" dirty="0">
                          <a:solidFill>
                            <a:srgbClr val="000000"/>
                          </a:solidFill>
                          <a:effectLst/>
                          <a:latin typeface="+mn-lt"/>
                          <a:ea typeface="Times New Roman" panose="02020603050405020304" pitchFamily="18" charset="0"/>
                        </a:rPr>
                        <a:t> </a:t>
                      </a:r>
                      <a:endParaRPr lang="nb-NO" sz="1200" dirty="0">
                        <a:solidFill>
                          <a:srgbClr val="FF0000"/>
                        </a:solidFill>
                        <a:effectLst/>
                        <a:latin typeface="+mn-lt"/>
                        <a:ea typeface="Times New Roman" panose="02020603050405020304" pitchFamily="18" charset="0"/>
                      </a:endParaRPr>
                    </a:p>
                  </a:txBody>
                  <a:tcPr marL="44450" marR="44450"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973257">
                <a:tc>
                  <a:txBody>
                    <a:bodyPr/>
                    <a:lstStyle/>
                    <a:p>
                      <a:pPr algn="ctr"/>
                      <a:r>
                        <a:rPr lang="nb-NO" sz="1200" b="1" dirty="0">
                          <a:solidFill>
                            <a:schemeClr val="tx1"/>
                          </a:solidFill>
                          <a:effectLst/>
                          <a:latin typeface="+mn-lt"/>
                          <a:ea typeface="Calibri" panose="020F0502020204030204" pitchFamily="34" charset="0"/>
                          <a:cs typeface="Calibri" panose="020F0502020204030204" pitchFamily="34" charset="0"/>
                        </a:rPr>
                        <a:t>24</a:t>
                      </a:r>
                    </a:p>
                    <a:p>
                      <a:pPr marL="0" marR="0" lvl="0" indent="0" algn="ctr" defTabSz="914400" rtl="0" eaLnBrk="1" fontAlgn="auto" latinLnBrk="0" hangingPunct="1">
                        <a:lnSpc>
                          <a:spcPct val="115000"/>
                        </a:lnSpc>
                        <a:spcBef>
                          <a:spcPts val="200"/>
                        </a:spcBef>
                        <a:spcAft>
                          <a:spcPts val="0"/>
                        </a:spcAft>
                        <a:buClrTx/>
                        <a:buSzTx/>
                        <a:buFontTx/>
                        <a:buNone/>
                        <a:tabLst/>
                        <a:defRPr/>
                      </a:pPr>
                      <a:r>
                        <a:rPr kumimoji="0" lang="nb-NO" sz="1200" b="0" i="0" u="none" strike="noStrike" kern="800" cap="none" spc="0" normalizeH="0" baseline="0" noProof="0" dirty="0">
                          <a:ln>
                            <a:noFill/>
                          </a:ln>
                          <a:solidFill>
                            <a:prstClr val="black"/>
                          </a:solidFill>
                          <a:effectLst/>
                          <a:uLnTx/>
                          <a:uFillTx/>
                          <a:latin typeface="+mn-lt"/>
                          <a:ea typeface="Calibri" panose="020F0502020204030204" pitchFamily="34" charset="0"/>
                          <a:cs typeface="Arial" panose="020B0604020202020204" pitchFamily="34" charset="0"/>
                        </a:rPr>
                        <a:t>Insekter </a:t>
                      </a:r>
                    </a:p>
                    <a:p>
                      <a:pPr marL="0" marR="0" lvl="0" indent="0" algn="ctr" defTabSz="914400" rtl="0" eaLnBrk="1" fontAlgn="auto" latinLnBrk="0" hangingPunct="1">
                        <a:lnSpc>
                          <a:spcPct val="115000"/>
                        </a:lnSpc>
                        <a:spcBef>
                          <a:spcPts val="200"/>
                        </a:spcBef>
                        <a:spcAft>
                          <a:spcPts val="0"/>
                        </a:spcAft>
                        <a:buClrTx/>
                        <a:buSzTx/>
                        <a:buFontTx/>
                        <a:buNone/>
                        <a:tabLst/>
                        <a:defRPr/>
                      </a:pPr>
                      <a:r>
                        <a:rPr kumimoji="0" lang="nb-NO" sz="1200" b="0" i="0" u="none" strike="noStrike" kern="800" cap="none" spc="0" normalizeH="0" baseline="0" noProof="0" dirty="0">
                          <a:ln>
                            <a:noFill/>
                          </a:ln>
                          <a:solidFill>
                            <a:prstClr val="black"/>
                          </a:solidFill>
                          <a:effectLst/>
                          <a:uLnTx/>
                          <a:uFillTx/>
                          <a:latin typeface="+mn-lt"/>
                          <a:ea typeface="Calibri" panose="020F0502020204030204" pitchFamily="34" charset="0"/>
                          <a:cs typeface="Arial" panose="020B0604020202020204" pitchFamily="34" charset="0"/>
                        </a:rPr>
                        <a:t>- på land og vann</a:t>
                      </a:r>
                    </a:p>
                    <a:p>
                      <a:pPr algn="ctr"/>
                      <a:endParaRPr lang="nb-NO" sz="1200" b="1" dirty="0">
                        <a:solidFill>
                          <a:schemeClr val="tx1"/>
                        </a:solidFill>
                        <a:effectLst/>
                        <a:latin typeface="+mn-lt"/>
                        <a:ea typeface="Calibri" panose="020F0502020204030204" pitchFamily="34" charset="0"/>
                        <a:cs typeface="Calibri" panose="020F0502020204030204" pitchFamily="34" charset="0"/>
                      </a:endParaRPr>
                    </a:p>
                  </a:txBody>
                  <a:tcPr marL="44450" marR="44450" marT="0"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tc>
                  <a:txBody>
                    <a:bodyPr/>
                    <a:lstStyle/>
                    <a:p>
                      <a:r>
                        <a:rPr lang="nb-NO" sz="1200" b="1" dirty="0">
                          <a:solidFill>
                            <a:schemeClr val="tx1"/>
                          </a:solidFill>
                          <a:effectLst/>
                          <a:latin typeface="+mn-lt"/>
                          <a:ea typeface="Times New Roman" panose="02020603050405020304" pitchFamily="18" charset="0"/>
                          <a:cs typeface="Times New Roman" panose="02020603050405020304" pitchFamily="18" charset="0"/>
                        </a:rPr>
                        <a:t>8</a:t>
                      </a:r>
                    </a:p>
                    <a:p>
                      <a:r>
                        <a:rPr lang="nb-NO" sz="1200" dirty="0">
                          <a:solidFill>
                            <a:srgbClr val="000000"/>
                          </a:solidFill>
                          <a:effectLst/>
                          <a:latin typeface="+mn-lt"/>
                          <a:ea typeface="Times New Roman" panose="02020603050405020304" pitchFamily="18" charset="0"/>
                        </a:rPr>
                        <a:t> </a:t>
                      </a:r>
                      <a:endParaRPr lang="nb-NO" sz="1200" dirty="0">
                        <a:effectLst/>
                        <a:latin typeface="+mn-lt"/>
                        <a:ea typeface="Times New Roman" panose="02020603050405020304" pitchFamily="18" charset="0"/>
                      </a:endParaRPr>
                    </a:p>
                  </a:txBody>
                  <a:tcPr marL="44450" marR="44450"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tc>
                  <a:txBody>
                    <a:bodyPr/>
                    <a:lstStyle/>
                    <a:p>
                      <a:r>
                        <a:rPr lang="nb-NO" sz="1200" b="1" dirty="0">
                          <a:solidFill>
                            <a:srgbClr val="000000"/>
                          </a:solidFill>
                          <a:effectLst/>
                          <a:latin typeface="+mn-lt"/>
                          <a:ea typeface="Times New Roman" panose="02020603050405020304" pitchFamily="18" charset="0"/>
                        </a:rPr>
                        <a:t>9</a:t>
                      </a:r>
                    </a:p>
                    <a:p>
                      <a:r>
                        <a:rPr lang="nb-NO" sz="1200" b="1" dirty="0">
                          <a:solidFill>
                            <a:srgbClr val="000000"/>
                          </a:solidFill>
                          <a:effectLst/>
                          <a:latin typeface="+mn-lt"/>
                          <a:ea typeface="Times New Roman" panose="02020603050405020304" pitchFamily="18" charset="0"/>
                        </a:rPr>
                        <a:t>Å 2 år!</a:t>
                      </a:r>
                    </a:p>
                    <a:p>
                      <a:endParaRPr lang="nb-NO" sz="1200" dirty="0">
                        <a:solidFill>
                          <a:srgbClr val="000000"/>
                        </a:solidFill>
                        <a:effectLst/>
                        <a:latin typeface="+mn-lt"/>
                        <a:ea typeface="Times New Roman" panose="02020603050405020304" pitchFamily="18" charset="0"/>
                      </a:endParaRPr>
                    </a:p>
                  </a:txBody>
                  <a:tcPr marL="44450" marR="44450"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tc>
                  <a:txBody>
                    <a:bodyPr/>
                    <a:lstStyle/>
                    <a:p>
                      <a:r>
                        <a:rPr lang="nb-NO" sz="1200" b="1" dirty="0">
                          <a:solidFill>
                            <a:srgbClr val="000000"/>
                          </a:solidFill>
                          <a:effectLst/>
                          <a:latin typeface="+mn-lt"/>
                          <a:ea typeface="Times New Roman" panose="02020603050405020304" pitchFamily="18" charset="0"/>
                        </a:rPr>
                        <a:t>10</a:t>
                      </a:r>
                    </a:p>
                  </a:txBody>
                  <a:tcPr marL="44450" marR="44450"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tc>
                  <a:txBody>
                    <a:bodyPr/>
                    <a:lstStyle/>
                    <a:p>
                      <a:r>
                        <a:rPr lang="nb-NO" sz="1200" b="1" dirty="0">
                          <a:solidFill>
                            <a:srgbClr val="000000"/>
                          </a:solidFill>
                          <a:effectLst/>
                          <a:latin typeface="+mn-lt"/>
                          <a:ea typeface="Times New Roman" panose="02020603050405020304" pitchFamily="18" charset="0"/>
                        </a:rPr>
                        <a:t>11</a:t>
                      </a:r>
                      <a:endParaRPr lang="nb-NO" sz="1200" dirty="0">
                        <a:effectLst/>
                        <a:latin typeface="+mn-lt"/>
                        <a:ea typeface="Times New Roman" panose="02020603050405020304" pitchFamily="18" charset="0"/>
                      </a:endParaRPr>
                    </a:p>
                  </a:txBody>
                  <a:tcPr marL="44450" marR="44450"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tc>
                  <a:txBody>
                    <a:bodyPr/>
                    <a:lstStyle/>
                    <a:p>
                      <a:r>
                        <a:rPr lang="nb-NO" sz="1200" b="1" dirty="0">
                          <a:solidFill>
                            <a:srgbClr val="000000"/>
                          </a:solidFill>
                          <a:effectLst/>
                          <a:latin typeface="+mn-lt"/>
                          <a:ea typeface="Times New Roman" panose="02020603050405020304" pitchFamily="18" charset="0"/>
                        </a:rPr>
                        <a:t>12</a:t>
                      </a:r>
                      <a:endParaRPr lang="nb-NO" sz="1200" dirty="0">
                        <a:effectLst/>
                        <a:latin typeface="+mn-lt"/>
                        <a:ea typeface="Times New Roman" panose="02020603050405020304" pitchFamily="18" charset="0"/>
                      </a:endParaRPr>
                    </a:p>
                  </a:txBody>
                  <a:tcPr marL="44450" marR="44450"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tc>
                  <a:txBody>
                    <a:bodyPr/>
                    <a:lstStyle/>
                    <a:p>
                      <a:r>
                        <a:rPr lang="nb-NO" sz="1200" b="1" dirty="0">
                          <a:solidFill>
                            <a:srgbClr val="000000"/>
                          </a:solidFill>
                          <a:effectLst/>
                          <a:latin typeface="+mn-lt"/>
                          <a:ea typeface="Times New Roman" panose="02020603050405020304" pitchFamily="18" charset="0"/>
                        </a:rPr>
                        <a:t>13</a:t>
                      </a:r>
                    </a:p>
                    <a:p>
                      <a:r>
                        <a:rPr lang="nb-NO" sz="1200" b="0" i="0" dirty="0">
                          <a:solidFill>
                            <a:srgbClr val="000000"/>
                          </a:solidFill>
                          <a:effectLst/>
                          <a:latin typeface="+mn-lt"/>
                        </a:rPr>
                        <a:t>Sjømatens dag</a:t>
                      </a:r>
                      <a:endParaRPr lang="nb-NO" sz="1200" dirty="0">
                        <a:solidFill>
                          <a:srgbClr val="000000"/>
                        </a:solidFill>
                        <a:effectLst/>
                        <a:latin typeface="+mn-lt"/>
                        <a:ea typeface="Times New Roman" panose="02020603050405020304" pitchFamily="18" charset="0"/>
                      </a:endParaRPr>
                    </a:p>
                  </a:txBody>
                  <a:tcPr marL="44450" marR="44450"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tc>
                  <a:txBody>
                    <a:bodyPr/>
                    <a:lstStyle/>
                    <a:p>
                      <a:r>
                        <a:rPr lang="nb-NO" sz="1200" b="1" dirty="0">
                          <a:solidFill>
                            <a:srgbClr val="FF0000"/>
                          </a:solidFill>
                          <a:effectLst/>
                          <a:latin typeface="+mn-lt"/>
                          <a:ea typeface="Times New Roman" panose="02020603050405020304" pitchFamily="18" charset="0"/>
                          <a:cs typeface="Times New Roman" panose="02020603050405020304" pitchFamily="18" charset="0"/>
                        </a:rPr>
                        <a:t>14</a:t>
                      </a:r>
                      <a:endParaRPr lang="nb-NO" sz="1200" dirty="0">
                        <a:solidFill>
                          <a:srgbClr val="FF0000"/>
                        </a:solidFill>
                        <a:effectLst/>
                        <a:latin typeface="+mn-lt"/>
                        <a:ea typeface="Times New Roman" panose="02020603050405020304" pitchFamily="18" charset="0"/>
                      </a:endParaRPr>
                    </a:p>
                  </a:txBody>
                  <a:tcPr marL="44450" marR="44450"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827458">
                <a:tc>
                  <a:txBody>
                    <a:bodyPr/>
                    <a:lstStyle/>
                    <a:p>
                      <a:pPr algn="ctr"/>
                      <a:r>
                        <a:rPr lang="nb-NO" sz="1200" b="1" dirty="0">
                          <a:solidFill>
                            <a:schemeClr val="tx1"/>
                          </a:solidFill>
                          <a:effectLst/>
                          <a:latin typeface="+mn-lt"/>
                          <a:ea typeface="Calibri" panose="020F0502020204030204" pitchFamily="34" charset="0"/>
                          <a:cs typeface="Calibri" panose="020F0502020204030204" pitchFamily="34" charset="0"/>
                        </a:rPr>
                        <a:t>25</a:t>
                      </a:r>
                    </a:p>
                    <a:p>
                      <a:pPr marL="0" marR="0" lvl="0" indent="0" algn="ctr" defTabSz="914400" rtl="0" eaLnBrk="1" fontAlgn="auto" latinLnBrk="0" hangingPunct="1">
                        <a:lnSpc>
                          <a:spcPct val="115000"/>
                        </a:lnSpc>
                        <a:spcBef>
                          <a:spcPts val="200"/>
                        </a:spcBef>
                        <a:spcAft>
                          <a:spcPts val="0"/>
                        </a:spcAft>
                        <a:buClrTx/>
                        <a:buSzTx/>
                        <a:buFontTx/>
                        <a:buNone/>
                        <a:tabLst/>
                        <a:defRPr/>
                      </a:pPr>
                      <a:r>
                        <a:rPr lang="nb-NO" sz="1200" b="0" kern="800" dirty="0">
                          <a:solidFill>
                            <a:schemeClr val="tx1"/>
                          </a:solidFill>
                          <a:effectLst/>
                          <a:latin typeface="+mn-lt"/>
                          <a:ea typeface="Calibri" panose="020F0502020204030204" pitchFamily="34" charset="0"/>
                          <a:cs typeface="Arial" panose="020B0604020202020204" pitchFamily="34" charset="0"/>
                        </a:rPr>
                        <a:t>Sommer</a:t>
                      </a:r>
                    </a:p>
                    <a:p>
                      <a:pPr algn="ctr">
                        <a:lnSpc>
                          <a:spcPct val="115000"/>
                        </a:lnSpc>
                        <a:spcBef>
                          <a:spcPts val="200"/>
                        </a:spcBef>
                        <a:spcAft>
                          <a:spcPts val="0"/>
                        </a:spcAft>
                      </a:pPr>
                      <a:r>
                        <a:rPr lang="nb-NO" sz="1200" b="0" kern="800" dirty="0">
                          <a:solidFill>
                            <a:schemeClr val="tx1"/>
                          </a:solidFill>
                          <a:effectLst/>
                          <a:latin typeface="+mn-lt"/>
                          <a:ea typeface="Calibri" panose="020F0502020204030204" pitchFamily="34" charset="0"/>
                          <a:cs typeface="Arial" panose="020B0604020202020204" pitchFamily="34" charset="0"/>
                        </a:rPr>
                        <a:t>Havet</a:t>
                      </a:r>
                    </a:p>
                    <a:p>
                      <a:pPr algn="ctr"/>
                      <a:endParaRPr lang="nb-NO" sz="1200" b="1" dirty="0">
                        <a:solidFill>
                          <a:schemeClr val="tx1"/>
                        </a:solidFill>
                        <a:effectLst/>
                        <a:latin typeface="+mn-lt"/>
                        <a:ea typeface="Calibri" panose="020F0502020204030204" pitchFamily="34" charset="0"/>
                        <a:cs typeface="Calibri" panose="020F0502020204030204" pitchFamily="34" charset="0"/>
                      </a:endParaRPr>
                    </a:p>
                  </a:txBody>
                  <a:tcPr marL="44450" marR="44450" marT="0"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tc>
                  <a:txBody>
                    <a:bodyPr/>
                    <a:lstStyle/>
                    <a:p>
                      <a:r>
                        <a:rPr lang="nb-NO" sz="1200" b="1" dirty="0">
                          <a:solidFill>
                            <a:srgbClr val="000000"/>
                          </a:solidFill>
                          <a:effectLst/>
                          <a:latin typeface="+mn-lt"/>
                          <a:ea typeface="Times New Roman" panose="02020603050405020304" pitchFamily="18" charset="0"/>
                        </a:rPr>
                        <a:t>15</a:t>
                      </a:r>
                      <a:endParaRPr lang="nb-NO" sz="1200" dirty="0">
                        <a:solidFill>
                          <a:srgbClr val="000000"/>
                        </a:solidFill>
                        <a:effectLst/>
                        <a:latin typeface="+mn-lt"/>
                        <a:ea typeface="Times New Roman" panose="02020603050405020304" pitchFamily="18" charset="0"/>
                      </a:endParaRPr>
                    </a:p>
                  </a:txBody>
                  <a:tcPr marL="44450" marR="44450"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tc>
                  <a:txBody>
                    <a:bodyPr/>
                    <a:lstStyle/>
                    <a:p>
                      <a:r>
                        <a:rPr lang="nb-NO" sz="1200" b="1" dirty="0">
                          <a:solidFill>
                            <a:srgbClr val="000000"/>
                          </a:solidFill>
                          <a:effectLst/>
                          <a:latin typeface="+mn-lt"/>
                          <a:ea typeface="Times New Roman" panose="02020603050405020304" pitchFamily="18" charset="0"/>
                        </a:rPr>
                        <a:t>16</a:t>
                      </a:r>
                      <a:endParaRPr lang="nb-NO" sz="1200" dirty="0">
                        <a:effectLst/>
                        <a:latin typeface="+mn-lt"/>
                        <a:ea typeface="Times New Roman" panose="02020603050405020304" pitchFamily="18" charset="0"/>
                      </a:endParaRPr>
                    </a:p>
                  </a:txBody>
                  <a:tcPr marL="44450" marR="44450"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tc>
                  <a:txBody>
                    <a:bodyPr/>
                    <a:lstStyle/>
                    <a:p>
                      <a:r>
                        <a:rPr lang="nb-NO" sz="1200" b="1" dirty="0">
                          <a:solidFill>
                            <a:srgbClr val="000000"/>
                          </a:solidFill>
                          <a:effectLst/>
                          <a:latin typeface="+mn-lt"/>
                          <a:ea typeface="Times New Roman" panose="02020603050405020304" pitchFamily="18" charset="0"/>
                        </a:rPr>
                        <a:t>17</a:t>
                      </a:r>
                      <a:endParaRPr lang="nb-NO" sz="1200" dirty="0">
                        <a:solidFill>
                          <a:srgbClr val="000000"/>
                        </a:solidFill>
                        <a:effectLst/>
                        <a:latin typeface="+mn-lt"/>
                        <a:ea typeface="Times New Roman" panose="02020603050405020304" pitchFamily="18" charset="0"/>
                      </a:endParaRPr>
                    </a:p>
                  </a:txBody>
                  <a:tcPr marL="44450" marR="44450"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tc>
                  <a:txBody>
                    <a:bodyPr/>
                    <a:lstStyle/>
                    <a:p>
                      <a:r>
                        <a:rPr lang="nb-NO" sz="1200" b="1" dirty="0">
                          <a:solidFill>
                            <a:srgbClr val="000000"/>
                          </a:solidFill>
                          <a:effectLst/>
                          <a:latin typeface="+mn-lt"/>
                          <a:ea typeface="Times New Roman" panose="02020603050405020304" pitchFamily="18" charset="0"/>
                        </a:rPr>
                        <a:t>18</a:t>
                      </a:r>
                      <a:endParaRPr lang="nb-NO" sz="1200" dirty="0">
                        <a:solidFill>
                          <a:srgbClr val="000000"/>
                        </a:solidFill>
                        <a:effectLst/>
                        <a:latin typeface="+mn-lt"/>
                        <a:ea typeface="Times New Roman" panose="02020603050405020304" pitchFamily="18" charset="0"/>
                      </a:endParaRPr>
                    </a:p>
                  </a:txBody>
                  <a:tcPr marL="44450" marR="44450"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tc>
                  <a:txBody>
                    <a:bodyPr/>
                    <a:lstStyle/>
                    <a:p>
                      <a:r>
                        <a:rPr lang="nb-NO" sz="1200" b="1" dirty="0">
                          <a:solidFill>
                            <a:srgbClr val="000000"/>
                          </a:solidFill>
                          <a:effectLst/>
                          <a:latin typeface="+mn-lt"/>
                          <a:ea typeface="Times New Roman" panose="02020603050405020304" pitchFamily="18" charset="0"/>
                        </a:rPr>
                        <a:t>19</a:t>
                      </a:r>
                      <a:endParaRPr lang="nb-NO" sz="1200" dirty="0">
                        <a:effectLst/>
                        <a:latin typeface="+mn-lt"/>
                        <a:ea typeface="Times New Roman" panose="02020603050405020304" pitchFamily="18" charset="0"/>
                      </a:endParaRPr>
                    </a:p>
                    <a:p>
                      <a:r>
                        <a:rPr lang="nb-NO" sz="1200" dirty="0">
                          <a:solidFill>
                            <a:srgbClr val="000000"/>
                          </a:solidFill>
                          <a:effectLst/>
                          <a:latin typeface="+mn-lt"/>
                          <a:ea typeface="Times New Roman" panose="02020603050405020304" pitchFamily="18" charset="0"/>
                        </a:rPr>
                        <a:t>Siste skoledag</a:t>
                      </a:r>
                    </a:p>
                  </a:txBody>
                  <a:tcPr marL="44450" marR="44450"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tc>
                  <a:txBody>
                    <a:bodyPr/>
                    <a:lstStyle/>
                    <a:p>
                      <a:r>
                        <a:rPr lang="nb-NO" sz="1200" b="1" dirty="0">
                          <a:solidFill>
                            <a:srgbClr val="000000"/>
                          </a:solidFill>
                          <a:effectLst/>
                          <a:latin typeface="+mn-lt"/>
                          <a:ea typeface="Times New Roman" panose="02020603050405020304" pitchFamily="18" charset="0"/>
                        </a:rPr>
                        <a:t>20</a:t>
                      </a:r>
                      <a:endParaRPr lang="nb-NO" sz="1200" dirty="0">
                        <a:effectLst/>
                        <a:latin typeface="+mn-lt"/>
                        <a:ea typeface="Times New Roman" panose="02020603050405020304" pitchFamily="18" charset="0"/>
                      </a:endParaRPr>
                    </a:p>
                  </a:txBody>
                  <a:tcPr marL="44450" marR="44450"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b="1" dirty="0">
                          <a:solidFill>
                            <a:srgbClr val="FF0000"/>
                          </a:solidFill>
                          <a:effectLst/>
                          <a:latin typeface="+mn-lt"/>
                          <a:ea typeface="Times New Roman" panose="02020603050405020304" pitchFamily="18" charset="0"/>
                          <a:cs typeface="Times New Roman" panose="02020603050405020304" pitchFamily="18" charset="0"/>
                        </a:rPr>
                        <a:t>21</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a:solidFill>
                            <a:srgbClr val="000000"/>
                          </a:solidFill>
                          <a:effectLst/>
                          <a:latin typeface="+mn-lt"/>
                          <a:ea typeface="Times New Roman" panose="02020603050405020304" pitchFamily="18" charset="0"/>
                        </a:rPr>
                        <a:t>Sommer-solverv</a:t>
                      </a:r>
                    </a:p>
                    <a:p>
                      <a:endParaRPr lang="nb-NO" sz="1200" dirty="0">
                        <a:effectLst/>
                        <a:latin typeface="+mn-lt"/>
                        <a:ea typeface="Times New Roman" panose="02020603050405020304" pitchFamily="18" charset="0"/>
                      </a:endParaRPr>
                    </a:p>
                  </a:txBody>
                  <a:tcPr marL="44450" marR="44450"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734155">
                <a:tc>
                  <a:txBody>
                    <a:bodyPr/>
                    <a:lstStyle/>
                    <a:p>
                      <a:pPr algn="ctr"/>
                      <a:r>
                        <a:rPr lang="nb-NO" sz="1200" b="1" dirty="0">
                          <a:solidFill>
                            <a:schemeClr val="tx1"/>
                          </a:solidFill>
                          <a:effectLst/>
                          <a:latin typeface="+mn-lt"/>
                          <a:ea typeface="Calibri" panose="020F0502020204030204" pitchFamily="34" charset="0"/>
                          <a:cs typeface="Calibri" panose="020F0502020204030204" pitchFamily="34" charset="0"/>
                        </a:rPr>
                        <a:t>26</a:t>
                      </a:r>
                    </a:p>
                    <a:p>
                      <a:pPr marL="0" marR="0" lvl="0" indent="0" algn="ctr" defTabSz="914400" rtl="0" eaLnBrk="1" fontAlgn="auto" latinLnBrk="0" hangingPunct="1">
                        <a:lnSpc>
                          <a:spcPct val="115000"/>
                        </a:lnSpc>
                        <a:spcBef>
                          <a:spcPts val="200"/>
                        </a:spcBef>
                        <a:spcAft>
                          <a:spcPts val="0"/>
                        </a:spcAft>
                        <a:buClrTx/>
                        <a:buSzTx/>
                        <a:buFontTx/>
                        <a:buNone/>
                        <a:tabLst/>
                        <a:defRPr/>
                      </a:pPr>
                      <a:r>
                        <a:rPr lang="nb-NO" sz="1200" b="0" kern="800" dirty="0">
                          <a:solidFill>
                            <a:schemeClr val="tx1"/>
                          </a:solidFill>
                          <a:effectLst/>
                          <a:latin typeface="+mn-lt"/>
                          <a:ea typeface="Calibri" panose="020F0502020204030204" pitchFamily="34" charset="0"/>
                          <a:cs typeface="Arial" panose="020B0604020202020204" pitchFamily="34" charset="0"/>
                        </a:rPr>
                        <a:t>Sommer</a:t>
                      </a:r>
                    </a:p>
                    <a:p>
                      <a:pPr algn="ctr">
                        <a:lnSpc>
                          <a:spcPct val="115000"/>
                        </a:lnSpc>
                        <a:spcBef>
                          <a:spcPts val="200"/>
                        </a:spcBef>
                        <a:spcAft>
                          <a:spcPts val="0"/>
                        </a:spcAft>
                      </a:pPr>
                      <a:r>
                        <a:rPr lang="nb-NO" sz="1200" b="0" kern="800" dirty="0">
                          <a:solidFill>
                            <a:schemeClr val="tx1"/>
                          </a:solidFill>
                          <a:effectLst/>
                          <a:latin typeface="+mn-lt"/>
                          <a:ea typeface="Calibri" panose="020F0502020204030204" pitchFamily="34" charset="0"/>
                          <a:cs typeface="Arial" panose="020B0604020202020204" pitchFamily="34" charset="0"/>
                        </a:rPr>
                        <a:t>Havet</a:t>
                      </a:r>
                    </a:p>
                    <a:p>
                      <a:pPr algn="ctr"/>
                      <a:endParaRPr lang="nb-NO" sz="1200" b="1" dirty="0">
                        <a:solidFill>
                          <a:schemeClr val="tx1"/>
                        </a:solidFill>
                        <a:effectLst/>
                        <a:latin typeface="+mn-lt"/>
                        <a:ea typeface="Calibri" panose="020F0502020204030204" pitchFamily="34" charset="0"/>
                        <a:cs typeface="Calibri" panose="020F0502020204030204" pitchFamily="34" charset="0"/>
                      </a:endParaRPr>
                    </a:p>
                  </a:txBody>
                  <a:tcPr marL="44450" marR="44450" marT="0"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tc>
                  <a:txBody>
                    <a:bodyPr/>
                    <a:lstStyle/>
                    <a:p>
                      <a:r>
                        <a:rPr lang="nb-NO" sz="1200" b="1" dirty="0">
                          <a:solidFill>
                            <a:srgbClr val="000000"/>
                          </a:solidFill>
                          <a:effectLst/>
                          <a:latin typeface="+mn-lt"/>
                          <a:ea typeface="Times New Roman" panose="02020603050405020304" pitchFamily="18" charset="0"/>
                        </a:rPr>
                        <a:t>22</a:t>
                      </a:r>
                      <a:br>
                        <a:rPr lang="nb-NO" sz="1200" b="1" dirty="0">
                          <a:solidFill>
                            <a:srgbClr val="000000"/>
                          </a:solidFill>
                          <a:effectLst/>
                          <a:latin typeface="+mn-lt"/>
                          <a:ea typeface="Times New Roman" panose="02020603050405020304" pitchFamily="18" charset="0"/>
                        </a:rPr>
                      </a:br>
                      <a:endParaRPr lang="nb-NO" sz="1200" dirty="0">
                        <a:effectLst/>
                        <a:latin typeface="+mn-lt"/>
                        <a:ea typeface="Times New Roman" panose="02020603050405020304" pitchFamily="18" charset="0"/>
                      </a:endParaRPr>
                    </a:p>
                  </a:txBody>
                  <a:tcPr marL="44450" marR="44450"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tc>
                  <a:txBody>
                    <a:bodyPr/>
                    <a:lstStyle/>
                    <a:p>
                      <a:r>
                        <a:rPr lang="nb-NO" sz="1200" b="1" dirty="0">
                          <a:solidFill>
                            <a:srgbClr val="000000"/>
                          </a:solidFill>
                          <a:effectLst/>
                          <a:latin typeface="+mn-lt"/>
                          <a:ea typeface="Times New Roman" panose="02020603050405020304" pitchFamily="18" charset="0"/>
                        </a:rPr>
                        <a:t>23</a:t>
                      </a:r>
                      <a:endParaRPr lang="nb-NO" sz="1200" dirty="0">
                        <a:effectLst/>
                        <a:latin typeface="+mn-lt"/>
                        <a:ea typeface="Times New Roman" panose="02020603050405020304" pitchFamily="18" charset="0"/>
                      </a:endParaRPr>
                    </a:p>
                    <a:p>
                      <a:r>
                        <a:rPr lang="nb-NO" sz="1200" b="0" i="0" dirty="0">
                          <a:solidFill>
                            <a:srgbClr val="000000"/>
                          </a:solidFill>
                          <a:effectLst/>
                          <a:latin typeface="+mn-lt"/>
                        </a:rPr>
                        <a:t>Sankthans</a:t>
                      </a:r>
                      <a:endParaRPr lang="nb-NO" sz="1200" dirty="0">
                        <a:effectLst/>
                        <a:latin typeface="+mn-lt"/>
                        <a:ea typeface="Times New Roman" panose="02020603050405020304" pitchFamily="18" charset="0"/>
                      </a:endParaRPr>
                    </a:p>
                  </a:txBody>
                  <a:tcPr marL="44450" marR="44450" marT="0" marB="0">
                    <a:lnL w="12700" cap="flat" cmpd="sng" algn="ctr">
                      <a:solidFill>
                        <a:srgbClr val="5B9BD5"/>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tc>
                  <a:txBody>
                    <a:bodyPr/>
                    <a:lstStyle/>
                    <a:p>
                      <a:r>
                        <a:rPr lang="nb-NO" sz="1200" b="1" dirty="0">
                          <a:solidFill>
                            <a:srgbClr val="000000"/>
                          </a:solidFill>
                          <a:effectLst/>
                          <a:latin typeface="+mn-lt"/>
                          <a:ea typeface="Times New Roman" panose="02020603050405020304" pitchFamily="18" charset="0"/>
                        </a:rPr>
                        <a:t>24</a:t>
                      </a:r>
                      <a:endParaRPr lang="nb-NO" sz="1200" dirty="0">
                        <a:effectLst/>
                        <a:latin typeface="+mn-lt"/>
                        <a:ea typeface="Times New Roman" panose="02020603050405020304" pitchFamily="18" charset="0"/>
                      </a:endParaRPr>
                    </a:p>
                    <a:p>
                      <a:r>
                        <a:rPr lang="nb-NO" sz="1200" dirty="0">
                          <a:effectLst/>
                          <a:latin typeface="+mn-lt"/>
                          <a:ea typeface="Times New Roman" panose="02020603050405020304" pitchFamily="18" charset="0"/>
                        </a:rPr>
                        <a:t>Midtsommer</a:t>
                      </a:r>
                    </a:p>
                  </a:txBody>
                  <a:tcPr marL="44450" marR="44450" marT="0" marB="0">
                    <a:lnL w="12700" cap="flat" cmpd="sng" algn="ctr">
                      <a:solidFill>
                        <a:schemeClr val="accent1"/>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tc>
                  <a:txBody>
                    <a:bodyPr/>
                    <a:lstStyle/>
                    <a:p>
                      <a:r>
                        <a:rPr lang="nb-NO" sz="1200" b="1" dirty="0">
                          <a:solidFill>
                            <a:srgbClr val="000000"/>
                          </a:solidFill>
                          <a:effectLst/>
                          <a:latin typeface="+mn-lt"/>
                          <a:ea typeface="Times New Roman" panose="02020603050405020304" pitchFamily="18" charset="0"/>
                        </a:rPr>
                        <a:t>25</a:t>
                      </a:r>
                      <a:endParaRPr lang="nb-NO" sz="1200" dirty="0">
                        <a:effectLst/>
                        <a:latin typeface="+mn-lt"/>
                        <a:ea typeface="Times New Roman" panose="02020603050405020304" pitchFamily="18" charset="0"/>
                      </a:endParaRPr>
                    </a:p>
                    <a:p>
                      <a:endParaRPr lang="nb-NO" sz="1200" dirty="0">
                        <a:effectLst/>
                        <a:latin typeface="+mn-lt"/>
                        <a:ea typeface="Times New Roman" panose="02020603050405020304" pitchFamily="18" charset="0"/>
                      </a:endParaRPr>
                    </a:p>
                  </a:txBody>
                  <a:tcPr marL="44450" marR="44450" marT="0" marB="0">
                    <a:lnL w="12700" cap="flat" cmpd="sng" algn="ctr">
                      <a:solidFill>
                        <a:srgbClr val="5B9BD5"/>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tc>
                  <a:txBody>
                    <a:bodyPr/>
                    <a:lstStyle/>
                    <a:p>
                      <a:r>
                        <a:rPr lang="nb-NO" sz="1200" b="1" dirty="0">
                          <a:solidFill>
                            <a:srgbClr val="000000"/>
                          </a:solidFill>
                          <a:effectLst/>
                          <a:latin typeface="+mn-lt"/>
                          <a:ea typeface="Times New Roman" panose="02020603050405020304" pitchFamily="18" charset="0"/>
                        </a:rPr>
                        <a:t>26</a:t>
                      </a:r>
                      <a:endParaRPr lang="nb-NO" sz="1200" dirty="0">
                        <a:effectLst/>
                        <a:latin typeface="+mn-lt"/>
                        <a:ea typeface="Times New Roman" panose="02020603050405020304" pitchFamily="18" charset="0"/>
                      </a:endParaRPr>
                    </a:p>
                  </a:txBody>
                  <a:tcPr marL="44450" marR="44450" marT="0" marB="0">
                    <a:lnL w="12700" cap="flat" cmpd="sng" algn="ctr">
                      <a:solidFill>
                        <a:schemeClr val="accent1"/>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tc>
                  <a:txBody>
                    <a:bodyPr/>
                    <a:lstStyle/>
                    <a:p>
                      <a:r>
                        <a:rPr lang="nb-NO" sz="1200" b="1" dirty="0">
                          <a:solidFill>
                            <a:srgbClr val="000000"/>
                          </a:solidFill>
                          <a:effectLst/>
                          <a:latin typeface="+mn-lt"/>
                          <a:ea typeface="Times New Roman" panose="02020603050405020304" pitchFamily="18" charset="0"/>
                        </a:rPr>
                        <a:t>27</a:t>
                      </a:r>
                      <a:endParaRPr lang="nb-NO" sz="1200" dirty="0">
                        <a:effectLst/>
                        <a:latin typeface="+mn-lt"/>
                        <a:ea typeface="Times New Roman" panose="02020603050405020304" pitchFamily="18" charset="0"/>
                      </a:endParaRPr>
                    </a:p>
                  </a:txBody>
                  <a:tcPr marL="44450" marR="44450"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tc>
                  <a:txBody>
                    <a:bodyPr/>
                    <a:lstStyle/>
                    <a:p>
                      <a:r>
                        <a:rPr lang="nb-NO" sz="1200" b="1" dirty="0">
                          <a:solidFill>
                            <a:srgbClr val="FF0000"/>
                          </a:solidFill>
                          <a:effectLst/>
                          <a:latin typeface="+mn-lt"/>
                          <a:ea typeface="Times New Roman" panose="02020603050405020304" pitchFamily="18" charset="0"/>
                          <a:cs typeface="Times New Roman" panose="02020603050405020304" pitchFamily="18" charset="0"/>
                        </a:rPr>
                        <a:t>28</a:t>
                      </a:r>
                      <a:endParaRPr lang="nb-NO" sz="1200" dirty="0">
                        <a:solidFill>
                          <a:srgbClr val="FF0000"/>
                        </a:solidFill>
                        <a:effectLst/>
                        <a:latin typeface="+mn-lt"/>
                        <a:ea typeface="Times New Roman" panose="02020603050405020304" pitchFamily="18" charset="0"/>
                      </a:endParaRPr>
                    </a:p>
                  </a:txBody>
                  <a:tcPr marL="44450" marR="44450"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extLst>
                  <a:ext uri="{0D108BD9-81ED-4DB2-BD59-A6C34878D82A}">
                    <a16:rowId xmlns:a16="http://schemas.microsoft.com/office/drawing/2014/main" val="186301531"/>
                  </a:ext>
                </a:extLst>
              </a:tr>
              <a:tr h="706373">
                <a:tc>
                  <a:txBody>
                    <a:bodyPr/>
                    <a:lstStyle/>
                    <a:p>
                      <a:pPr algn="ctr"/>
                      <a:r>
                        <a:rPr lang="nb-NO" sz="1200" b="1" dirty="0">
                          <a:solidFill>
                            <a:schemeClr val="tx1"/>
                          </a:solidFill>
                          <a:effectLst/>
                          <a:latin typeface="+mn-lt"/>
                          <a:ea typeface="Calibri" panose="020F0502020204030204" pitchFamily="34" charset="0"/>
                          <a:cs typeface="Calibri" panose="020F0502020204030204" pitchFamily="34" charset="0"/>
                        </a:rPr>
                        <a:t>27</a:t>
                      </a:r>
                    </a:p>
                    <a:p>
                      <a:pPr marL="0" marR="0" lvl="0" indent="0" algn="ctr" defTabSz="914400" rtl="0" eaLnBrk="1" fontAlgn="auto" latinLnBrk="0" hangingPunct="1">
                        <a:lnSpc>
                          <a:spcPct val="115000"/>
                        </a:lnSpc>
                        <a:spcBef>
                          <a:spcPts val="200"/>
                        </a:spcBef>
                        <a:spcAft>
                          <a:spcPts val="0"/>
                        </a:spcAft>
                        <a:buClrTx/>
                        <a:buSzTx/>
                        <a:buFontTx/>
                        <a:buNone/>
                        <a:tabLst/>
                        <a:defRPr/>
                      </a:pPr>
                      <a:r>
                        <a:rPr lang="nb-NO" sz="1200" b="0" kern="800" dirty="0">
                          <a:solidFill>
                            <a:schemeClr val="tx1"/>
                          </a:solidFill>
                          <a:effectLst/>
                          <a:latin typeface="+mn-lt"/>
                          <a:ea typeface="Calibri" panose="020F0502020204030204" pitchFamily="34" charset="0"/>
                          <a:cs typeface="Arial" panose="020B0604020202020204" pitchFamily="34" charset="0"/>
                        </a:rPr>
                        <a:t>Sommer</a:t>
                      </a:r>
                    </a:p>
                    <a:p>
                      <a:pPr algn="ctr">
                        <a:lnSpc>
                          <a:spcPct val="115000"/>
                        </a:lnSpc>
                        <a:spcBef>
                          <a:spcPts val="200"/>
                        </a:spcBef>
                        <a:spcAft>
                          <a:spcPts val="0"/>
                        </a:spcAft>
                      </a:pPr>
                      <a:r>
                        <a:rPr lang="nb-NO" sz="1200" b="0" kern="800" dirty="0">
                          <a:solidFill>
                            <a:schemeClr val="tx1"/>
                          </a:solidFill>
                          <a:effectLst/>
                          <a:latin typeface="+mn-lt"/>
                          <a:ea typeface="Calibri" panose="020F0502020204030204" pitchFamily="34" charset="0"/>
                          <a:cs typeface="Arial" panose="020B0604020202020204" pitchFamily="34" charset="0"/>
                        </a:rPr>
                        <a:t>Havet</a:t>
                      </a:r>
                    </a:p>
                    <a:p>
                      <a:pPr algn="ctr"/>
                      <a:endParaRPr lang="nb-NO" sz="1200" b="1" dirty="0">
                        <a:solidFill>
                          <a:schemeClr val="tx1"/>
                        </a:solidFill>
                        <a:effectLst/>
                        <a:latin typeface="+mn-lt"/>
                        <a:ea typeface="Calibri" panose="020F0502020204030204" pitchFamily="34" charset="0"/>
                        <a:cs typeface="Calibri" panose="020F0502020204030204" pitchFamily="34" charset="0"/>
                      </a:endParaRPr>
                    </a:p>
                  </a:txBody>
                  <a:tcPr marL="44450" marR="44450" marT="0"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b="1" dirty="0">
                          <a:solidFill>
                            <a:srgbClr val="000000"/>
                          </a:solidFill>
                          <a:effectLst/>
                          <a:latin typeface="+mn-lt"/>
                          <a:ea typeface="Times New Roman" panose="02020603050405020304" pitchFamily="18" charset="0"/>
                        </a:rPr>
                        <a:t>29</a:t>
                      </a:r>
                      <a:endParaRPr lang="nb-NO" sz="1200" dirty="0">
                        <a:effectLst/>
                        <a:latin typeface="+mn-lt"/>
                        <a:ea typeface="Times New Roman" panose="02020603050405020304" pitchFamily="18" charset="0"/>
                      </a:endParaRPr>
                    </a:p>
                    <a:p>
                      <a:endParaRPr lang="nb-NO" sz="1200" dirty="0">
                        <a:effectLst/>
                        <a:latin typeface="+mn-lt"/>
                        <a:ea typeface="Times New Roman" panose="02020603050405020304" pitchFamily="18" charset="0"/>
                      </a:endParaRPr>
                    </a:p>
                  </a:txBody>
                  <a:tcPr marL="44450" marR="44450"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tc>
                  <a:txBody>
                    <a:bodyPr/>
                    <a:lstStyle/>
                    <a:p>
                      <a:r>
                        <a:rPr lang="nb-NO" sz="1200" b="1" dirty="0">
                          <a:effectLst/>
                          <a:latin typeface="+mn-lt"/>
                          <a:ea typeface="Times New Roman" panose="02020603050405020304" pitchFamily="18" charset="0"/>
                        </a:rPr>
                        <a:t>30</a:t>
                      </a:r>
                    </a:p>
                  </a:txBody>
                  <a:tcPr marL="44450" marR="44450" marT="0" marB="0">
                    <a:lnL w="12700" cap="flat" cmpd="sng" algn="ctr">
                      <a:solidFill>
                        <a:srgbClr val="5B9BD5"/>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bg1"/>
                    </a:solidFill>
                  </a:tcPr>
                </a:tc>
                <a:tc>
                  <a:txBody>
                    <a:bodyPr/>
                    <a:lstStyle/>
                    <a:p>
                      <a:r>
                        <a:rPr lang="nb-NO" sz="1200" dirty="0">
                          <a:effectLst/>
                          <a:latin typeface="+mn-lt"/>
                          <a:ea typeface="Times New Roman" panose="02020603050405020304" pitchFamily="18" charset="0"/>
                        </a:rPr>
                        <a:t>1</a:t>
                      </a:r>
                    </a:p>
                  </a:txBody>
                  <a:tcPr marL="44450" marR="44450" marT="0" marB="0">
                    <a:lnL w="12700" cap="flat" cmpd="sng" algn="ctr">
                      <a:solidFill>
                        <a:schemeClr val="accent1"/>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accent1">
                        <a:lumMod val="20000"/>
                        <a:lumOff val="80000"/>
                      </a:schemeClr>
                    </a:solidFill>
                  </a:tcPr>
                </a:tc>
                <a:tc>
                  <a:txBody>
                    <a:bodyPr/>
                    <a:lstStyle/>
                    <a:p>
                      <a:pPr marL="0" marR="0" lvl="0" indent="0" algn="l" defTabSz="914400" rtl="0" eaLnBrk="1" fontAlgn="auto" latinLnBrk="0" hangingPunct="1">
                        <a:lnSpc>
                          <a:spcPct val="115000"/>
                        </a:lnSpc>
                        <a:spcBef>
                          <a:spcPts val="200"/>
                        </a:spcBef>
                        <a:spcAft>
                          <a:spcPts val="0"/>
                        </a:spcAft>
                        <a:buClrTx/>
                        <a:buSzTx/>
                        <a:buFontTx/>
                        <a:buNone/>
                        <a:tabLst/>
                        <a:defRPr/>
                      </a:pPr>
                      <a:r>
                        <a:rPr lang="nb-NO" sz="1200" dirty="0">
                          <a:effectLst/>
                          <a:latin typeface="+mn-lt"/>
                          <a:ea typeface="Times New Roman" panose="02020603050405020304" pitchFamily="18" charset="0"/>
                        </a:rPr>
                        <a:t>2</a:t>
                      </a:r>
                    </a:p>
                    <a:p>
                      <a:pPr algn="l">
                        <a:lnSpc>
                          <a:spcPct val="115000"/>
                        </a:lnSpc>
                        <a:spcBef>
                          <a:spcPts val="200"/>
                        </a:spcBef>
                        <a:spcAft>
                          <a:spcPts val="0"/>
                        </a:spcAft>
                      </a:pPr>
                      <a:r>
                        <a:rPr lang="nb-NO" sz="1200" b="1" kern="800" dirty="0">
                          <a:solidFill>
                            <a:schemeClr val="tx1"/>
                          </a:solidFill>
                          <a:effectLst/>
                          <a:latin typeface="+mn-lt"/>
                          <a:ea typeface="Calibri" panose="020F0502020204030204" pitchFamily="34" charset="0"/>
                          <a:cs typeface="Arial" panose="020B0604020202020204" pitchFamily="34" charset="0"/>
                        </a:rPr>
                        <a:t>Vi feirer M  år!</a:t>
                      </a:r>
                    </a:p>
                    <a:p>
                      <a:pPr algn="l">
                        <a:lnSpc>
                          <a:spcPct val="115000"/>
                        </a:lnSpc>
                        <a:spcBef>
                          <a:spcPts val="200"/>
                        </a:spcBef>
                        <a:spcAft>
                          <a:spcPts val="0"/>
                        </a:spcAft>
                      </a:pPr>
                      <a:r>
                        <a:rPr lang="nb-NO" sz="1200" b="0" kern="800" dirty="0">
                          <a:solidFill>
                            <a:schemeClr val="tx1"/>
                          </a:solidFill>
                          <a:effectLst/>
                          <a:latin typeface="+mn-lt"/>
                          <a:ea typeface="Calibri" panose="020F0502020204030204" pitchFamily="34" charset="0"/>
                          <a:cs typeface="Arial" panose="020B0604020202020204" pitchFamily="34" charset="0"/>
                        </a:rPr>
                        <a:t>9. Juli </a:t>
                      </a:r>
                      <a:r>
                        <a:rPr lang="nb-NO" sz="1200" b="0" kern="800" dirty="0">
                          <a:solidFill>
                            <a:schemeClr val="tx1"/>
                          </a:solidFill>
                          <a:effectLst/>
                          <a:latin typeface="+mn-lt"/>
                          <a:ea typeface="Calibri" panose="020F0502020204030204" pitchFamily="34" charset="0"/>
                          <a:cs typeface="Arial" panose="020B0604020202020204" pitchFamily="34" charset="0"/>
                          <a:sym typeface="Wingdings" panose="05000000000000000000" pitchFamily="2" charset="2"/>
                        </a:rPr>
                        <a:t></a:t>
                      </a:r>
                    </a:p>
                    <a:p>
                      <a:endParaRPr lang="nb-NO" sz="1200" dirty="0">
                        <a:effectLst/>
                        <a:latin typeface="+mn-lt"/>
                        <a:ea typeface="Times New Roman" panose="02020603050405020304" pitchFamily="18" charset="0"/>
                      </a:endParaRPr>
                    </a:p>
                  </a:txBody>
                  <a:tcPr marL="44450" marR="44450" marT="0" marB="0">
                    <a:lnL w="12700" cap="flat" cmpd="sng" algn="ctr">
                      <a:solidFill>
                        <a:srgbClr val="5B9BD5"/>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accent1">
                        <a:lumMod val="20000"/>
                        <a:lumOff val="80000"/>
                      </a:schemeClr>
                    </a:solidFill>
                  </a:tcPr>
                </a:tc>
                <a:tc>
                  <a:txBody>
                    <a:bodyPr/>
                    <a:lstStyle/>
                    <a:p>
                      <a:r>
                        <a:rPr lang="nb-NO" sz="1200" dirty="0">
                          <a:solidFill>
                            <a:srgbClr val="000000"/>
                          </a:solidFill>
                          <a:effectLst/>
                          <a:latin typeface="+mn-lt"/>
                          <a:ea typeface="Times New Roman" panose="02020603050405020304" pitchFamily="18" charset="0"/>
                        </a:rPr>
                        <a:t>3 </a:t>
                      </a:r>
                    </a:p>
                    <a:p>
                      <a:r>
                        <a:rPr lang="nb-NO" sz="1200" b="1">
                          <a:effectLst/>
                          <a:latin typeface="+mn-lt"/>
                          <a:ea typeface="Times New Roman" panose="02020603050405020304" pitchFamily="18" charset="0"/>
                        </a:rPr>
                        <a:t>E </a:t>
                      </a:r>
                      <a:r>
                        <a:rPr lang="nb-NO" sz="1200" b="1" dirty="0">
                          <a:effectLst/>
                          <a:latin typeface="+mn-lt"/>
                          <a:ea typeface="Times New Roman" panose="02020603050405020304" pitchFamily="18" charset="0"/>
                        </a:rPr>
                        <a:t>5 år!</a:t>
                      </a:r>
                      <a:r>
                        <a:rPr lang="nb-NO" sz="1200" kern="800" dirty="0">
                          <a:solidFill>
                            <a:srgbClr val="FF0000"/>
                          </a:solidFill>
                          <a:effectLst/>
                          <a:latin typeface="+mn-lt"/>
                          <a:ea typeface="Calibri" panose="020F0502020204030204" pitchFamily="34" charset="0"/>
                          <a:cs typeface="Arial" panose="020B0604020202020204" pitchFamily="34" charset="0"/>
                        </a:rPr>
                        <a:t> </a:t>
                      </a:r>
                    </a:p>
                    <a:p>
                      <a:pPr marL="0" marR="0" lvl="0" indent="0" algn="l" defTabSz="914400" rtl="0" eaLnBrk="1" fontAlgn="auto" latinLnBrk="0" hangingPunct="1">
                        <a:lnSpc>
                          <a:spcPct val="115000"/>
                        </a:lnSpc>
                        <a:spcBef>
                          <a:spcPts val="200"/>
                        </a:spcBef>
                        <a:spcAft>
                          <a:spcPts val="0"/>
                        </a:spcAft>
                        <a:buClrTx/>
                        <a:buSzTx/>
                        <a:buFontTx/>
                        <a:buNone/>
                        <a:tabLst/>
                        <a:defRPr/>
                      </a:pPr>
                      <a:endParaRPr lang="nb-NO" sz="1200" dirty="0">
                        <a:solidFill>
                          <a:srgbClr val="000000"/>
                        </a:solidFill>
                        <a:effectLst/>
                        <a:latin typeface="+mn-lt"/>
                        <a:ea typeface="Times New Roman" panose="02020603050405020304" pitchFamily="18" charset="0"/>
                      </a:endParaRPr>
                    </a:p>
                    <a:p>
                      <a:pPr marL="0" marR="0" lvl="0" indent="0" algn="l" defTabSz="914400" rtl="0" eaLnBrk="1" fontAlgn="auto" latinLnBrk="0" hangingPunct="1">
                        <a:lnSpc>
                          <a:spcPct val="115000"/>
                        </a:lnSpc>
                        <a:spcBef>
                          <a:spcPts val="200"/>
                        </a:spcBef>
                        <a:spcAft>
                          <a:spcPts val="0"/>
                        </a:spcAft>
                        <a:buClrTx/>
                        <a:buSzTx/>
                        <a:buFontTx/>
                        <a:buNone/>
                        <a:tabLst/>
                        <a:defRPr/>
                      </a:pPr>
                      <a:r>
                        <a:rPr lang="nb-NO" sz="1200" dirty="0">
                          <a:solidFill>
                            <a:srgbClr val="000000"/>
                          </a:solidFill>
                          <a:effectLst/>
                          <a:latin typeface="+mn-lt"/>
                          <a:ea typeface="Times New Roman" panose="02020603050405020304" pitchFamily="18" charset="0"/>
                        </a:rPr>
                        <a:t>Siste barnehagedag</a:t>
                      </a:r>
                      <a:endParaRPr lang="nb-NO" sz="1200" kern="800" dirty="0">
                        <a:solidFill>
                          <a:srgbClr val="FF0000"/>
                        </a:solidFill>
                        <a:effectLst/>
                        <a:latin typeface="+mn-lt"/>
                        <a:ea typeface="Calibri" panose="020F0502020204030204" pitchFamily="34" charset="0"/>
                        <a:cs typeface="Arial" panose="020B0604020202020204" pitchFamily="34" charset="0"/>
                      </a:endParaRPr>
                    </a:p>
                    <a:p>
                      <a:pPr algn="l">
                        <a:lnSpc>
                          <a:spcPct val="115000"/>
                        </a:lnSpc>
                        <a:spcBef>
                          <a:spcPts val="200"/>
                        </a:spcBef>
                        <a:spcAft>
                          <a:spcPts val="0"/>
                        </a:spcAft>
                      </a:pPr>
                      <a:r>
                        <a:rPr lang="nb-NO" sz="1200" kern="800" dirty="0">
                          <a:solidFill>
                            <a:srgbClr val="FF0000"/>
                          </a:solidFill>
                          <a:effectLst/>
                          <a:latin typeface="+mn-lt"/>
                          <a:ea typeface="Calibri" panose="020F0502020204030204" pitchFamily="34" charset="0"/>
                          <a:cs typeface="Arial" panose="020B0604020202020204" pitchFamily="34" charset="0"/>
                        </a:rPr>
                        <a:t>Husk å tømme hyllene</a:t>
                      </a:r>
                      <a:r>
                        <a:rPr lang="nb-NO" sz="1200" kern="800" baseline="0" dirty="0">
                          <a:solidFill>
                            <a:srgbClr val="FF0000"/>
                          </a:solidFill>
                          <a:effectLst/>
                          <a:latin typeface="+mn-lt"/>
                          <a:ea typeface="Calibri" panose="020F0502020204030204" pitchFamily="34" charset="0"/>
                          <a:cs typeface="Arial" panose="020B0604020202020204" pitchFamily="34" charset="0"/>
                        </a:rPr>
                        <a:t> </a:t>
                      </a:r>
                      <a:r>
                        <a:rPr lang="nb-NO" sz="1200" kern="800" baseline="0" dirty="0">
                          <a:solidFill>
                            <a:srgbClr val="FF0000"/>
                          </a:solidFill>
                          <a:effectLst/>
                          <a:latin typeface="+mn-lt"/>
                          <a:ea typeface="Calibri" panose="020F0502020204030204" pitchFamily="34" charset="0"/>
                          <a:cs typeface="Arial" panose="020B0604020202020204" pitchFamily="34" charset="0"/>
                          <a:sym typeface="Wingdings" panose="05000000000000000000" pitchFamily="2" charset="2"/>
                        </a:rPr>
                        <a:t></a:t>
                      </a:r>
                    </a:p>
                    <a:p>
                      <a:pPr algn="l">
                        <a:lnSpc>
                          <a:spcPct val="115000"/>
                        </a:lnSpc>
                        <a:spcBef>
                          <a:spcPts val="200"/>
                        </a:spcBef>
                        <a:spcAft>
                          <a:spcPts val="0"/>
                        </a:spcAft>
                      </a:pPr>
                      <a:r>
                        <a:rPr lang="nb-NO" sz="1200" b="1" kern="800" baseline="0" dirty="0">
                          <a:solidFill>
                            <a:schemeClr val="tx1"/>
                          </a:solidFill>
                          <a:effectLst/>
                          <a:latin typeface="+mn-lt"/>
                          <a:ea typeface="Calibri" panose="020F0502020204030204" pitchFamily="34" charset="0"/>
                          <a:cs typeface="Arial" panose="020B0604020202020204" pitchFamily="34" charset="0"/>
                          <a:sym typeface="Wingdings" panose="05000000000000000000" pitchFamily="2" charset="2"/>
                        </a:rPr>
                        <a:t>GOD SOMMER!</a:t>
                      </a:r>
                      <a:endParaRPr lang="nb-NO" sz="1200" b="1" kern="800" dirty="0">
                        <a:solidFill>
                          <a:schemeClr val="tx1"/>
                        </a:solidFill>
                        <a:effectLst/>
                        <a:latin typeface="+mn-lt"/>
                        <a:ea typeface="Calibri" panose="020F0502020204030204" pitchFamily="34" charset="0"/>
                        <a:cs typeface="Arial" panose="020B0604020202020204" pitchFamily="34" charset="0"/>
                      </a:endParaRPr>
                    </a:p>
                    <a:p>
                      <a:endParaRPr lang="nb-NO" sz="1200" b="1" dirty="0">
                        <a:effectLst/>
                        <a:latin typeface="+mn-lt"/>
                        <a:ea typeface="Times New Roman" panose="02020603050405020304" pitchFamily="18" charset="0"/>
                      </a:endParaRPr>
                    </a:p>
                  </a:txBody>
                  <a:tcPr marL="44450" marR="44450" marT="0" marB="0">
                    <a:lnL w="12700" cap="flat" cmpd="sng" algn="ctr">
                      <a:solidFill>
                        <a:schemeClr val="accent1"/>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accent1">
                        <a:lumMod val="20000"/>
                        <a:lumOff val="80000"/>
                      </a:schemeClr>
                    </a:solidFill>
                  </a:tcPr>
                </a:tc>
                <a:tc>
                  <a:txBody>
                    <a:bodyPr/>
                    <a:lstStyle/>
                    <a:p>
                      <a:r>
                        <a:rPr lang="nb-NO" sz="1200" dirty="0">
                          <a:effectLst/>
                          <a:latin typeface="+mn-lt"/>
                          <a:ea typeface="Times New Roman" panose="02020603050405020304" pitchFamily="18" charset="0"/>
                        </a:rPr>
                        <a:t>4</a:t>
                      </a:r>
                    </a:p>
                  </a:txBody>
                  <a:tcPr marL="44450" marR="44450"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accent1">
                        <a:lumMod val="20000"/>
                        <a:lumOff val="80000"/>
                      </a:schemeClr>
                    </a:solidFill>
                  </a:tcPr>
                </a:tc>
                <a:tc>
                  <a:txBody>
                    <a:bodyPr/>
                    <a:lstStyle/>
                    <a:p>
                      <a:r>
                        <a:rPr lang="nb-NO" sz="1200" dirty="0">
                          <a:solidFill>
                            <a:srgbClr val="FF0000"/>
                          </a:solidFill>
                          <a:effectLst/>
                          <a:latin typeface="+mn-lt"/>
                          <a:ea typeface="Times New Roman" panose="02020603050405020304" pitchFamily="18" charset="0"/>
                        </a:rPr>
                        <a:t>5</a:t>
                      </a:r>
                    </a:p>
                  </a:txBody>
                  <a:tcPr marL="44450" marR="44450"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921514457"/>
                  </a:ext>
                </a:extLst>
              </a:tr>
            </a:tbl>
          </a:graphicData>
        </a:graphic>
      </p:graphicFrame>
      <p:pic>
        <p:nvPicPr>
          <p:cNvPr id="2" name="Bilde 1">
            <a:extLst>
              <a:ext uri="{FF2B5EF4-FFF2-40B4-BE49-F238E27FC236}">
                <a16:creationId xmlns:a16="http://schemas.microsoft.com/office/drawing/2014/main" id="{EC8EA2F6-C5DA-CEA3-4E74-997F9E3B8DD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27516" y="4729006"/>
            <a:ext cx="361950" cy="361950"/>
          </a:xfrm>
          <a:prstGeom prst="rect">
            <a:avLst/>
          </a:prstGeom>
          <a:noFill/>
          <a:extLst>
            <a:ext uri="{909E8E84-426E-40DD-AFC4-6F175D3DCCD1}">
              <a14:hiddenFill xmlns:a14="http://schemas.microsoft.com/office/drawing/2010/main">
                <a:solidFill>
                  <a:srgbClr val="FFFFFF"/>
                </a:solidFill>
              </a14:hiddenFill>
            </a:ext>
          </a:extLst>
        </p:spPr>
      </p:pic>
      <p:pic>
        <p:nvPicPr>
          <p:cNvPr id="3" name="Bilde 2">
            <a:extLst>
              <a:ext uri="{FF2B5EF4-FFF2-40B4-BE49-F238E27FC236}">
                <a16:creationId xmlns:a16="http://schemas.microsoft.com/office/drawing/2014/main" id="{0BECB240-D2FE-A643-3DFC-2C273F4F365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86685" y="4729006"/>
            <a:ext cx="361950" cy="361950"/>
          </a:xfrm>
          <a:prstGeom prst="rect">
            <a:avLst/>
          </a:prstGeom>
          <a:noFill/>
          <a:extLst>
            <a:ext uri="{909E8E84-426E-40DD-AFC4-6F175D3DCCD1}">
              <a14:hiddenFill xmlns:a14="http://schemas.microsoft.com/office/drawing/2010/main">
                <a:solidFill>
                  <a:srgbClr val="FFFFFF"/>
                </a:solidFill>
              </a14:hiddenFill>
            </a:ext>
          </a:extLst>
        </p:spPr>
      </p:pic>
      <p:pic>
        <p:nvPicPr>
          <p:cNvPr id="4" name="Bilde 3">
            <a:extLst>
              <a:ext uri="{FF2B5EF4-FFF2-40B4-BE49-F238E27FC236}">
                <a16:creationId xmlns:a16="http://schemas.microsoft.com/office/drawing/2014/main" id="{CB46A06E-251C-ACF3-69F5-94348B85262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32381" y="1921896"/>
            <a:ext cx="361950" cy="361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1281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p:cNvSpPr/>
          <p:nvPr/>
        </p:nvSpPr>
        <p:spPr>
          <a:xfrm>
            <a:off x="296172" y="2338441"/>
            <a:ext cx="4966077" cy="3356303"/>
          </a:xfrm>
          <a:prstGeom prst="rect">
            <a:avLst/>
          </a:prstGeom>
        </p:spPr>
        <p:txBody>
          <a:bodyPr wrap="square" lIns="72000">
            <a:noAutofit/>
          </a:bodyPr>
          <a:lstStyle/>
          <a:p>
            <a:pPr marL="228600">
              <a:spcAft>
                <a:spcPts val="0"/>
              </a:spcAft>
            </a:pPr>
            <a:endParaRPr lang="nb-NO" sz="1400" dirty="0">
              <a:solidFill>
                <a:srgbClr val="000000"/>
              </a:solidFill>
              <a:ea typeface="Times New Roman" panose="02020603050405020304" pitchFamily="18" charset="0"/>
              <a:cs typeface="Times New Roman" panose="02020603050405020304" pitchFamily="18" charset="0"/>
            </a:endParaRPr>
          </a:p>
        </p:txBody>
      </p:sp>
      <p:sp>
        <p:nvSpPr>
          <p:cNvPr id="7" name="Text Box 3"/>
          <p:cNvSpPr txBox="1">
            <a:spLocks noChangeArrowheads="1"/>
          </p:cNvSpPr>
          <p:nvPr/>
        </p:nvSpPr>
        <p:spPr bwMode="auto">
          <a:xfrm>
            <a:off x="4989250" y="195309"/>
            <a:ext cx="7004482" cy="6507332"/>
          </a:xfrm>
          <a:prstGeom prst="rect">
            <a:avLst/>
          </a:prstGeom>
          <a:ln w="28575">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buClrTx/>
              <a:buSzTx/>
              <a:buFontTx/>
              <a:buNone/>
              <a:tabLst/>
            </a:pPr>
            <a:r>
              <a:rPr kumimoji="0" lang="nb-NO" altLang="nb-NO" b="1" i="0" u="none" strike="noStrike" cap="none" normalizeH="0" baseline="0" dirty="0">
                <a:ln>
                  <a:noFill/>
                </a:ln>
                <a:solidFill>
                  <a:schemeClr val="tx1"/>
                </a:solidFill>
                <a:effectLst/>
              </a:rPr>
              <a:t>Foreldresamarbeid</a:t>
            </a:r>
          </a:p>
          <a:p>
            <a:pPr marL="0" marR="0" lvl="0" indent="0" algn="l" defTabSz="914400" rtl="0" eaLnBrk="0" fontAlgn="base" latinLnBrk="0" hangingPunct="0">
              <a:lnSpc>
                <a:spcPct val="100000"/>
              </a:lnSpc>
              <a:spcBef>
                <a:spcPct val="0"/>
              </a:spcBef>
              <a:buClrTx/>
              <a:buSzTx/>
              <a:buFontTx/>
              <a:buNone/>
              <a:tabLst/>
            </a:pPr>
            <a:r>
              <a:rPr kumimoji="0" lang="nb-NO" altLang="nb-NO" sz="1400" b="1" i="0" u="sng" strike="noStrike" cap="none" normalizeH="0" baseline="0" dirty="0">
                <a:ln>
                  <a:noFill/>
                </a:ln>
                <a:solidFill>
                  <a:schemeClr val="tx1"/>
                </a:solidFill>
                <a:effectLst/>
              </a:rPr>
              <a:t>§ 4 Foreldreråd og samarbeidsutvalg</a:t>
            </a:r>
          </a:p>
          <a:p>
            <a:pPr marL="0" marR="0" lvl="0" indent="0" algn="l" defTabSz="914400" rtl="0" eaLnBrk="0" fontAlgn="base" latinLnBrk="0" hangingPunct="0">
              <a:lnSpc>
                <a:spcPct val="100000"/>
              </a:lnSpc>
              <a:spcBef>
                <a:spcPct val="0"/>
              </a:spcBef>
              <a:buClrTx/>
              <a:buSzTx/>
              <a:buFontTx/>
              <a:buNone/>
              <a:tabLst/>
            </a:pPr>
            <a:r>
              <a:rPr kumimoji="0" lang="nb-NO" altLang="nb-NO" sz="1400" b="0" i="0" u="none" strike="noStrike" cap="none" normalizeH="0" baseline="0" dirty="0">
                <a:ln>
                  <a:noFill/>
                </a:ln>
                <a:solidFill>
                  <a:schemeClr val="tx1"/>
                </a:solidFill>
                <a:effectLst/>
              </a:rPr>
              <a:t>For å sikre samarbeidet med barnas hjem, skal hver barnehage ha et foreldreråd (FR) og et samarbeidsutvalg (SU). Departementet gir forskrifter om foreldrerådet og samarbeidsutvalgets oppgaver.</a:t>
            </a:r>
          </a:p>
          <a:p>
            <a:pPr lvl="0" eaLnBrk="0" fontAlgn="base" hangingPunct="0">
              <a:spcBef>
                <a:spcPct val="0"/>
              </a:spcBef>
            </a:pPr>
            <a:endParaRPr lang="nb-NO" altLang="nb-NO" sz="1400" dirty="0">
              <a:solidFill>
                <a:schemeClr val="tx1"/>
              </a:solidFill>
            </a:endParaRPr>
          </a:p>
          <a:p>
            <a:pPr lvl="0" eaLnBrk="0" fontAlgn="base" hangingPunct="0">
              <a:spcBef>
                <a:spcPct val="0"/>
              </a:spcBef>
            </a:pPr>
            <a:r>
              <a:rPr lang="nb-NO" altLang="nb-NO" sz="1400" dirty="0">
                <a:solidFill>
                  <a:schemeClr val="tx1"/>
                </a:solidFill>
              </a:rPr>
              <a:t>I følge Lov om barnehager § 4 har barnehagen et foreldreråd og et samarbeidsutvalg. </a:t>
            </a:r>
          </a:p>
          <a:p>
            <a:pPr lvl="0" eaLnBrk="0" fontAlgn="base" hangingPunct="0">
              <a:spcBef>
                <a:spcPct val="0"/>
              </a:spcBef>
            </a:pPr>
            <a:endParaRPr lang="nb-NO" altLang="nb-NO" sz="1400" dirty="0">
              <a:solidFill>
                <a:schemeClr val="tx1"/>
              </a:solidFill>
            </a:endParaRPr>
          </a:p>
          <a:p>
            <a:pPr eaLnBrk="0" fontAlgn="base" hangingPunct="0">
              <a:spcBef>
                <a:spcPct val="0"/>
              </a:spcBef>
            </a:pPr>
            <a:r>
              <a:rPr lang="nb-NO" altLang="nb-NO" sz="1400" dirty="0">
                <a:solidFill>
                  <a:schemeClr val="tx1"/>
                </a:solidFill>
              </a:rPr>
              <a:t>Fra foreldrene: Kamilla R Myrvang (2025/2026)</a:t>
            </a:r>
          </a:p>
          <a:p>
            <a:pPr lvl="0" eaLnBrk="0" fontAlgn="base" hangingPunct="0">
              <a:spcBef>
                <a:spcPct val="0"/>
              </a:spcBef>
            </a:pPr>
            <a:r>
              <a:rPr lang="nb-NO" altLang="nb-NO" sz="1400" dirty="0">
                <a:solidFill>
                  <a:schemeClr val="tx1"/>
                </a:solidFill>
              </a:rPr>
              <a:t>Vara: På valg 2025</a:t>
            </a:r>
          </a:p>
          <a:p>
            <a:pPr lvl="0" eaLnBrk="0" fontAlgn="base" hangingPunct="0">
              <a:spcBef>
                <a:spcPct val="0"/>
              </a:spcBef>
            </a:pPr>
            <a:r>
              <a:rPr lang="nb-NO" altLang="nb-NO" sz="1400" dirty="0">
                <a:solidFill>
                  <a:schemeClr val="tx1"/>
                </a:solidFill>
              </a:rPr>
              <a:t>Eier: May Lisbeth Vaagsnes</a:t>
            </a:r>
          </a:p>
          <a:p>
            <a:pPr lvl="0" eaLnBrk="0" fontAlgn="base" hangingPunct="0">
              <a:spcBef>
                <a:spcPct val="0"/>
              </a:spcBef>
            </a:pPr>
            <a:r>
              <a:rPr lang="nb-NO" altLang="nb-NO" sz="1400" dirty="0">
                <a:solidFill>
                  <a:schemeClr val="tx1"/>
                </a:solidFill>
              </a:rPr>
              <a:t>Fra ansatte: Iselin Caroline Engenes</a:t>
            </a:r>
            <a:endParaRPr kumimoji="0" lang="nb-NO" altLang="nb-NO" sz="1400" b="1" i="0" u="sng"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buClrTx/>
              <a:buSzTx/>
              <a:buFontTx/>
              <a:buNone/>
              <a:tabLst/>
            </a:pPr>
            <a:endParaRPr kumimoji="0" lang="nb-NO" altLang="nb-NO" sz="1400" b="1" i="0" u="sng"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buClrTx/>
              <a:buSzTx/>
              <a:buFontTx/>
              <a:buNone/>
              <a:tabLst/>
            </a:pPr>
            <a:r>
              <a:rPr kumimoji="0" lang="nb-NO" altLang="nb-NO" sz="1400" b="1" i="0" u="sng" strike="noStrike" cap="none" normalizeH="0" baseline="0" dirty="0">
                <a:ln>
                  <a:noFill/>
                </a:ln>
                <a:solidFill>
                  <a:schemeClr val="tx1"/>
                </a:solidFill>
                <a:effectLst/>
              </a:rPr>
              <a:t>Foreldrerådet</a:t>
            </a:r>
            <a:r>
              <a:rPr kumimoji="0" lang="nb-NO" altLang="nb-NO" sz="1400" b="0" i="0" u="none" strike="noStrike" cap="none" normalizeH="0" baseline="0" dirty="0">
                <a:ln>
                  <a:noFill/>
                </a:ln>
                <a:solidFill>
                  <a:schemeClr val="tx1"/>
                </a:solidFill>
                <a:effectLst/>
              </a:rPr>
              <a:t> </a:t>
            </a:r>
          </a:p>
          <a:p>
            <a:pPr lvl="0" eaLnBrk="0" fontAlgn="base" hangingPunct="0">
              <a:spcBef>
                <a:spcPct val="0"/>
              </a:spcBef>
            </a:pPr>
            <a:r>
              <a:rPr lang="nb-NO" altLang="nb-NO" sz="1400" dirty="0">
                <a:solidFill>
                  <a:schemeClr val="tx1"/>
                </a:solidFill>
              </a:rPr>
              <a:t>Foreldrerådet består av foreldrene/de foresatte til alle barna i barnehagen. Foreldrerådet skal </a:t>
            </a:r>
            <a:r>
              <a:rPr kumimoji="0" lang="nb-NO" altLang="nb-NO" sz="1400" b="0" i="0" u="none" strike="noStrike" cap="none" normalizeH="0" baseline="0" dirty="0">
                <a:ln>
                  <a:noFill/>
                </a:ln>
                <a:solidFill>
                  <a:schemeClr val="tx1"/>
                </a:solidFill>
                <a:effectLst/>
              </a:rPr>
              <a:t>fremme fellesinteressen til foreldrene og bidra til at samarbeidet mellom barnehagen og foreldregruppen skaper et godt barnehagemiljø, foreldrerådet skal bli forelagt og har rett til å uttale seg i saker som er viktige for foreldrenes forhold til barnehagen. Ved avstemning i foreldrerådet gis det en stemme for hvert barn, og vanlig flertallsvedtak gjelder.</a:t>
            </a:r>
            <a:r>
              <a:rPr kumimoji="0" lang="nb-NO" altLang="nb-NO" sz="1400" b="1" i="0" u="none" strike="noStrike" cap="none" normalizeH="0" baseline="0" dirty="0">
                <a:ln>
                  <a:noFill/>
                </a:ln>
                <a:solidFill>
                  <a:schemeClr val="tx1"/>
                </a:solidFill>
                <a:effectLst/>
              </a:rPr>
              <a:t> </a:t>
            </a:r>
          </a:p>
          <a:p>
            <a:pPr marL="0" marR="0" lvl="0" indent="0" algn="l" defTabSz="914400" rtl="0" eaLnBrk="0" fontAlgn="base" latinLnBrk="0" hangingPunct="0">
              <a:lnSpc>
                <a:spcPct val="100000"/>
              </a:lnSpc>
              <a:spcBef>
                <a:spcPct val="0"/>
              </a:spcBef>
              <a:buClrTx/>
              <a:buSzTx/>
              <a:buFontTx/>
              <a:buNone/>
              <a:tabLst/>
            </a:pPr>
            <a:endParaRPr kumimoji="0" lang="nb-NO" altLang="nb-NO" sz="1400" b="1" i="0" u="sng"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buClrTx/>
              <a:buSzTx/>
              <a:buFontTx/>
              <a:buNone/>
              <a:tabLst/>
            </a:pPr>
            <a:r>
              <a:rPr kumimoji="0" lang="nb-NO" altLang="nb-NO" sz="1400" b="1" i="0" u="sng" strike="noStrike" cap="none" normalizeH="0" baseline="0" dirty="0">
                <a:ln>
                  <a:noFill/>
                </a:ln>
                <a:solidFill>
                  <a:schemeClr val="tx1"/>
                </a:solidFill>
                <a:effectLst/>
              </a:rPr>
              <a:t>Samarbeidsutvalget</a:t>
            </a:r>
          </a:p>
          <a:p>
            <a:pPr lvl="0" eaLnBrk="0" fontAlgn="base" hangingPunct="0">
              <a:spcBef>
                <a:spcPct val="0"/>
              </a:spcBef>
            </a:pPr>
            <a:r>
              <a:rPr lang="nb-NO" altLang="nb-NO" sz="1400" dirty="0">
                <a:solidFill>
                  <a:schemeClr val="tx1"/>
                </a:solidFill>
              </a:rPr>
              <a:t>Samarbeidsutvalget består av foreldre/foresatte (valgt av foreldrerådet) og ansatte, slik at hver gruppe er likt representert. Barnehagens eier kan delta etter egen ønske, men ikke med flere representanter en hver av de andre gruppene. SU skal være et rådgivende, kontaktskapende og samordnende organ. SU skal bli forelagt saker som er viktige for barnehagens innhold og virksomhet, og for forholdet til foreldrene. SU skal fastsette barnehagens årsplan. Øvrige saker av viktighet er f.eks. forslag til budsjett eller driftsendringer.</a:t>
            </a:r>
            <a:endParaRPr kumimoji="0" lang="nb-NO" altLang="nb-NO" sz="1400" b="0" i="0" u="none" strike="noStrike" cap="none" normalizeH="0" baseline="0" dirty="0">
              <a:ln>
                <a:noFill/>
              </a:ln>
              <a:solidFill>
                <a:schemeClr val="tx1"/>
              </a:solidFill>
              <a:effectLst/>
            </a:endParaRPr>
          </a:p>
        </p:txBody>
      </p:sp>
      <p:sp>
        <p:nvSpPr>
          <p:cNvPr id="2" name="Text Box 3">
            <a:extLst>
              <a:ext uri="{FF2B5EF4-FFF2-40B4-BE49-F238E27FC236}">
                <a16:creationId xmlns:a16="http://schemas.microsoft.com/office/drawing/2014/main" id="{461EF552-933D-4C42-8359-7DC6B87EE2C0}"/>
              </a:ext>
            </a:extLst>
          </p:cNvPr>
          <p:cNvSpPr txBox="1">
            <a:spLocks noChangeArrowheads="1"/>
          </p:cNvSpPr>
          <p:nvPr/>
        </p:nvSpPr>
        <p:spPr bwMode="auto">
          <a:xfrm>
            <a:off x="198268" y="195309"/>
            <a:ext cx="4711083" cy="6507332"/>
          </a:xfrm>
          <a:prstGeom prst="rect">
            <a:avLst/>
          </a:prstGeom>
          <a:ln w="28575">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bodyPr>
          <a:lstStyle/>
          <a:p>
            <a:pPr>
              <a:lnSpc>
                <a:spcPct val="115000"/>
              </a:lnSpc>
            </a:pPr>
            <a:r>
              <a:rPr lang="nb-NO" b="1" dirty="0">
                <a:ea typeface="Times New Roman" panose="02020603050405020304" pitchFamily="18" charset="0"/>
                <a:cs typeface="Times New Roman" panose="02020603050405020304" pitchFamily="18" charset="0"/>
              </a:rPr>
              <a:t>Foreldrebetaling</a:t>
            </a:r>
            <a:endParaRPr lang="nb-NO" sz="1400" b="1" u="sng" dirty="0">
              <a:solidFill>
                <a:srgbClr val="000000"/>
              </a:solidFill>
              <a:ea typeface="Times New Roman" panose="02020603050405020304" pitchFamily="18" charset="0"/>
              <a:cs typeface="Times New Roman" panose="02020603050405020304" pitchFamily="18" charset="0"/>
            </a:endParaRPr>
          </a:p>
          <a:p>
            <a:pPr>
              <a:lnSpc>
                <a:spcPct val="115000"/>
              </a:lnSpc>
            </a:pPr>
            <a:r>
              <a:rPr lang="nb-NO" sz="1400" b="1" u="sng" dirty="0">
                <a:solidFill>
                  <a:srgbClr val="000000"/>
                </a:solidFill>
                <a:ea typeface="Times New Roman" panose="02020603050405020304" pitchFamily="18" charset="0"/>
                <a:cs typeface="Times New Roman" panose="02020603050405020304" pitchFamily="18" charset="0"/>
              </a:rPr>
              <a:t>Redusert oppholdsavgift</a:t>
            </a:r>
          </a:p>
          <a:p>
            <a:pPr algn="l"/>
            <a:r>
              <a:rPr lang="nb-NO" sz="1400" b="0" i="0" dirty="0">
                <a:solidFill>
                  <a:schemeClr val="tx1"/>
                </a:solidFill>
                <a:effectLst/>
              </a:rPr>
              <a:t>Foresatte kan søke om redusert foreldrebetaling dersom prisen på barnehageplassen overstiger 6 % av husstandens samlede brutto inntekt.</a:t>
            </a:r>
          </a:p>
          <a:p>
            <a:endParaRPr lang="nb-NO" sz="1400" b="1" u="sng" dirty="0"/>
          </a:p>
          <a:p>
            <a:r>
              <a:rPr lang="nb-NO" sz="1400" b="1" u="sng" dirty="0"/>
              <a:t>Gratis kjernetid</a:t>
            </a:r>
          </a:p>
          <a:p>
            <a:pPr algn="l"/>
            <a:r>
              <a:rPr lang="nb-NO" sz="1400" b="0" i="0" dirty="0">
                <a:solidFill>
                  <a:schemeClr val="tx1"/>
                </a:solidFill>
                <a:effectLst/>
              </a:rPr>
              <a:t>Alle 2, 3, 4 og 5 åringer, og barn med utsatt skolestart, som bor i husholdninger med lav inntekt har rett til å få 20 timer gratis oppholdstid i barnehagen pr uke.</a:t>
            </a:r>
            <a:br>
              <a:rPr lang="nb-NO" sz="1400" b="0" i="0" dirty="0">
                <a:solidFill>
                  <a:schemeClr val="tx1"/>
                </a:solidFill>
                <a:effectLst/>
              </a:rPr>
            </a:br>
            <a:r>
              <a:rPr lang="nb-NO" sz="1400" b="0" i="0" dirty="0">
                <a:solidFill>
                  <a:schemeClr val="tx1"/>
                </a:solidFill>
                <a:effectLst/>
              </a:rPr>
              <a:t>Inntektsgrensen vedtas hvert år av Stortinget i forbindelsen med budsjettarbeidet.</a:t>
            </a:r>
            <a:br>
              <a:rPr lang="nb-NO" sz="1400" b="0" i="0" dirty="0">
                <a:solidFill>
                  <a:schemeClr val="tx1"/>
                </a:solidFill>
                <a:effectLst/>
              </a:rPr>
            </a:br>
            <a:endParaRPr lang="nb-NO" sz="1400" b="0" i="0" dirty="0">
              <a:solidFill>
                <a:schemeClr val="tx1"/>
              </a:solidFill>
              <a:effectLst/>
            </a:endParaRPr>
          </a:p>
          <a:p>
            <a:r>
              <a:rPr lang="nb-NO" sz="1400" b="0" i="0" dirty="0">
                <a:solidFill>
                  <a:schemeClr val="tx1"/>
                </a:solidFill>
                <a:effectLst/>
              </a:rPr>
              <a:t>For å få gratis kjernetid og reduksjon i foreldrebetalingen må det søkes på eget skjema</a:t>
            </a:r>
          </a:p>
          <a:p>
            <a:endParaRPr lang="nb-NO" sz="1400" b="1" dirty="0">
              <a:solidFill>
                <a:schemeClr val="accent1">
                  <a:lumMod val="75000"/>
                </a:schemeClr>
              </a:solidFill>
            </a:endParaRPr>
          </a:p>
          <a:p>
            <a:r>
              <a:rPr lang="nb-NO" sz="1400" dirty="0">
                <a:solidFill>
                  <a:schemeClr val="tx1"/>
                </a:solidFill>
              </a:rPr>
              <a:t>Mer om inntektsgrenser, priser og søknadskjema finner du her:  </a:t>
            </a:r>
            <a:r>
              <a:rPr lang="nb-NO" sz="1400" u="sng" dirty="0">
                <a:solidFill>
                  <a:schemeClr val="tx1"/>
                </a:solidFill>
                <a:ea typeface="Calibri" panose="020F0502020204030204" pitchFamily="34" charset="0"/>
                <a:cs typeface="Times New Roman" panose="02020603050405020304" pitchFamily="18" charset="0"/>
                <a:sym typeface="Wingdings" panose="05000000000000000000" pitchFamily="2" charset="2"/>
              </a:rPr>
              <a:t>https://www.arendal.kommune.no/tjenester/barnehage-og-skole/barnehage/pris-og-redusert-betaling/</a:t>
            </a:r>
          </a:p>
          <a:p>
            <a:endParaRPr lang="nb-NO" sz="1400" b="1" u="sng" dirty="0">
              <a:solidFill>
                <a:srgbClr val="000000"/>
              </a:solidFill>
              <a:ea typeface="Calibri" panose="020F0502020204030204" pitchFamily="34" charset="0"/>
              <a:cs typeface="Times New Roman" panose="02020603050405020304" pitchFamily="18" charset="0"/>
              <a:sym typeface="Wingdings" panose="05000000000000000000" pitchFamily="2" charset="2"/>
            </a:endParaRPr>
          </a:p>
          <a:p>
            <a:r>
              <a:rPr lang="nb-NO" sz="1400" b="1" u="sng" dirty="0">
                <a:solidFill>
                  <a:srgbClr val="000000"/>
                </a:solidFill>
                <a:ea typeface="Calibri" panose="020F0502020204030204" pitchFamily="34" charset="0"/>
                <a:cs typeface="Times New Roman" panose="02020603050405020304" pitchFamily="18" charset="0"/>
                <a:sym typeface="Wingdings" panose="05000000000000000000" pitchFamily="2" charset="2"/>
              </a:rPr>
              <a:t>Søskenrabatt</a:t>
            </a:r>
          </a:p>
          <a:p>
            <a:r>
              <a:rPr lang="nb-NO" sz="1400" b="0" i="0" dirty="0">
                <a:solidFill>
                  <a:schemeClr val="tx1"/>
                </a:solidFill>
                <a:effectLst/>
              </a:rPr>
              <a:t>Søskenmoderasjon er 30 % for barn nummer to og </a:t>
            </a:r>
          </a:p>
          <a:p>
            <a:r>
              <a:rPr lang="nb-NO" sz="1400" dirty="0">
                <a:solidFill>
                  <a:schemeClr val="tx1"/>
                </a:solidFill>
              </a:rPr>
              <a:t>100</a:t>
            </a:r>
            <a:r>
              <a:rPr lang="nb-NO" sz="1400" b="0" i="0" dirty="0">
                <a:solidFill>
                  <a:schemeClr val="tx1"/>
                </a:solidFill>
                <a:effectLst/>
              </a:rPr>
              <a:t> % for tredje eller flere barn.</a:t>
            </a:r>
            <a:br>
              <a:rPr lang="nb-NO" sz="1400" dirty="0">
                <a:solidFill>
                  <a:schemeClr val="tx1"/>
                </a:solidFill>
              </a:rPr>
            </a:br>
            <a:endParaRPr lang="nb-NO" sz="1400" dirty="0">
              <a:solidFill>
                <a:schemeClr val="tx1"/>
              </a:solidFill>
            </a:endParaRPr>
          </a:p>
          <a:p>
            <a:r>
              <a:rPr lang="nb-NO" sz="1400" b="0" i="0" dirty="0">
                <a:solidFill>
                  <a:schemeClr val="tx1"/>
                </a:solidFill>
                <a:effectLst/>
              </a:rPr>
              <a:t>Søskenmoderasjon gjelder også når søsken går i forskjellige barnehager.</a:t>
            </a:r>
            <a:endParaRPr lang="nb-NO" sz="1400" b="1" u="sng" dirty="0">
              <a:solidFill>
                <a:schemeClr val="tx1"/>
              </a:solidFill>
              <a:ea typeface="Calibri" panose="020F0502020204030204" pitchFamily="34" charset="0"/>
              <a:cs typeface="Times New Roman" panose="02020603050405020304" pitchFamily="18" charset="0"/>
              <a:sym typeface="Wingdings" panose="05000000000000000000" pitchFamily="2" charset="2"/>
            </a:endParaRPr>
          </a:p>
          <a:p>
            <a:endParaRPr lang="nb-NO" sz="1200" dirty="0"/>
          </a:p>
          <a:p>
            <a:r>
              <a:rPr lang="nb-NO" sz="1200" dirty="0"/>
              <a:t>Se </a:t>
            </a:r>
            <a:r>
              <a:rPr lang="nb-NO" sz="1200" dirty="0">
                <a:hlinkClick r:id="rId2"/>
              </a:rPr>
              <a:t>arendal.kommune.no</a:t>
            </a:r>
            <a:r>
              <a:rPr lang="nb-NO" sz="1200" dirty="0"/>
              <a:t> </a:t>
            </a:r>
          </a:p>
          <a:p>
            <a:r>
              <a:rPr lang="nb-NO" sz="1200" dirty="0"/>
              <a:t>for mer informasjon eller barnehagens hjemmeside </a:t>
            </a:r>
            <a:r>
              <a:rPr lang="nb-NO" sz="1200" dirty="0">
                <a:hlinkClick r:id="rId3"/>
              </a:rPr>
              <a:t>https://noahbarnehage.wixsite.com/noah</a:t>
            </a:r>
            <a:endParaRPr lang="nb-NO" sz="1200" dirty="0"/>
          </a:p>
          <a:p>
            <a:pPr marL="0" marR="0" lvl="0" indent="0" algn="l" defTabSz="914400" rtl="0" eaLnBrk="0" fontAlgn="base" latinLnBrk="0" hangingPunct="0">
              <a:lnSpc>
                <a:spcPct val="100000"/>
              </a:lnSpc>
              <a:spcBef>
                <a:spcPct val="0"/>
              </a:spcBef>
              <a:buClrTx/>
              <a:buSzTx/>
              <a:buFontTx/>
              <a:buNone/>
              <a:tabLst/>
            </a:pPr>
            <a:endParaRPr kumimoji="0" lang="nb-NO" altLang="nb-NO" sz="1400"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16179954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146407" y="388938"/>
            <a:ext cx="10027858" cy="543935"/>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buClrTx/>
              <a:buSzTx/>
              <a:buFontTx/>
              <a:buNone/>
              <a:tabLst/>
            </a:pPr>
            <a:r>
              <a:rPr kumimoji="0" lang="nb-NO" altLang="nb-NO" sz="2800" b="1" i="1" u="none" strike="noStrike" cap="none" normalizeH="0" baseline="0" dirty="0">
                <a:ln>
                  <a:noFill/>
                </a:ln>
                <a:solidFill>
                  <a:srgbClr val="000000"/>
                </a:solidFill>
                <a:effectLst/>
                <a:latin typeface="Arial" panose="020B0604020202020204" pitchFamily="34" charset="0"/>
                <a:cs typeface="Arial" panose="020B0604020202020204" pitchFamily="34" charset="0"/>
              </a:rPr>
              <a:t>Satsningsområder</a:t>
            </a:r>
            <a:r>
              <a:rPr kumimoji="0" lang="nb-NO" altLang="nb-NO" sz="2800" b="0" i="0" u="none" strike="noStrike" cap="none" normalizeH="0" baseline="0" dirty="0">
                <a:ln>
                  <a:noFill/>
                </a:ln>
                <a:solidFill>
                  <a:srgbClr val="009A00"/>
                </a:solidFill>
                <a:effectLst/>
                <a:latin typeface="Arial" panose="020B0604020202020204" pitchFamily="34" charset="0"/>
                <a:cs typeface="Arial" panose="020B0604020202020204" pitchFamily="34" charset="0"/>
              </a:rPr>
              <a:t>  </a:t>
            </a:r>
            <a:r>
              <a:rPr kumimoji="0" lang="nb-NO" altLang="nb-NO" sz="2800" b="1" i="1" u="none" strike="noStrike" cap="none" normalizeH="0" baseline="0" dirty="0">
                <a:ln>
                  <a:noFill/>
                </a:ln>
                <a:solidFill>
                  <a:schemeClr val="tx1"/>
                </a:solidFill>
                <a:effectLst/>
                <a:latin typeface="Arial" panose="020B0604020202020204" pitchFamily="34" charset="0"/>
                <a:cs typeface="Arial" panose="020B0604020202020204" pitchFamily="34" charset="0"/>
              </a:rPr>
              <a:t>2025/2026</a:t>
            </a:r>
            <a:endParaRPr kumimoji="0" lang="nb-NO" altLang="nb-NO" sz="28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buClrTx/>
              <a:buSzTx/>
              <a:buFontTx/>
              <a:buNone/>
              <a:tabLst/>
            </a:pPr>
            <a:endParaRPr kumimoji="0" lang="nb-NO" altLang="nb-NO" sz="1400" b="1" i="0" u="none" strike="noStrike" cap="none" normalizeH="0" baseline="0" dirty="0">
              <a:ln>
                <a:noFill/>
              </a:ln>
              <a:solidFill>
                <a:schemeClr val="tx1"/>
              </a:solidFill>
              <a:effectLst/>
              <a:latin typeface="Times New Roman" panose="02020603050405020304" pitchFamily="18" charset="0"/>
            </a:endParaRPr>
          </a:p>
          <a:p>
            <a:pPr marL="0" marR="0" lvl="0" indent="0" algn="l" defTabSz="914400" rtl="0" eaLnBrk="0" fontAlgn="base" latinLnBrk="0" hangingPunct="0">
              <a:lnSpc>
                <a:spcPct val="100000"/>
              </a:lnSpc>
              <a:spcBef>
                <a:spcPct val="0"/>
              </a:spcBef>
              <a:buClrTx/>
              <a:buSzTx/>
              <a:buFontTx/>
              <a:buNone/>
              <a:tabLst/>
            </a:pPr>
            <a:endParaRPr kumimoji="0" lang="nb-NO" altLang="nb-NO" sz="1100" b="0" i="0" u="none" strike="noStrike" cap="none" normalizeH="0" baseline="0" dirty="0">
              <a:ln>
                <a:noFill/>
              </a:ln>
              <a:solidFill>
                <a:schemeClr val="tx1"/>
              </a:solidFill>
              <a:effectLst/>
              <a:latin typeface="Times New Roman" panose="02020603050405020304" pitchFamily="18" charset="0"/>
            </a:endParaRPr>
          </a:p>
          <a:p>
            <a:pPr marL="0" marR="0" lvl="0" indent="0" algn="l" defTabSz="914400" rtl="0" eaLnBrk="0" fontAlgn="base" latinLnBrk="0" hangingPunct="0">
              <a:lnSpc>
                <a:spcPct val="100000"/>
              </a:lnSpc>
              <a:spcBef>
                <a:spcPct val="0"/>
              </a:spcBef>
              <a:buClrTx/>
              <a:buSzTx/>
              <a:buFontTx/>
              <a:buNone/>
              <a:tabLst/>
            </a:pPr>
            <a:endParaRPr kumimoji="0" lang="nb-NO" altLang="nb-NO" sz="1800" b="0" i="0" u="none" strike="noStrike" cap="none" normalizeH="0" baseline="0" dirty="0">
              <a:ln>
                <a:noFill/>
              </a:ln>
              <a:solidFill>
                <a:schemeClr val="tx1"/>
              </a:solidFill>
              <a:effectLst/>
              <a:latin typeface="Arial" panose="020B0604020202020204" pitchFamily="34" charset="0"/>
            </a:endParaRPr>
          </a:p>
        </p:txBody>
      </p:sp>
      <p:sp>
        <p:nvSpPr>
          <p:cNvPr id="5" name="Text Box 5"/>
          <p:cNvSpPr txBox="1">
            <a:spLocks noChangeArrowheads="1"/>
          </p:cNvSpPr>
          <p:nvPr/>
        </p:nvSpPr>
        <p:spPr bwMode="auto">
          <a:xfrm>
            <a:off x="2542246" y="1126604"/>
            <a:ext cx="1883460" cy="4257644"/>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buClrTx/>
              <a:buSzTx/>
              <a:buFontTx/>
              <a:buNone/>
              <a:tabLst/>
            </a:pPr>
            <a:r>
              <a:rPr kumimoji="0" lang="nb-NO" altLang="nb-NO" b="1" i="0" u="none" strike="noStrike" cap="none" normalizeH="0" baseline="0" dirty="0">
                <a:ln>
                  <a:noFill/>
                </a:ln>
                <a:solidFill>
                  <a:srgbClr val="002060"/>
                </a:solidFill>
                <a:effectLst/>
                <a:cs typeface="Arial" panose="020B0604020202020204" pitchFamily="34" charset="0"/>
              </a:rPr>
              <a:t>Satsingsområde 1</a:t>
            </a:r>
          </a:p>
          <a:p>
            <a:pPr marL="0" marR="0" lvl="0" indent="0" algn="l" defTabSz="914400" rtl="0" eaLnBrk="0" fontAlgn="base" latinLnBrk="0" hangingPunct="0">
              <a:lnSpc>
                <a:spcPct val="100000"/>
              </a:lnSpc>
              <a:spcBef>
                <a:spcPct val="0"/>
              </a:spcBef>
              <a:buClrTx/>
              <a:buSzTx/>
              <a:buFontTx/>
              <a:buNone/>
              <a:tabLst/>
            </a:pPr>
            <a:r>
              <a:rPr lang="nb-NO" altLang="nb-NO" dirty="0">
                <a:cs typeface="Arial" panose="020B0604020202020204" pitchFamily="34" charset="0"/>
              </a:rPr>
              <a:t>BIEHAGEN</a:t>
            </a:r>
          </a:p>
          <a:p>
            <a:pPr marL="0" marR="0" lvl="0" indent="0" algn="l" defTabSz="914400" rtl="0" eaLnBrk="0" fontAlgn="base" latinLnBrk="0" hangingPunct="0">
              <a:lnSpc>
                <a:spcPct val="100000"/>
              </a:lnSpc>
              <a:spcBef>
                <a:spcPct val="0"/>
              </a:spcBef>
              <a:buClrTx/>
              <a:buSzTx/>
              <a:buFontTx/>
              <a:buNone/>
              <a:tabLst/>
            </a:pPr>
            <a:r>
              <a:rPr lang="nb-NO" altLang="nb-NO" sz="1600" dirty="0">
                <a:cs typeface="Arial" panose="020B0604020202020204" pitchFamily="34" charset="0"/>
              </a:rPr>
              <a:t>Vi bruker fantasien og lærer alt mulig om alt som kravler og flyr! </a:t>
            </a:r>
          </a:p>
          <a:p>
            <a:pPr marL="0" marR="0" lvl="0" indent="0" algn="l" defTabSz="914400" rtl="0" eaLnBrk="0" fontAlgn="base" latinLnBrk="0" hangingPunct="0">
              <a:lnSpc>
                <a:spcPct val="100000"/>
              </a:lnSpc>
              <a:spcBef>
                <a:spcPct val="0"/>
              </a:spcBef>
              <a:buClrTx/>
              <a:buSzTx/>
              <a:buFontTx/>
              <a:buNone/>
              <a:tabLst/>
            </a:pPr>
            <a:endParaRPr lang="nb-NO" altLang="nb-NO" sz="1600" dirty="0">
              <a:solidFill>
                <a:schemeClr val="tx1"/>
              </a:solidFill>
              <a:cs typeface="Arial" panose="020B0604020202020204" pitchFamily="34" charset="0"/>
            </a:endParaRPr>
          </a:p>
          <a:p>
            <a:pPr marL="0" marR="0" lvl="0" indent="0" algn="l" defTabSz="914400" rtl="0" eaLnBrk="0" fontAlgn="base" latinLnBrk="0" hangingPunct="0">
              <a:lnSpc>
                <a:spcPct val="100000"/>
              </a:lnSpc>
              <a:spcBef>
                <a:spcPct val="0"/>
              </a:spcBef>
              <a:buClrTx/>
              <a:buSzTx/>
              <a:buFontTx/>
              <a:buNone/>
              <a:tabLst/>
            </a:pPr>
            <a:endParaRPr lang="nb-NO" altLang="nb-NO" sz="1600" dirty="0">
              <a:solidFill>
                <a:schemeClr val="tx1"/>
              </a:solidFill>
              <a:cs typeface="Arial" panose="020B0604020202020204" pitchFamily="34" charset="0"/>
            </a:endParaRPr>
          </a:p>
          <a:p>
            <a:pPr marL="0" marR="0" lvl="0" indent="0" algn="l" defTabSz="914400" rtl="0" eaLnBrk="0" fontAlgn="base" latinLnBrk="0" hangingPunct="0">
              <a:lnSpc>
                <a:spcPct val="100000"/>
              </a:lnSpc>
              <a:spcBef>
                <a:spcPct val="0"/>
              </a:spcBef>
              <a:buClrTx/>
              <a:buSzTx/>
              <a:buFontTx/>
              <a:buNone/>
              <a:tabLst/>
            </a:pPr>
            <a:endParaRPr lang="nb-NO" altLang="nb-NO" sz="1600" dirty="0">
              <a:solidFill>
                <a:schemeClr val="tx1"/>
              </a:solidFill>
              <a:cs typeface="Arial" panose="020B0604020202020204" pitchFamily="34" charset="0"/>
            </a:endParaRPr>
          </a:p>
          <a:p>
            <a:pPr marL="0" marR="0" lvl="0" indent="0" algn="l" defTabSz="914400" rtl="0" eaLnBrk="0" fontAlgn="base" latinLnBrk="0" hangingPunct="0">
              <a:lnSpc>
                <a:spcPct val="100000"/>
              </a:lnSpc>
              <a:spcBef>
                <a:spcPct val="0"/>
              </a:spcBef>
              <a:buClrTx/>
              <a:buSzTx/>
              <a:buFontTx/>
              <a:buNone/>
              <a:tabLst/>
            </a:pPr>
            <a:endParaRPr lang="nb-NO" altLang="nb-NO" sz="1600" dirty="0">
              <a:solidFill>
                <a:schemeClr val="tx1"/>
              </a:solidFill>
              <a:cs typeface="Arial" panose="020B0604020202020204" pitchFamily="34" charset="0"/>
            </a:endParaRPr>
          </a:p>
          <a:p>
            <a:pPr marL="0" marR="0" lvl="0" indent="0" algn="l" defTabSz="914400" rtl="0" eaLnBrk="0" fontAlgn="base" latinLnBrk="0" hangingPunct="0">
              <a:lnSpc>
                <a:spcPct val="100000"/>
              </a:lnSpc>
              <a:spcBef>
                <a:spcPct val="0"/>
              </a:spcBef>
              <a:buClrTx/>
              <a:buSzTx/>
              <a:buFontTx/>
              <a:buNone/>
              <a:tabLst/>
            </a:pPr>
            <a:endParaRPr lang="nb-NO" altLang="nb-NO" sz="1600" dirty="0">
              <a:solidFill>
                <a:schemeClr val="tx1"/>
              </a:solidFill>
              <a:cs typeface="Arial" panose="020B0604020202020204" pitchFamily="34" charset="0"/>
            </a:endParaRPr>
          </a:p>
          <a:p>
            <a:pPr marL="0" marR="0" lvl="0" indent="0" algn="l" defTabSz="914400" rtl="0" eaLnBrk="0" fontAlgn="base" latinLnBrk="0" hangingPunct="0">
              <a:lnSpc>
                <a:spcPct val="100000"/>
              </a:lnSpc>
              <a:spcBef>
                <a:spcPct val="0"/>
              </a:spcBef>
              <a:buClrTx/>
              <a:buSzTx/>
              <a:buFontTx/>
              <a:buNone/>
              <a:tabLst/>
            </a:pPr>
            <a:endParaRPr lang="nb-NO" altLang="nb-NO" sz="1600" dirty="0">
              <a:solidFill>
                <a:schemeClr val="tx1"/>
              </a:solidFill>
              <a:cs typeface="Arial" panose="020B0604020202020204" pitchFamily="34" charset="0"/>
            </a:endParaRPr>
          </a:p>
          <a:p>
            <a:pPr marL="0" marR="0" lvl="0" indent="0" algn="l" defTabSz="914400" rtl="0" eaLnBrk="0" fontAlgn="base" latinLnBrk="0" hangingPunct="0">
              <a:lnSpc>
                <a:spcPct val="100000"/>
              </a:lnSpc>
              <a:spcBef>
                <a:spcPct val="0"/>
              </a:spcBef>
              <a:buClrTx/>
              <a:buSzTx/>
              <a:buFontTx/>
              <a:buNone/>
              <a:tabLst/>
            </a:pPr>
            <a:r>
              <a:rPr lang="nb-NO" altLang="nb-NO" sz="1600" dirty="0">
                <a:solidFill>
                  <a:schemeClr val="tx1"/>
                </a:solidFill>
                <a:cs typeface="Arial" panose="020B0604020202020204" pitchFamily="34" charset="0"/>
              </a:rPr>
              <a:t>Vi </a:t>
            </a:r>
            <a:r>
              <a:rPr kumimoji="0" lang="nb-NO" altLang="nb-NO" sz="1600" b="0" i="0" u="none" strike="noStrike" cap="none" normalizeH="0" dirty="0">
                <a:ln>
                  <a:noFill/>
                </a:ln>
                <a:solidFill>
                  <a:schemeClr val="tx1"/>
                </a:solidFill>
                <a:effectLst/>
                <a:cs typeface="Arial" panose="020B0604020202020204" pitchFamily="34" charset="0"/>
              </a:rPr>
              <a:t>trekker dette inn i satsingsområdene fra virksomhetsplanen</a:t>
            </a:r>
          </a:p>
          <a:p>
            <a:pPr marL="0" marR="0" lvl="0" indent="0" algn="l" defTabSz="914400" rtl="0" eaLnBrk="0" fontAlgn="base" latinLnBrk="0" hangingPunct="0">
              <a:lnSpc>
                <a:spcPct val="100000"/>
              </a:lnSpc>
              <a:spcBef>
                <a:spcPct val="0"/>
              </a:spcBef>
              <a:buClrTx/>
              <a:buSzTx/>
              <a:buFontTx/>
              <a:buNone/>
              <a:tabLst/>
            </a:pPr>
            <a:endParaRPr lang="nb-NO" altLang="nb-NO" sz="1400" baseline="0" dirty="0">
              <a:solidFill>
                <a:schemeClr val="tx1"/>
              </a:solidFill>
              <a:cs typeface="Arial" panose="020B0604020202020204" pitchFamily="34" charset="0"/>
            </a:endParaRPr>
          </a:p>
          <a:p>
            <a:pPr marL="0" marR="0" lvl="0" indent="0" algn="l" defTabSz="914400" rtl="0" eaLnBrk="0" fontAlgn="base" latinLnBrk="0" hangingPunct="0">
              <a:lnSpc>
                <a:spcPct val="100000"/>
              </a:lnSpc>
              <a:spcBef>
                <a:spcPct val="0"/>
              </a:spcBef>
              <a:buClrTx/>
              <a:buSzTx/>
              <a:buFontTx/>
              <a:buNone/>
              <a:tabLst/>
            </a:pPr>
            <a:endParaRPr kumimoji="0" lang="nb-NO" altLang="nb-NO" sz="1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buClrTx/>
              <a:buSzTx/>
              <a:buFontTx/>
              <a:buNone/>
              <a:tabLst/>
            </a:pPr>
            <a:endParaRPr kumimoji="0" lang="nb-NO" altLang="nb-NO" sz="1400" b="0" i="0" u="none" strike="noStrike" cap="none" normalizeH="0" baseline="0" dirty="0">
              <a:ln>
                <a:noFill/>
              </a:ln>
              <a:solidFill>
                <a:schemeClr val="tx1"/>
              </a:solidFill>
              <a:effectLst/>
            </a:endParaRPr>
          </a:p>
        </p:txBody>
      </p:sp>
      <p:sp>
        <p:nvSpPr>
          <p:cNvPr id="7" name="Text Box 7"/>
          <p:cNvSpPr txBox="1">
            <a:spLocks noChangeArrowheads="1"/>
          </p:cNvSpPr>
          <p:nvPr/>
        </p:nvSpPr>
        <p:spPr bwMode="auto">
          <a:xfrm>
            <a:off x="4458432" y="1126604"/>
            <a:ext cx="1883460" cy="4257644"/>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t" anchorCtr="0" compatLnSpc="1">
            <a:prstTxWarp prst="textNoShape">
              <a:avLst/>
            </a:prstTxWarp>
          </a:bodyPr>
          <a:lstStyle/>
          <a:p>
            <a:pPr marL="0" marR="0" lvl="0" algn="l" defTabSz="914400" rtl="0" eaLnBrk="0" fontAlgn="base" latinLnBrk="0" hangingPunct="0">
              <a:spcBef>
                <a:spcPct val="0"/>
              </a:spcBef>
              <a:buClrTx/>
              <a:buSzTx/>
              <a:buFontTx/>
              <a:buNone/>
              <a:tabLst/>
            </a:pPr>
            <a:r>
              <a:rPr kumimoji="0" lang="nb-NO" altLang="nb-NO" b="1" i="0" u="none" strike="noStrike" cap="none" normalizeH="0" baseline="0" dirty="0">
                <a:ln>
                  <a:noFill/>
                </a:ln>
                <a:solidFill>
                  <a:srgbClr val="002060"/>
                </a:solidFill>
                <a:effectLst/>
                <a:cs typeface="Arial" panose="020B0604020202020204" pitchFamily="34" charset="0"/>
              </a:rPr>
              <a:t>Satsingsområde 2</a:t>
            </a:r>
          </a:p>
          <a:p>
            <a:pPr marL="0" marR="0" lvl="0" algn="l" defTabSz="914400" rtl="0" eaLnBrk="0" fontAlgn="base" latinLnBrk="0" hangingPunct="0">
              <a:spcBef>
                <a:spcPct val="0"/>
              </a:spcBef>
              <a:buClrTx/>
              <a:buSzTx/>
              <a:buFontTx/>
              <a:buNone/>
              <a:tabLst/>
            </a:pPr>
            <a:r>
              <a:rPr lang="nb-NO" altLang="nb-NO" dirty="0">
                <a:cs typeface="Arial" panose="020B0604020202020204" pitchFamily="34" charset="0"/>
              </a:rPr>
              <a:t>EKSPERIMENTER</a:t>
            </a:r>
          </a:p>
          <a:p>
            <a:pPr lvl="0" eaLnBrk="0" fontAlgn="base" hangingPunct="0">
              <a:spcBef>
                <a:spcPct val="0"/>
              </a:spcBef>
            </a:pPr>
            <a:r>
              <a:rPr lang="nb-NO" sz="1600" dirty="0"/>
              <a:t>Hvordan avle undring og nysgjerrighet for naturfaglige fenomener ved bruk av eksperimenter i barnehagen</a:t>
            </a:r>
            <a:endParaRPr kumimoji="0" lang="nb-NO" altLang="nb-NO" sz="1600" u="none" strike="noStrike" cap="none" normalizeH="0" dirty="0">
              <a:ln>
                <a:noFill/>
              </a:ln>
              <a:solidFill>
                <a:schemeClr val="tx1"/>
              </a:solidFill>
              <a:effectLst/>
              <a:cs typeface="Arial" panose="020B0604020202020204" pitchFamily="34" charset="0"/>
            </a:endParaRPr>
          </a:p>
          <a:p>
            <a:pPr marL="0" marR="0" lvl="0" algn="l" defTabSz="914400" rtl="0" eaLnBrk="0" fontAlgn="base" latinLnBrk="0" hangingPunct="0">
              <a:spcBef>
                <a:spcPct val="0"/>
              </a:spcBef>
              <a:buClrTx/>
              <a:buSzTx/>
              <a:buFontTx/>
              <a:buNone/>
              <a:tabLst/>
            </a:pPr>
            <a:endParaRPr lang="nb-NO" altLang="nb-NO" sz="1600" dirty="0">
              <a:solidFill>
                <a:schemeClr val="tx1"/>
              </a:solidFill>
              <a:cs typeface="Arial" panose="020B0604020202020204" pitchFamily="34" charset="0"/>
            </a:endParaRPr>
          </a:p>
          <a:p>
            <a:pPr marL="0" marR="0" lvl="0" algn="l" defTabSz="914400" rtl="0" eaLnBrk="0" fontAlgn="base" latinLnBrk="0" hangingPunct="0">
              <a:spcBef>
                <a:spcPct val="0"/>
              </a:spcBef>
              <a:buClrTx/>
              <a:buSzTx/>
              <a:buFontTx/>
              <a:buNone/>
              <a:tabLst/>
            </a:pPr>
            <a:endParaRPr kumimoji="0" lang="nb-NO" altLang="nb-NO" sz="1600" i="0" u="none" strike="noStrike" cap="none" normalizeH="0" dirty="0">
              <a:ln>
                <a:noFill/>
              </a:ln>
              <a:solidFill>
                <a:schemeClr val="tx1"/>
              </a:solidFill>
              <a:effectLst/>
              <a:cs typeface="Arial" panose="020B0604020202020204" pitchFamily="34" charset="0"/>
            </a:endParaRPr>
          </a:p>
          <a:p>
            <a:pPr marL="0" marR="0" lvl="0" algn="l" defTabSz="914400" rtl="0" eaLnBrk="0" fontAlgn="base" latinLnBrk="0" hangingPunct="0">
              <a:spcBef>
                <a:spcPct val="0"/>
              </a:spcBef>
              <a:buClrTx/>
              <a:buSzTx/>
              <a:buFontTx/>
              <a:buNone/>
              <a:tabLst/>
            </a:pPr>
            <a:endParaRPr lang="nb-NO" altLang="nb-NO" sz="1600" dirty="0">
              <a:solidFill>
                <a:schemeClr val="tx1"/>
              </a:solidFill>
              <a:cs typeface="Arial" panose="020B0604020202020204" pitchFamily="34" charset="0"/>
            </a:endParaRPr>
          </a:p>
          <a:p>
            <a:pPr marL="0" marR="0" lvl="0" algn="l" defTabSz="914400" rtl="0" eaLnBrk="0" fontAlgn="base" latinLnBrk="0" hangingPunct="0">
              <a:spcBef>
                <a:spcPct val="0"/>
              </a:spcBef>
              <a:buClrTx/>
              <a:buSzTx/>
              <a:buFontTx/>
              <a:buNone/>
              <a:tabLst/>
            </a:pPr>
            <a:r>
              <a:rPr kumimoji="0" lang="nb-NO" altLang="nb-NO" sz="1600" i="0" u="none" strike="noStrike" cap="none" normalizeH="0" dirty="0">
                <a:ln>
                  <a:noFill/>
                </a:ln>
                <a:solidFill>
                  <a:schemeClr val="tx1"/>
                </a:solidFill>
                <a:effectLst/>
                <a:cs typeface="Arial" panose="020B0604020202020204" pitchFamily="34" charset="0"/>
              </a:rPr>
              <a:t>Vi trekker dette inn i satsningsområdene fra virksomhetsplanen</a:t>
            </a:r>
            <a:endParaRPr kumimoji="0" lang="nb-NO" altLang="nb-NO" sz="1600" i="0" u="none" strike="noStrike" cap="none" normalizeH="0" baseline="0" dirty="0">
              <a:ln>
                <a:noFill/>
              </a:ln>
              <a:solidFill>
                <a:schemeClr val="tx1"/>
              </a:solidFill>
              <a:effectLst/>
              <a:cs typeface="Arial" panose="020B0604020202020204" pitchFamily="34" charset="0"/>
            </a:endParaRPr>
          </a:p>
          <a:p>
            <a:pPr marL="0" marR="0" lvl="0" algn="l" defTabSz="914400" rtl="0" eaLnBrk="0" fontAlgn="base" latinLnBrk="0" hangingPunct="0">
              <a:spcBef>
                <a:spcPct val="0"/>
              </a:spcBef>
              <a:buClrTx/>
              <a:buSzTx/>
              <a:buFontTx/>
              <a:buNone/>
              <a:tabLst/>
            </a:pPr>
            <a:endParaRPr kumimoji="0" lang="nb-NO" altLang="nb-NO" sz="1400" i="0" u="none" strike="noStrike" cap="none" normalizeH="0" baseline="0" dirty="0">
              <a:ln>
                <a:noFill/>
              </a:ln>
              <a:solidFill>
                <a:schemeClr val="tx1"/>
              </a:solidFill>
              <a:effectLst/>
            </a:endParaRPr>
          </a:p>
        </p:txBody>
      </p:sp>
      <p:sp>
        <p:nvSpPr>
          <p:cNvPr id="8" name="Text Box 8"/>
          <p:cNvSpPr txBox="1">
            <a:spLocks noChangeArrowheads="1"/>
          </p:cNvSpPr>
          <p:nvPr/>
        </p:nvSpPr>
        <p:spPr bwMode="auto">
          <a:xfrm>
            <a:off x="137788" y="5577979"/>
            <a:ext cx="11952664" cy="348677"/>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buClrTx/>
              <a:buSzTx/>
              <a:buFontTx/>
              <a:buNone/>
              <a:tabLst/>
            </a:pPr>
            <a:r>
              <a:rPr kumimoji="0" lang="nb-NO" altLang="nb-NO" i="0" u="none" strike="noStrike" cap="none" normalizeH="0" baseline="0" dirty="0">
                <a:ln>
                  <a:noFill/>
                </a:ln>
                <a:solidFill>
                  <a:schemeClr val="tx1"/>
                </a:solidFill>
                <a:effectLst/>
                <a:latin typeface="Arial" panose="020B0604020202020204" pitchFamily="34" charset="0"/>
                <a:cs typeface="Arial" panose="020B0604020202020204" pitchFamily="34" charset="0"/>
              </a:rPr>
              <a:t>Dette knyttes sammen med alle de andre fagområdene – Se virksomhetsplan</a:t>
            </a:r>
            <a:r>
              <a:rPr kumimoji="0" lang="nb-NO" altLang="nb-NO" i="0" u="none" strike="noStrike" cap="none" normalizeH="0" dirty="0">
                <a:ln>
                  <a:noFill/>
                </a:ln>
                <a:solidFill>
                  <a:schemeClr val="tx1"/>
                </a:solidFill>
                <a:effectLst/>
                <a:latin typeface="Arial" panose="020B0604020202020204" pitchFamily="34" charset="0"/>
                <a:cs typeface="Arial" panose="020B0604020202020204" pitchFamily="34" charset="0"/>
              </a:rPr>
              <a:t> for mer informasjon </a:t>
            </a:r>
            <a:r>
              <a:rPr kumimoji="0" lang="nb-NO" altLang="nb-NO" i="0" u="none" strike="noStrike" cap="none" normalizeH="0" dirty="0">
                <a:ln>
                  <a:noFill/>
                </a:ln>
                <a:solidFill>
                  <a:schemeClr val="tx1"/>
                </a:solidFill>
                <a:effectLst/>
                <a:latin typeface="Arial" panose="020B0604020202020204" pitchFamily="34" charset="0"/>
                <a:cs typeface="Arial" panose="020B0604020202020204" pitchFamily="34" charset="0"/>
                <a:sym typeface="Wingdings" panose="05000000000000000000" pitchFamily="2" charset="2"/>
              </a:rPr>
              <a:t></a:t>
            </a:r>
            <a:endParaRPr kumimoji="0" lang="nb-NO" altLang="nb-NO"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buClrTx/>
              <a:buSzTx/>
              <a:buFontTx/>
              <a:buNone/>
              <a:tabLst/>
            </a:pPr>
            <a:endParaRPr kumimoji="0" lang="nb-NO" altLang="nb-NO" sz="1400" i="0" u="none" strike="noStrike" cap="none" normalizeH="0" baseline="0" dirty="0">
              <a:ln>
                <a:noFill/>
              </a:ln>
              <a:solidFill>
                <a:schemeClr val="tx1"/>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buClrTx/>
              <a:buSzTx/>
              <a:buFontTx/>
              <a:buNone/>
              <a:tabLst/>
            </a:pPr>
            <a:endParaRPr kumimoji="0" lang="nb-NO" altLang="nb-NO" sz="1100" i="0" u="none" strike="noStrike" cap="none" normalizeH="0" baseline="0" dirty="0">
              <a:ln>
                <a:noFill/>
              </a:ln>
              <a:solidFill>
                <a:schemeClr val="tx1"/>
              </a:solidFill>
              <a:effectLst/>
              <a:latin typeface="Times New Roman" panose="02020603050405020304" pitchFamily="18" charset="0"/>
            </a:endParaRPr>
          </a:p>
          <a:p>
            <a:pPr marL="0" marR="0" lvl="0" indent="0" algn="l" defTabSz="914400" rtl="0" eaLnBrk="0" fontAlgn="base" latinLnBrk="0" hangingPunct="0">
              <a:lnSpc>
                <a:spcPct val="100000"/>
              </a:lnSpc>
              <a:spcBef>
                <a:spcPct val="0"/>
              </a:spcBef>
              <a:buClrTx/>
              <a:buSzTx/>
              <a:buFontTx/>
              <a:buNone/>
              <a:tabLst/>
            </a:pPr>
            <a:endParaRPr kumimoji="0" lang="nb-NO" altLang="nb-NO" sz="1800" b="0" i="0" u="none" strike="noStrike" cap="none" normalizeH="0" baseline="0" dirty="0">
              <a:ln>
                <a:noFill/>
              </a:ln>
              <a:solidFill>
                <a:schemeClr val="tx1"/>
              </a:solidFill>
              <a:effectLst/>
              <a:latin typeface="Arial" panose="020B0604020202020204" pitchFamily="34" charset="0"/>
            </a:endParaRPr>
          </a:p>
        </p:txBody>
      </p:sp>
      <p:sp>
        <p:nvSpPr>
          <p:cNvPr id="9" name="Text Box 5"/>
          <p:cNvSpPr txBox="1">
            <a:spLocks noChangeArrowheads="1"/>
          </p:cNvSpPr>
          <p:nvPr/>
        </p:nvSpPr>
        <p:spPr bwMode="auto">
          <a:xfrm>
            <a:off x="146407" y="1126605"/>
            <a:ext cx="2363113" cy="4257645"/>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t" anchorCtr="0" compatLnSpc="1">
            <a:prstTxWarp prst="textNoShape">
              <a:avLst/>
            </a:prstTxWarp>
          </a:bodyPr>
          <a:lstStyle/>
          <a:p>
            <a:pPr lvl="0" eaLnBrk="0" fontAlgn="base" hangingPunct="0">
              <a:spcBef>
                <a:spcPct val="0"/>
              </a:spcBef>
              <a:spcAft>
                <a:spcPts val="800"/>
              </a:spcAft>
            </a:pPr>
            <a:r>
              <a:rPr lang="nb-NO" altLang="nb-NO" b="1" dirty="0">
                <a:solidFill>
                  <a:srgbClr val="002060"/>
                </a:solidFill>
                <a:cs typeface="Arial" panose="020B0604020202020204" pitchFamily="34" charset="0"/>
              </a:rPr>
              <a:t>SATSINGSOMRÅDER </a:t>
            </a:r>
          </a:p>
          <a:p>
            <a:pPr lvl="0" eaLnBrk="0" fontAlgn="base" hangingPunct="0">
              <a:spcBef>
                <a:spcPct val="0"/>
              </a:spcBef>
              <a:spcAft>
                <a:spcPts val="800"/>
              </a:spcAft>
            </a:pPr>
            <a:r>
              <a:rPr lang="nb-NO" altLang="nb-NO" b="1" dirty="0">
                <a:solidFill>
                  <a:srgbClr val="002060"/>
                </a:solidFill>
                <a:cs typeface="Arial" panose="020B0604020202020204" pitchFamily="34" charset="0"/>
              </a:rPr>
              <a:t>- FRA VIRKSOMHETSPLANEN</a:t>
            </a:r>
          </a:p>
          <a:p>
            <a:pPr lvl="0" eaLnBrk="0" fontAlgn="base" hangingPunct="0">
              <a:spcBef>
                <a:spcPct val="0"/>
              </a:spcBef>
              <a:spcAft>
                <a:spcPts val="800"/>
              </a:spcAft>
            </a:pPr>
            <a:r>
              <a:rPr lang="nb-NO" altLang="nb-NO" b="1" dirty="0">
                <a:cs typeface="Arial" panose="020B0604020202020204" pitchFamily="34" charset="0"/>
              </a:rPr>
              <a:t>(2022-2027)</a:t>
            </a:r>
          </a:p>
          <a:p>
            <a:pPr marL="285750" lvl="0" indent="-285750" eaLnBrk="0" fontAlgn="base" hangingPunct="0">
              <a:spcBef>
                <a:spcPct val="0"/>
              </a:spcBef>
              <a:spcAft>
                <a:spcPts val="800"/>
              </a:spcAft>
              <a:buFont typeface="Wingdings" panose="05000000000000000000" pitchFamily="2" charset="2"/>
              <a:buChar char="ü"/>
            </a:pPr>
            <a:r>
              <a:rPr lang="nb-NO" altLang="nb-NO" b="1" dirty="0">
                <a:cs typeface="Arial" panose="020B0604020202020204" pitchFamily="34" charset="0"/>
              </a:rPr>
              <a:t>Sosial kompetanse</a:t>
            </a:r>
          </a:p>
          <a:p>
            <a:pPr marL="285750" lvl="0" indent="-285750" eaLnBrk="0" fontAlgn="base" hangingPunct="0">
              <a:spcBef>
                <a:spcPct val="0"/>
              </a:spcBef>
              <a:spcAft>
                <a:spcPts val="800"/>
              </a:spcAft>
              <a:buFont typeface="Wingdings" panose="05000000000000000000" pitchFamily="2" charset="2"/>
              <a:buChar char="ü"/>
            </a:pPr>
            <a:r>
              <a:rPr lang="nb-NO" altLang="nb-NO" b="1" dirty="0">
                <a:cs typeface="Arial" panose="020B0604020202020204" pitchFamily="34" charset="0"/>
              </a:rPr>
              <a:t>Språk og språkutvikling</a:t>
            </a:r>
          </a:p>
          <a:p>
            <a:pPr marL="285750" lvl="0" indent="-285750" eaLnBrk="0" fontAlgn="base" hangingPunct="0">
              <a:spcBef>
                <a:spcPct val="0"/>
              </a:spcBef>
              <a:spcAft>
                <a:spcPts val="800"/>
              </a:spcAft>
              <a:buFont typeface="Wingdings" panose="05000000000000000000" pitchFamily="2" charset="2"/>
              <a:buChar char="ü"/>
            </a:pPr>
            <a:r>
              <a:rPr lang="nb-NO" altLang="nb-NO" b="1" dirty="0">
                <a:cs typeface="Arial" panose="020B0604020202020204" pitchFamily="34" charset="0"/>
              </a:rPr>
              <a:t>Realfag</a:t>
            </a:r>
          </a:p>
          <a:p>
            <a:pPr marL="285750" indent="-285750" eaLnBrk="0" fontAlgn="base" hangingPunct="0">
              <a:spcBef>
                <a:spcPct val="0"/>
              </a:spcBef>
              <a:spcAft>
                <a:spcPts val="800"/>
              </a:spcAft>
              <a:buFont typeface="Wingdings" panose="05000000000000000000" pitchFamily="2" charset="2"/>
              <a:buChar char="ü"/>
            </a:pPr>
            <a:r>
              <a:rPr lang="nb-NO" altLang="nb-NO" b="1" dirty="0">
                <a:cs typeface="Arial" panose="020B0604020202020204" pitchFamily="34" charset="0"/>
              </a:rPr>
              <a:t>Mat, helse og fysisk aktivitet</a:t>
            </a:r>
          </a:p>
          <a:p>
            <a:pPr marL="285750" lvl="0" indent="-285750" eaLnBrk="0" fontAlgn="base" hangingPunct="0">
              <a:spcBef>
                <a:spcPct val="0"/>
              </a:spcBef>
              <a:spcAft>
                <a:spcPts val="800"/>
              </a:spcAft>
              <a:buFont typeface="Wingdings" panose="05000000000000000000" pitchFamily="2" charset="2"/>
              <a:buChar char="ü"/>
            </a:pPr>
            <a:r>
              <a:rPr lang="nb-NO" altLang="nb-NO" b="1" dirty="0">
                <a:cs typeface="Arial" panose="020B0604020202020204" pitchFamily="34" charset="0"/>
              </a:rPr>
              <a:t>Gjenbruk og resirkulering</a:t>
            </a:r>
          </a:p>
          <a:p>
            <a:pPr lvl="0" eaLnBrk="0" fontAlgn="base" hangingPunct="0">
              <a:spcBef>
                <a:spcPct val="0"/>
              </a:spcBef>
              <a:spcAft>
                <a:spcPts val="800"/>
              </a:spcAft>
            </a:pPr>
            <a:endParaRPr lang="nb-NO" altLang="nb-NO" sz="1400" b="1" dirty="0">
              <a:cs typeface="Arial" panose="020B0604020202020204" pitchFamily="34" charset="0"/>
            </a:endParaRPr>
          </a:p>
          <a:p>
            <a:pPr marL="0" marR="0" lvl="0" indent="0" algn="l" defTabSz="914400" rtl="0" eaLnBrk="0" fontAlgn="base" latinLnBrk="0" hangingPunct="0">
              <a:lnSpc>
                <a:spcPct val="100000"/>
              </a:lnSpc>
              <a:spcBef>
                <a:spcPct val="0"/>
              </a:spcBef>
              <a:spcAft>
                <a:spcPts val="800"/>
              </a:spcAft>
              <a:buClrTx/>
              <a:buSzTx/>
              <a:buFontTx/>
              <a:buNone/>
              <a:tabLst/>
            </a:pPr>
            <a:endParaRPr kumimoji="0" lang="nb-NO" altLang="nb-NO" sz="11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b-NO" altLang="nb-NO" sz="1800" b="0" i="0" u="none" strike="noStrike" cap="none" normalizeH="0" baseline="0" dirty="0">
              <a:ln>
                <a:noFill/>
              </a:ln>
              <a:solidFill>
                <a:schemeClr val="tx1"/>
              </a:solidFill>
              <a:effectLst/>
            </a:endParaRPr>
          </a:p>
        </p:txBody>
      </p:sp>
      <p:sp>
        <p:nvSpPr>
          <p:cNvPr id="10" name="Text Box 7">
            <a:extLst>
              <a:ext uri="{FF2B5EF4-FFF2-40B4-BE49-F238E27FC236}">
                <a16:creationId xmlns:a16="http://schemas.microsoft.com/office/drawing/2014/main" id="{72C35E87-46B2-4562-9BDB-7EC94B3E836C}"/>
              </a:ext>
            </a:extLst>
          </p:cNvPr>
          <p:cNvSpPr txBox="1">
            <a:spLocks noChangeArrowheads="1"/>
          </p:cNvSpPr>
          <p:nvPr/>
        </p:nvSpPr>
        <p:spPr bwMode="auto">
          <a:xfrm>
            <a:off x="6374618" y="1126604"/>
            <a:ext cx="1883460" cy="4257644"/>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buClrTx/>
              <a:buSzTx/>
              <a:buFontTx/>
              <a:buNone/>
              <a:tabLst/>
            </a:pPr>
            <a:r>
              <a:rPr kumimoji="0" lang="nb-NO" altLang="nb-NO" b="1" i="0" u="none" strike="noStrike" cap="none" normalizeH="0" baseline="0" dirty="0">
                <a:ln>
                  <a:noFill/>
                </a:ln>
                <a:solidFill>
                  <a:srgbClr val="002060"/>
                </a:solidFill>
                <a:effectLst/>
                <a:cs typeface="Arial" panose="020B0604020202020204" pitchFamily="34" charset="0"/>
              </a:rPr>
              <a:t>Satsingsområde 3</a:t>
            </a:r>
          </a:p>
          <a:p>
            <a:pPr marL="0" marR="0" lvl="0" indent="0" algn="l" defTabSz="914400" rtl="0" eaLnBrk="0" fontAlgn="base" latinLnBrk="0" hangingPunct="0">
              <a:lnSpc>
                <a:spcPct val="100000"/>
              </a:lnSpc>
              <a:spcBef>
                <a:spcPct val="0"/>
              </a:spcBef>
              <a:buClrTx/>
              <a:buSzTx/>
              <a:buFontTx/>
              <a:buNone/>
              <a:tabLst/>
            </a:pPr>
            <a:r>
              <a:rPr lang="nb-NO" altLang="nb-NO" dirty="0">
                <a:solidFill>
                  <a:schemeClr val="tx1"/>
                </a:solidFill>
                <a:cs typeface="Arial" panose="020B0604020202020204" pitchFamily="34" charset="0"/>
              </a:rPr>
              <a:t>KROPPEN MIN</a:t>
            </a:r>
          </a:p>
          <a:p>
            <a:pPr marL="0" marR="0" lvl="0" indent="0" algn="l" defTabSz="914400" rtl="0" eaLnBrk="0" fontAlgn="base" latinLnBrk="0" hangingPunct="0">
              <a:lnSpc>
                <a:spcPct val="100000"/>
              </a:lnSpc>
              <a:spcBef>
                <a:spcPct val="0"/>
              </a:spcBef>
              <a:buClrTx/>
              <a:buSzTx/>
              <a:buFontTx/>
              <a:buNone/>
              <a:tabLst/>
            </a:pPr>
            <a:r>
              <a:rPr kumimoji="0" lang="nb-NO" altLang="nb-NO" sz="1600" u="none" strike="noStrike" cap="none" normalizeH="0" dirty="0">
                <a:ln>
                  <a:noFill/>
                </a:ln>
                <a:solidFill>
                  <a:schemeClr val="tx1"/>
                </a:solidFill>
                <a:effectLst/>
                <a:cs typeface="Arial" panose="020B0604020202020204" pitchFamily="34" charset="0"/>
              </a:rPr>
              <a:t>Grenser</a:t>
            </a:r>
          </a:p>
          <a:p>
            <a:pPr marL="0" marR="0" lvl="0" indent="0" algn="l" defTabSz="914400" rtl="0" eaLnBrk="0" fontAlgn="base" latinLnBrk="0" hangingPunct="0">
              <a:lnSpc>
                <a:spcPct val="100000"/>
              </a:lnSpc>
              <a:spcBef>
                <a:spcPct val="0"/>
              </a:spcBef>
              <a:buClrTx/>
              <a:buSzTx/>
              <a:buFontTx/>
              <a:buNone/>
              <a:tabLst/>
            </a:pPr>
            <a:r>
              <a:rPr lang="nb-NO" altLang="nb-NO" sz="1600" dirty="0">
                <a:solidFill>
                  <a:schemeClr val="tx1"/>
                </a:solidFill>
                <a:cs typeface="Arial" panose="020B0604020202020204" pitchFamily="34" charset="0"/>
              </a:rPr>
              <a:t>Hvem bestemmer</a:t>
            </a:r>
          </a:p>
          <a:p>
            <a:pPr marL="0" marR="0" lvl="0" indent="0" algn="l" defTabSz="914400" rtl="0" eaLnBrk="0" fontAlgn="base" latinLnBrk="0" hangingPunct="0">
              <a:lnSpc>
                <a:spcPct val="100000"/>
              </a:lnSpc>
              <a:spcBef>
                <a:spcPct val="0"/>
              </a:spcBef>
              <a:buClrTx/>
              <a:buSzTx/>
              <a:buFontTx/>
              <a:buNone/>
              <a:tabLst/>
            </a:pPr>
            <a:r>
              <a:rPr kumimoji="0" lang="nb-NO" altLang="nb-NO" sz="1600" u="none" strike="noStrike" cap="none" normalizeH="0" dirty="0">
                <a:ln>
                  <a:noFill/>
                </a:ln>
                <a:solidFill>
                  <a:schemeClr val="tx1"/>
                </a:solidFill>
                <a:effectLst/>
                <a:cs typeface="Arial" panose="020B0604020202020204" pitchFamily="34" charset="0"/>
              </a:rPr>
              <a:t>Hemmeligheter</a:t>
            </a:r>
          </a:p>
          <a:p>
            <a:pPr marL="0" marR="0" lvl="0" indent="0" algn="l" defTabSz="914400" rtl="0" eaLnBrk="0" fontAlgn="base" latinLnBrk="0" hangingPunct="0">
              <a:lnSpc>
                <a:spcPct val="100000"/>
              </a:lnSpc>
              <a:spcBef>
                <a:spcPct val="0"/>
              </a:spcBef>
              <a:buClrTx/>
              <a:buSzTx/>
              <a:buFontTx/>
              <a:buNone/>
              <a:tabLst/>
            </a:pPr>
            <a:r>
              <a:rPr lang="nb-NO" altLang="nb-NO" sz="1600" dirty="0">
                <a:solidFill>
                  <a:schemeClr val="tx1"/>
                </a:solidFill>
                <a:cs typeface="Arial" panose="020B0604020202020204" pitchFamily="34" charset="0"/>
              </a:rPr>
              <a:t>Si det til noen</a:t>
            </a:r>
          </a:p>
          <a:p>
            <a:pPr marL="0" marR="0" lvl="0" indent="0" algn="l" defTabSz="914400" rtl="0" eaLnBrk="0" fontAlgn="base" latinLnBrk="0" hangingPunct="0">
              <a:lnSpc>
                <a:spcPct val="100000"/>
              </a:lnSpc>
              <a:spcBef>
                <a:spcPct val="0"/>
              </a:spcBef>
              <a:buClrTx/>
              <a:buSzTx/>
              <a:buFontTx/>
              <a:buNone/>
              <a:tabLst/>
            </a:pPr>
            <a:endParaRPr kumimoji="0" lang="nb-NO" altLang="nb-NO" sz="1600" i="0" u="none" strike="noStrike" cap="none" normalizeH="0" dirty="0">
              <a:ln>
                <a:noFill/>
              </a:ln>
              <a:solidFill>
                <a:schemeClr val="tx1"/>
              </a:solidFill>
              <a:effectLst/>
              <a:cs typeface="Arial" panose="020B0604020202020204" pitchFamily="34" charset="0"/>
            </a:endParaRPr>
          </a:p>
          <a:p>
            <a:pPr marL="0" marR="0" lvl="0" indent="0" algn="l" defTabSz="914400" rtl="0" eaLnBrk="0" fontAlgn="base" latinLnBrk="0" hangingPunct="0">
              <a:lnSpc>
                <a:spcPct val="100000"/>
              </a:lnSpc>
              <a:spcBef>
                <a:spcPct val="0"/>
              </a:spcBef>
              <a:buClrTx/>
              <a:buSzTx/>
              <a:buFontTx/>
              <a:buNone/>
              <a:tabLst/>
            </a:pPr>
            <a:endParaRPr kumimoji="0" lang="nb-NO" altLang="nb-NO" sz="1600" i="0" u="none" strike="noStrike" cap="none" normalizeH="0" dirty="0">
              <a:ln>
                <a:noFill/>
              </a:ln>
              <a:solidFill>
                <a:schemeClr val="tx1"/>
              </a:solidFill>
              <a:effectLst/>
              <a:cs typeface="Arial" panose="020B0604020202020204" pitchFamily="34" charset="0"/>
            </a:endParaRPr>
          </a:p>
          <a:p>
            <a:pPr marL="0" marR="0" lvl="0" indent="0" algn="l" defTabSz="914400" rtl="0" eaLnBrk="0" fontAlgn="base" latinLnBrk="0" hangingPunct="0">
              <a:lnSpc>
                <a:spcPct val="100000"/>
              </a:lnSpc>
              <a:spcBef>
                <a:spcPct val="0"/>
              </a:spcBef>
              <a:buClrTx/>
              <a:buSzTx/>
              <a:buFontTx/>
              <a:buNone/>
              <a:tabLst/>
            </a:pPr>
            <a:endParaRPr kumimoji="0" lang="nb-NO" altLang="nb-NO" sz="1600" i="0" u="none" strike="noStrike" cap="none" normalizeH="0" dirty="0">
              <a:ln>
                <a:noFill/>
              </a:ln>
              <a:solidFill>
                <a:schemeClr val="tx1"/>
              </a:solidFill>
              <a:effectLst/>
              <a:cs typeface="Arial" panose="020B0604020202020204" pitchFamily="34" charset="0"/>
            </a:endParaRPr>
          </a:p>
          <a:p>
            <a:pPr marL="0" marR="0" lvl="0" indent="0" algn="l" defTabSz="914400" rtl="0" eaLnBrk="0" fontAlgn="base" latinLnBrk="0" hangingPunct="0">
              <a:lnSpc>
                <a:spcPct val="100000"/>
              </a:lnSpc>
              <a:spcBef>
                <a:spcPct val="0"/>
              </a:spcBef>
              <a:buClrTx/>
              <a:buSzTx/>
              <a:buFontTx/>
              <a:buNone/>
              <a:tabLst/>
            </a:pPr>
            <a:endParaRPr kumimoji="0" lang="nb-NO" altLang="nb-NO" sz="1600" i="0" u="none" strike="noStrike" cap="none" normalizeH="0" dirty="0">
              <a:ln>
                <a:noFill/>
              </a:ln>
              <a:solidFill>
                <a:schemeClr val="tx1"/>
              </a:solidFill>
              <a:effectLst/>
              <a:cs typeface="Arial" panose="020B0604020202020204" pitchFamily="34" charset="0"/>
            </a:endParaRPr>
          </a:p>
          <a:p>
            <a:pPr marL="0" marR="0" lvl="0" indent="0" algn="l" defTabSz="914400" rtl="0" eaLnBrk="0" fontAlgn="base" latinLnBrk="0" hangingPunct="0">
              <a:lnSpc>
                <a:spcPct val="100000"/>
              </a:lnSpc>
              <a:spcBef>
                <a:spcPct val="0"/>
              </a:spcBef>
              <a:buClrTx/>
              <a:buSzTx/>
              <a:buFontTx/>
              <a:buNone/>
              <a:tabLst/>
            </a:pPr>
            <a:endParaRPr kumimoji="0" lang="nb-NO" altLang="nb-NO" sz="1600" i="0" u="none" strike="noStrike" cap="none" normalizeH="0" dirty="0">
              <a:ln>
                <a:noFill/>
              </a:ln>
              <a:solidFill>
                <a:schemeClr val="tx1"/>
              </a:solidFill>
              <a:effectLst/>
              <a:cs typeface="Arial" panose="020B0604020202020204" pitchFamily="34" charset="0"/>
            </a:endParaRPr>
          </a:p>
          <a:p>
            <a:pPr marL="0" marR="0" lvl="0" indent="0" algn="l" defTabSz="914400" rtl="0" eaLnBrk="0" fontAlgn="base" latinLnBrk="0" hangingPunct="0">
              <a:lnSpc>
                <a:spcPct val="100000"/>
              </a:lnSpc>
              <a:spcBef>
                <a:spcPct val="0"/>
              </a:spcBef>
              <a:buClrTx/>
              <a:buSzTx/>
              <a:buFontTx/>
              <a:buNone/>
              <a:tabLst/>
            </a:pPr>
            <a:endParaRPr lang="nb-NO" altLang="nb-NO" sz="1600" dirty="0">
              <a:solidFill>
                <a:schemeClr val="tx1"/>
              </a:solidFill>
              <a:cs typeface="Arial" panose="020B0604020202020204" pitchFamily="34" charset="0"/>
            </a:endParaRPr>
          </a:p>
          <a:p>
            <a:pPr marL="0" marR="0" lvl="0" indent="0" algn="l" defTabSz="914400" rtl="0" eaLnBrk="0" fontAlgn="base" latinLnBrk="0" hangingPunct="0">
              <a:lnSpc>
                <a:spcPct val="100000"/>
              </a:lnSpc>
              <a:spcBef>
                <a:spcPct val="0"/>
              </a:spcBef>
              <a:buClrTx/>
              <a:buSzTx/>
              <a:buFontTx/>
              <a:buNone/>
              <a:tabLst/>
            </a:pPr>
            <a:r>
              <a:rPr kumimoji="0" lang="nb-NO" altLang="nb-NO" sz="1600" i="0" u="none" strike="noStrike" cap="none" normalizeH="0" dirty="0">
                <a:ln>
                  <a:noFill/>
                </a:ln>
                <a:solidFill>
                  <a:schemeClr val="tx1"/>
                </a:solidFill>
                <a:effectLst/>
                <a:cs typeface="Arial" panose="020B0604020202020204" pitchFamily="34" charset="0"/>
              </a:rPr>
              <a:t>Vi trekker dette inn i satsningsområdene fra virksomhetsplanen</a:t>
            </a:r>
            <a:endParaRPr kumimoji="0" lang="nb-NO" altLang="nb-NO" sz="1600" i="0" u="none" strike="noStrike" cap="none" normalizeH="0" baseline="0" dirty="0">
              <a:ln>
                <a:noFill/>
              </a:ln>
              <a:solidFill>
                <a:schemeClr val="tx1"/>
              </a:solidFill>
              <a:effectLst/>
              <a:cs typeface="Arial" panose="020B0604020202020204" pitchFamily="34" charset="0"/>
            </a:endParaRPr>
          </a:p>
          <a:p>
            <a:pPr marL="0" marR="0" lvl="0" indent="0" algn="l" defTabSz="914400" rtl="0" eaLnBrk="0" fontAlgn="base" latinLnBrk="0" hangingPunct="0">
              <a:lnSpc>
                <a:spcPct val="100000"/>
              </a:lnSpc>
              <a:spcBef>
                <a:spcPct val="0"/>
              </a:spcBef>
              <a:buClrTx/>
              <a:buSzTx/>
              <a:buFontTx/>
              <a:buNone/>
              <a:tabLst/>
            </a:pPr>
            <a:endParaRPr kumimoji="0" lang="nb-NO" altLang="nb-NO" sz="1400" i="0" u="none" strike="noStrike" cap="none" normalizeH="0" baseline="0" dirty="0">
              <a:ln>
                <a:noFill/>
              </a:ln>
              <a:solidFill>
                <a:schemeClr val="tx1"/>
              </a:solidFill>
              <a:effectLst/>
            </a:endParaRPr>
          </a:p>
        </p:txBody>
      </p:sp>
      <p:sp>
        <p:nvSpPr>
          <p:cNvPr id="11" name="Rectangle 52">
            <a:extLst>
              <a:ext uri="{FF2B5EF4-FFF2-40B4-BE49-F238E27FC236}">
                <a16:creationId xmlns:a16="http://schemas.microsoft.com/office/drawing/2014/main" id="{41223D2D-CEEF-41C4-B104-ACEE286E8E8A}"/>
              </a:ext>
            </a:extLst>
          </p:cNvPr>
          <p:cNvSpPr>
            <a:spLocks noChangeAspect="1" noChangeArrowheads="1"/>
          </p:cNvSpPr>
          <p:nvPr/>
        </p:nvSpPr>
        <p:spPr bwMode="auto">
          <a:xfrm>
            <a:off x="137788" y="6077349"/>
            <a:ext cx="11952664" cy="391713"/>
          </a:xfrm>
          <a:prstGeom prst="rect">
            <a:avLst/>
          </a:prstGeom>
          <a:solidFill>
            <a:schemeClr val="bg1"/>
          </a:solidFill>
          <a:ln w="31750">
            <a:solidFill>
              <a:schemeClr val="accent1"/>
            </a:solidFill>
            <a:miter lim="800000"/>
            <a:headEnd/>
            <a:tailEnd/>
          </a:ln>
          <a:effectLst/>
        </p:spPr>
        <p:txBody>
          <a:bodyPr vert="horz" wrap="square" lIns="9144" tIns="9144" rIns="9144" bIns="9144"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pPr>
            <a:r>
              <a:rPr kumimoji="0" lang="nb-NO" altLang="nb-NO" b="0" i="1" u="none" strike="noStrike" cap="none" normalizeH="0" baseline="0" dirty="0">
                <a:ln>
                  <a:noFill/>
                </a:ln>
                <a:solidFill>
                  <a:schemeClr val="tx1"/>
                </a:solidFill>
                <a:effectLst/>
                <a:cs typeface="Arial" panose="020B0604020202020204" pitchFamily="34" charset="0"/>
              </a:rPr>
              <a:t>Helse, miljø og sikkerhet, vil vi kjøre opplegg om brannvern for barna minst </a:t>
            </a:r>
            <a:r>
              <a:rPr lang="nb-NO" altLang="nb-NO" i="1" dirty="0">
                <a:cs typeface="Arial" panose="020B0604020202020204" pitchFamily="34" charset="0"/>
              </a:rPr>
              <a:t>1</a:t>
            </a:r>
            <a:r>
              <a:rPr kumimoji="0" lang="nb-NO" altLang="nb-NO" b="0" i="1" u="none" strike="noStrike" cap="none" normalizeH="0" baseline="0" dirty="0">
                <a:ln>
                  <a:noFill/>
                </a:ln>
                <a:solidFill>
                  <a:schemeClr val="tx1"/>
                </a:solidFill>
                <a:effectLst/>
                <a:cs typeface="Arial" panose="020B0604020202020204" pitchFamily="34" charset="0"/>
              </a:rPr>
              <a:t> gang i året. Internkontroll blir foretatt jevnlig</a:t>
            </a:r>
            <a:endParaRPr kumimoji="0" lang="nb-NO" altLang="nb-NO" b="0" i="0" u="none" strike="noStrike" cap="none" normalizeH="0" baseline="0" dirty="0">
              <a:ln>
                <a:noFill/>
              </a:ln>
              <a:solidFill>
                <a:schemeClr val="tx1"/>
              </a:solidFill>
              <a:effectLst/>
              <a:cs typeface="Arial" panose="020B0604020202020204" pitchFamily="34" charset="0"/>
            </a:endParaRPr>
          </a:p>
        </p:txBody>
      </p:sp>
      <p:pic>
        <p:nvPicPr>
          <p:cNvPr id="1026" name="Picture 2" descr="BIE Prosjektering - Home | Facebook">
            <a:extLst>
              <a:ext uri="{FF2B5EF4-FFF2-40B4-BE49-F238E27FC236}">
                <a16:creationId xmlns:a16="http://schemas.microsoft.com/office/drawing/2014/main" id="{649335FE-CD4F-466F-94FC-210E523633C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191731">
            <a:off x="10726302" y="232803"/>
            <a:ext cx="844838" cy="856204"/>
          </a:xfrm>
          <a:prstGeom prst="rect">
            <a:avLst/>
          </a:prstGeom>
          <a:noFill/>
          <a:extLst>
            <a:ext uri="{909E8E84-426E-40DD-AFC4-6F175D3DCCD1}">
              <a14:hiddenFill xmlns:a14="http://schemas.microsoft.com/office/drawing/2010/main">
                <a:solidFill>
                  <a:srgbClr val="FFFFFF"/>
                </a:solidFill>
              </a14:hiddenFill>
            </a:ext>
          </a:extLst>
        </p:spPr>
      </p:pic>
      <p:sp>
        <p:nvSpPr>
          <p:cNvPr id="12" name="Text Box 7">
            <a:extLst>
              <a:ext uri="{FF2B5EF4-FFF2-40B4-BE49-F238E27FC236}">
                <a16:creationId xmlns:a16="http://schemas.microsoft.com/office/drawing/2014/main" id="{FC9A89B2-1D75-4EB9-8083-F17E472873B5}"/>
              </a:ext>
            </a:extLst>
          </p:cNvPr>
          <p:cNvSpPr txBox="1">
            <a:spLocks noChangeArrowheads="1"/>
          </p:cNvSpPr>
          <p:nvPr/>
        </p:nvSpPr>
        <p:spPr bwMode="auto">
          <a:xfrm>
            <a:off x="8290804" y="1126605"/>
            <a:ext cx="1883461" cy="4257643"/>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buClrTx/>
              <a:buSzTx/>
              <a:buFontTx/>
              <a:buNone/>
              <a:tabLst/>
            </a:pPr>
            <a:r>
              <a:rPr kumimoji="0" lang="nb-NO" altLang="nb-NO" b="1" i="0" u="none" strike="noStrike" cap="none" normalizeH="0" baseline="0" dirty="0">
                <a:ln>
                  <a:noFill/>
                </a:ln>
                <a:solidFill>
                  <a:srgbClr val="002060"/>
                </a:solidFill>
                <a:effectLst/>
                <a:cs typeface="Arial" panose="020B0604020202020204" pitchFamily="34" charset="0"/>
              </a:rPr>
              <a:t>Satsingsområde 4</a:t>
            </a:r>
          </a:p>
          <a:p>
            <a:pPr marL="0" marR="0" lvl="0" indent="0" algn="l" defTabSz="914400" rtl="0" eaLnBrk="0" fontAlgn="base" latinLnBrk="0" hangingPunct="0">
              <a:lnSpc>
                <a:spcPct val="100000"/>
              </a:lnSpc>
              <a:spcBef>
                <a:spcPct val="0"/>
              </a:spcBef>
              <a:buClrTx/>
              <a:buSzTx/>
              <a:buFontTx/>
              <a:buNone/>
              <a:tabLst/>
            </a:pPr>
            <a:r>
              <a:rPr lang="nb-NO" altLang="nb-NO" dirty="0">
                <a:solidFill>
                  <a:schemeClr val="tx1"/>
                </a:solidFill>
                <a:cs typeface="Arial" panose="020B0604020202020204" pitchFamily="34" charset="0"/>
              </a:rPr>
              <a:t>DIGITAL PRAKSIS</a:t>
            </a:r>
          </a:p>
          <a:p>
            <a:pPr marL="0" marR="0" lvl="0" indent="0" algn="l" defTabSz="914400" rtl="0" eaLnBrk="0" fontAlgn="base" latinLnBrk="0" hangingPunct="0">
              <a:lnSpc>
                <a:spcPct val="100000"/>
              </a:lnSpc>
              <a:spcBef>
                <a:spcPct val="0"/>
              </a:spcBef>
              <a:buClrTx/>
              <a:buSzTx/>
              <a:buFontTx/>
              <a:buNone/>
              <a:tabLst/>
            </a:pPr>
            <a:r>
              <a:rPr lang="nb-NO" altLang="nb-NO" sz="1600" dirty="0">
                <a:solidFill>
                  <a:schemeClr val="tx1"/>
                </a:solidFill>
                <a:cs typeface="Arial" panose="020B0604020202020204" pitchFamily="34" charset="0"/>
              </a:rPr>
              <a:t>Alle ansatte skal få kompetanseheving på dette </a:t>
            </a:r>
          </a:p>
          <a:p>
            <a:pPr marL="0" marR="0" lvl="0" indent="0" algn="l" defTabSz="914400" rtl="0" eaLnBrk="0" fontAlgn="base" latinLnBrk="0" hangingPunct="0">
              <a:lnSpc>
                <a:spcPct val="100000"/>
              </a:lnSpc>
              <a:spcBef>
                <a:spcPct val="0"/>
              </a:spcBef>
              <a:buClrTx/>
              <a:buSzTx/>
              <a:buFontTx/>
              <a:buNone/>
              <a:tabLst/>
            </a:pPr>
            <a:endParaRPr lang="nb-NO" altLang="nb-NO" sz="1600" dirty="0">
              <a:solidFill>
                <a:schemeClr val="tx1"/>
              </a:solidFill>
              <a:cs typeface="Arial" panose="020B0604020202020204" pitchFamily="34" charset="0"/>
            </a:endParaRPr>
          </a:p>
          <a:p>
            <a:pPr marL="0" marR="0" lvl="0" indent="0" algn="l" defTabSz="914400" rtl="0" eaLnBrk="0" fontAlgn="base" latinLnBrk="0" hangingPunct="0">
              <a:lnSpc>
                <a:spcPct val="100000"/>
              </a:lnSpc>
              <a:spcBef>
                <a:spcPct val="0"/>
              </a:spcBef>
              <a:buClrTx/>
              <a:buSzTx/>
              <a:buFontTx/>
              <a:buNone/>
              <a:tabLst/>
            </a:pPr>
            <a:endParaRPr lang="nb-NO" altLang="nb-NO" sz="1600" dirty="0">
              <a:solidFill>
                <a:schemeClr val="tx1"/>
              </a:solidFill>
              <a:cs typeface="Arial" panose="020B0604020202020204" pitchFamily="34" charset="0"/>
            </a:endParaRPr>
          </a:p>
          <a:p>
            <a:pPr marL="0" marR="0" lvl="0" indent="0" algn="l" defTabSz="914400" rtl="0" eaLnBrk="0" fontAlgn="base" latinLnBrk="0" hangingPunct="0">
              <a:lnSpc>
                <a:spcPct val="100000"/>
              </a:lnSpc>
              <a:spcBef>
                <a:spcPct val="0"/>
              </a:spcBef>
              <a:buClrTx/>
              <a:buSzTx/>
              <a:buFontTx/>
              <a:buNone/>
              <a:tabLst/>
            </a:pPr>
            <a:endParaRPr lang="nb-NO" altLang="nb-NO" sz="1600" dirty="0">
              <a:solidFill>
                <a:schemeClr val="tx1"/>
              </a:solidFill>
              <a:cs typeface="Arial" panose="020B0604020202020204" pitchFamily="34" charset="0"/>
            </a:endParaRPr>
          </a:p>
          <a:p>
            <a:pPr marL="0" marR="0" lvl="0" indent="0" algn="l" defTabSz="914400" rtl="0" eaLnBrk="0" fontAlgn="base" latinLnBrk="0" hangingPunct="0">
              <a:lnSpc>
                <a:spcPct val="100000"/>
              </a:lnSpc>
              <a:spcBef>
                <a:spcPct val="0"/>
              </a:spcBef>
              <a:buClrTx/>
              <a:buSzTx/>
              <a:buFontTx/>
              <a:buNone/>
              <a:tabLst/>
            </a:pPr>
            <a:endParaRPr lang="nb-NO" altLang="nb-NO" sz="1600" dirty="0">
              <a:solidFill>
                <a:schemeClr val="tx1"/>
              </a:solidFill>
              <a:cs typeface="Arial" panose="020B0604020202020204" pitchFamily="34" charset="0"/>
            </a:endParaRPr>
          </a:p>
          <a:p>
            <a:pPr marL="0" marR="0" lvl="0" indent="0" algn="l" defTabSz="914400" rtl="0" eaLnBrk="0" fontAlgn="base" latinLnBrk="0" hangingPunct="0">
              <a:lnSpc>
                <a:spcPct val="100000"/>
              </a:lnSpc>
              <a:spcBef>
                <a:spcPct val="0"/>
              </a:spcBef>
              <a:buClrTx/>
              <a:buSzTx/>
              <a:buFontTx/>
              <a:buNone/>
              <a:tabLst/>
            </a:pPr>
            <a:endParaRPr lang="nb-NO" altLang="nb-NO" sz="1600" dirty="0">
              <a:solidFill>
                <a:schemeClr val="tx1"/>
              </a:solidFill>
              <a:cs typeface="Arial" panose="020B0604020202020204" pitchFamily="34" charset="0"/>
            </a:endParaRPr>
          </a:p>
          <a:p>
            <a:pPr marL="0" marR="0" lvl="0" indent="0" algn="l" defTabSz="914400" rtl="0" eaLnBrk="0" fontAlgn="base" latinLnBrk="0" hangingPunct="0">
              <a:lnSpc>
                <a:spcPct val="100000"/>
              </a:lnSpc>
              <a:spcBef>
                <a:spcPct val="0"/>
              </a:spcBef>
              <a:buClrTx/>
              <a:buSzTx/>
              <a:buFontTx/>
              <a:buNone/>
              <a:tabLst/>
            </a:pPr>
            <a:endParaRPr lang="nb-NO" altLang="nb-NO" sz="1600" dirty="0">
              <a:solidFill>
                <a:schemeClr val="tx1"/>
              </a:solidFill>
              <a:cs typeface="Arial" panose="020B0604020202020204" pitchFamily="34" charset="0"/>
            </a:endParaRPr>
          </a:p>
          <a:p>
            <a:pPr marL="0" marR="0" lvl="0" indent="0" algn="l" defTabSz="914400" rtl="0" eaLnBrk="0" fontAlgn="base" latinLnBrk="0" hangingPunct="0">
              <a:lnSpc>
                <a:spcPct val="100000"/>
              </a:lnSpc>
              <a:spcBef>
                <a:spcPct val="0"/>
              </a:spcBef>
              <a:buClrTx/>
              <a:buSzTx/>
              <a:buFontTx/>
              <a:buNone/>
              <a:tabLst/>
            </a:pPr>
            <a:endParaRPr lang="nb-NO" altLang="nb-NO" sz="1600" dirty="0">
              <a:solidFill>
                <a:schemeClr val="tx1"/>
              </a:solidFill>
              <a:cs typeface="Arial" panose="020B0604020202020204" pitchFamily="34" charset="0"/>
            </a:endParaRPr>
          </a:p>
          <a:p>
            <a:pPr eaLnBrk="0" fontAlgn="base" hangingPunct="0">
              <a:spcBef>
                <a:spcPct val="0"/>
              </a:spcBef>
            </a:pPr>
            <a:r>
              <a:rPr lang="nb-NO" altLang="nb-NO" sz="1600" dirty="0">
                <a:solidFill>
                  <a:schemeClr val="tx1"/>
                </a:solidFill>
                <a:cs typeface="Arial" panose="020B0604020202020204" pitchFamily="34" charset="0"/>
              </a:rPr>
              <a:t>Vi trekker dette inn i satsningsområdene fra virksomhetsplanen</a:t>
            </a:r>
          </a:p>
          <a:p>
            <a:pPr marL="0" marR="0" lvl="0" indent="0" algn="l" defTabSz="914400" rtl="0" eaLnBrk="0" fontAlgn="base" latinLnBrk="0" hangingPunct="0">
              <a:lnSpc>
                <a:spcPct val="100000"/>
              </a:lnSpc>
              <a:spcBef>
                <a:spcPct val="0"/>
              </a:spcBef>
              <a:buClrTx/>
              <a:buSzTx/>
              <a:buFontTx/>
              <a:buNone/>
              <a:tabLst/>
            </a:pPr>
            <a:endParaRPr lang="nb-NO" altLang="nb-NO" sz="1600" dirty="0">
              <a:solidFill>
                <a:schemeClr val="tx1"/>
              </a:solidFill>
              <a:cs typeface="Arial" panose="020B0604020202020204" pitchFamily="34" charset="0"/>
            </a:endParaRPr>
          </a:p>
          <a:p>
            <a:pPr marL="0" marR="0" lvl="0" indent="0" algn="l" defTabSz="914400" rtl="0" eaLnBrk="0" fontAlgn="base" latinLnBrk="0" hangingPunct="0">
              <a:lnSpc>
                <a:spcPct val="100000"/>
              </a:lnSpc>
              <a:spcBef>
                <a:spcPct val="0"/>
              </a:spcBef>
              <a:buClrTx/>
              <a:buSzTx/>
              <a:buFontTx/>
              <a:buNone/>
              <a:tabLst/>
            </a:pPr>
            <a:endParaRPr lang="nb-NO" altLang="nb-NO" dirty="0">
              <a:solidFill>
                <a:schemeClr val="tx1"/>
              </a:solidFill>
              <a:cs typeface="Arial" panose="020B0604020202020204" pitchFamily="34" charset="0"/>
            </a:endParaRPr>
          </a:p>
          <a:p>
            <a:pPr marL="0" marR="0" lvl="0" indent="0" algn="l" defTabSz="914400" rtl="0" eaLnBrk="0" fontAlgn="base" latinLnBrk="0" hangingPunct="0">
              <a:lnSpc>
                <a:spcPct val="100000"/>
              </a:lnSpc>
              <a:spcBef>
                <a:spcPct val="0"/>
              </a:spcBef>
              <a:buClrTx/>
              <a:buSzTx/>
              <a:buFontTx/>
              <a:buNone/>
              <a:tabLst/>
            </a:pPr>
            <a:endParaRPr lang="nb-NO" altLang="nb-NO" dirty="0">
              <a:solidFill>
                <a:schemeClr val="tx1"/>
              </a:solidFill>
              <a:cs typeface="Arial" panose="020B0604020202020204" pitchFamily="34" charset="0"/>
            </a:endParaRPr>
          </a:p>
          <a:p>
            <a:pPr marL="0" marR="0" lvl="0" indent="0" algn="l" defTabSz="914400" rtl="0" eaLnBrk="0" fontAlgn="base" latinLnBrk="0" hangingPunct="0">
              <a:lnSpc>
                <a:spcPct val="100000"/>
              </a:lnSpc>
              <a:spcBef>
                <a:spcPct val="0"/>
              </a:spcBef>
              <a:buClrTx/>
              <a:buSzTx/>
              <a:buFontTx/>
              <a:buNone/>
              <a:tabLst/>
            </a:pPr>
            <a:endParaRPr kumimoji="0" lang="nb-NO" altLang="nb-NO" sz="1400" i="0" u="none" strike="noStrike" cap="none" normalizeH="0" baseline="0" dirty="0">
              <a:ln>
                <a:noFill/>
              </a:ln>
              <a:solidFill>
                <a:schemeClr val="tx1"/>
              </a:solidFill>
              <a:effectLst/>
            </a:endParaRPr>
          </a:p>
        </p:txBody>
      </p:sp>
      <p:sp>
        <p:nvSpPr>
          <p:cNvPr id="13" name="Text Box 7">
            <a:extLst>
              <a:ext uri="{FF2B5EF4-FFF2-40B4-BE49-F238E27FC236}">
                <a16:creationId xmlns:a16="http://schemas.microsoft.com/office/drawing/2014/main" id="{FD1A2C46-BC0C-C66F-BD39-936F0D0695B0}"/>
              </a:ext>
            </a:extLst>
          </p:cNvPr>
          <p:cNvSpPr txBox="1">
            <a:spLocks noChangeArrowheads="1"/>
          </p:cNvSpPr>
          <p:nvPr/>
        </p:nvSpPr>
        <p:spPr bwMode="auto">
          <a:xfrm>
            <a:off x="10206991" y="1126604"/>
            <a:ext cx="1883461" cy="4257643"/>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t" anchorCtr="0" compatLnSpc="1">
            <a:prstTxWarp prst="textNoShape">
              <a:avLst/>
            </a:prstTxWarp>
          </a:bodyPr>
          <a:lstStyle/>
          <a:p>
            <a:pPr eaLnBrk="0" fontAlgn="base" hangingPunct="0">
              <a:spcBef>
                <a:spcPct val="0"/>
              </a:spcBef>
            </a:pPr>
            <a:r>
              <a:rPr lang="nb-NO" altLang="nb-NO" b="1" dirty="0">
                <a:solidFill>
                  <a:srgbClr val="002060"/>
                </a:solidFill>
                <a:cs typeface="Arial" panose="020B0604020202020204" pitchFamily="34" charset="0"/>
              </a:rPr>
              <a:t>Satsingsområde 5</a:t>
            </a:r>
          </a:p>
          <a:p>
            <a:pPr eaLnBrk="0" fontAlgn="base" hangingPunct="0">
              <a:spcBef>
                <a:spcPct val="0"/>
              </a:spcBef>
            </a:pPr>
            <a:r>
              <a:rPr lang="nb-NO" altLang="nb-NO" dirty="0">
                <a:solidFill>
                  <a:schemeClr val="tx1"/>
                </a:solidFill>
                <a:cs typeface="Arial" panose="020B0604020202020204" pitchFamily="34" charset="0"/>
              </a:rPr>
              <a:t>READ - Leseprosjekt</a:t>
            </a:r>
          </a:p>
          <a:p>
            <a:pPr lvl="0" eaLnBrk="0" fontAlgn="base" hangingPunct="0">
              <a:spcBef>
                <a:spcPct val="0"/>
              </a:spcBef>
            </a:pPr>
            <a:r>
              <a:rPr lang="nb-NO" sz="1600" dirty="0"/>
              <a:t>Målet med prosjektet er å gi økt leseglede blant barn og unge, og støtte foreldres involvering i lesing.</a:t>
            </a:r>
          </a:p>
          <a:p>
            <a:pPr lvl="0" eaLnBrk="0" fontAlgn="base" hangingPunct="0">
              <a:spcBef>
                <a:spcPct val="0"/>
              </a:spcBef>
            </a:pPr>
            <a:endParaRPr lang="nb-NO" altLang="nb-NO" sz="1600" dirty="0">
              <a:solidFill>
                <a:schemeClr val="tx1"/>
              </a:solidFill>
              <a:cs typeface="Arial" panose="020B0604020202020204" pitchFamily="34" charset="0"/>
            </a:endParaRPr>
          </a:p>
          <a:p>
            <a:pPr lvl="0" eaLnBrk="0" fontAlgn="base" hangingPunct="0">
              <a:spcBef>
                <a:spcPct val="0"/>
              </a:spcBef>
            </a:pPr>
            <a:endParaRPr lang="nb-NO" altLang="nb-NO" sz="1600" dirty="0">
              <a:solidFill>
                <a:schemeClr val="tx1"/>
              </a:solidFill>
              <a:cs typeface="Arial" panose="020B0604020202020204" pitchFamily="34" charset="0"/>
            </a:endParaRPr>
          </a:p>
          <a:p>
            <a:pPr lvl="0" eaLnBrk="0" fontAlgn="base" hangingPunct="0">
              <a:spcBef>
                <a:spcPct val="0"/>
              </a:spcBef>
            </a:pPr>
            <a:endParaRPr lang="nb-NO" altLang="nb-NO" sz="1600" dirty="0">
              <a:solidFill>
                <a:schemeClr val="tx1"/>
              </a:solidFill>
              <a:cs typeface="Arial" panose="020B0604020202020204" pitchFamily="34" charset="0"/>
            </a:endParaRPr>
          </a:p>
          <a:p>
            <a:pPr eaLnBrk="0" fontAlgn="base" hangingPunct="0">
              <a:spcBef>
                <a:spcPct val="0"/>
              </a:spcBef>
            </a:pPr>
            <a:r>
              <a:rPr lang="nb-NO" altLang="nb-NO" sz="1600" dirty="0">
                <a:solidFill>
                  <a:schemeClr val="tx1"/>
                </a:solidFill>
                <a:cs typeface="Arial" panose="020B0604020202020204" pitchFamily="34" charset="0"/>
              </a:rPr>
              <a:t>Vi trekker dette inn i satsningsområdene fra virksomhetsplanen</a:t>
            </a:r>
          </a:p>
          <a:p>
            <a:pPr lvl="0" eaLnBrk="0" fontAlgn="base" hangingPunct="0">
              <a:spcBef>
                <a:spcPct val="0"/>
              </a:spcBef>
            </a:pPr>
            <a:endParaRPr lang="nb-NO" altLang="nb-NO" sz="1600" dirty="0">
              <a:solidFill>
                <a:schemeClr val="tx1"/>
              </a:solidFill>
              <a:cs typeface="Arial" panose="020B0604020202020204" pitchFamily="34" charset="0"/>
            </a:endParaRPr>
          </a:p>
        </p:txBody>
      </p:sp>
    </p:spTree>
    <p:extLst>
      <p:ext uri="{BB962C8B-B14F-4D97-AF65-F5344CB8AC3E}">
        <p14:creationId xmlns:p14="http://schemas.microsoft.com/office/powerpoint/2010/main" val="4024946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ppt_x"/>
                                          </p:val>
                                        </p:tav>
                                        <p:tav tm="100000">
                                          <p:val>
                                            <p:strVal val="#ppt_x"/>
                                          </p:val>
                                        </p:tav>
                                      </p:tavLst>
                                    </p:anim>
                                    <p:anim calcmode="lin" valueType="num">
                                      <p:cBhvr additive="base">
                                        <p:cTn id="4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additive="base">
                                        <p:cTn id="55" dur="500" fill="hold"/>
                                        <p:tgtEl>
                                          <p:spTgt spid="13"/>
                                        </p:tgtEl>
                                        <p:attrNameLst>
                                          <p:attrName>ppt_x</p:attrName>
                                        </p:attrNameLst>
                                      </p:cBhvr>
                                      <p:tavLst>
                                        <p:tav tm="0">
                                          <p:val>
                                            <p:strVal val="#ppt_x"/>
                                          </p:val>
                                        </p:tav>
                                        <p:tav tm="100000">
                                          <p:val>
                                            <p:strVal val="#ppt_x"/>
                                          </p:val>
                                        </p:tav>
                                      </p:tavLst>
                                    </p:anim>
                                    <p:anim calcmode="lin" valueType="num">
                                      <p:cBhvr additive="base">
                                        <p:cTn id="5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7" grpId="0" animBg="1"/>
      <p:bldP spid="8" grpId="0" animBg="1"/>
      <p:bldP spid="9" grpId="0" animBg="1"/>
      <p:bldP spid="10" grpId="0" animBg="1"/>
      <p:bldP spid="11" grpId="0" animBg="1"/>
      <p:bldP spid="12"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59"/>
          <p:cNvSpPr>
            <a:spLocks noChangeAspect="1" noChangeArrowheads="1"/>
          </p:cNvSpPr>
          <p:nvPr/>
        </p:nvSpPr>
        <p:spPr bwMode="auto">
          <a:xfrm>
            <a:off x="9706859" y="2844800"/>
            <a:ext cx="2171714" cy="3738926"/>
          </a:xfrm>
          <a:prstGeom prst="rect">
            <a:avLst/>
          </a:prstGeom>
          <a:solidFill>
            <a:schemeClr val="bg1"/>
          </a:solidFill>
          <a:ln w="31750">
            <a:solidFill>
              <a:schemeClr val="accent1"/>
            </a:solidFill>
            <a:miter lim="800000"/>
            <a:headEnd/>
            <a:tailEnd/>
          </a:ln>
          <a:effectLst/>
        </p:spPr>
        <p:txBody>
          <a:bodyPr vert="horz" wrap="square" lIns="9144" tIns="9144" rIns="9144" bIns="9144" numCol="1" anchor="t" anchorCtr="0" compatLnSpc="1">
            <a:prstTxWarp prst="textNoShape">
              <a:avLst/>
            </a:prstTxWarp>
          </a:bodyPr>
          <a:lstStyle/>
          <a:p>
            <a:pPr lvl="0" algn="ctr" eaLnBrk="0" fontAlgn="base" hangingPunct="0">
              <a:spcBef>
                <a:spcPct val="0"/>
              </a:spcBef>
            </a:pPr>
            <a:r>
              <a:rPr lang="nb-NO" altLang="nb-NO" sz="1600" b="1" dirty="0"/>
              <a:t>Fredag</a:t>
            </a:r>
          </a:p>
          <a:p>
            <a:pPr algn="ctr" defTabSz="0" eaLnBrk="0" fontAlgn="base" hangingPunct="0">
              <a:spcBef>
                <a:spcPct val="0"/>
              </a:spcBef>
            </a:pPr>
            <a:r>
              <a:rPr lang="nb-NO" altLang="nb-NO" sz="1400" b="1" i="1" dirty="0"/>
              <a:t>Kosedag/forming/realfag</a:t>
            </a:r>
          </a:p>
          <a:p>
            <a:pPr algn="ctr" eaLnBrk="0" fontAlgn="base" hangingPunct="0">
              <a:spcBef>
                <a:spcPct val="0"/>
              </a:spcBef>
            </a:pPr>
            <a:r>
              <a:rPr lang="nb-NO" altLang="nb-NO" sz="1400" dirty="0"/>
              <a:t>Leker med digital praksis, tall, former osv…</a:t>
            </a:r>
            <a:endParaRPr lang="nb-NO" altLang="nb-NO" sz="1400" noProof="1"/>
          </a:p>
          <a:p>
            <a:pPr algn="ctr" eaLnBrk="0" fontAlgn="base" hangingPunct="0">
              <a:spcBef>
                <a:spcPct val="0"/>
              </a:spcBef>
            </a:pPr>
            <a:r>
              <a:rPr lang="nb-NO" altLang="nb-NO" sz="1400" dirty="0"/>
              <a:t>Bearbeider inntrykk/erfaringer i uka som har gått. </a:t>
            </a:r>
          </a:p>
          <a:p>
            <a:pPr lvl="0" algn="ctr" eaLnBrk="0" fontAlgn="base" hangingPunct="0">
              <a:spcBef>
                <a:spcPct val="0"/>
              </a:spcBef>
            </a:pPr>
            <a:endParaRPr lang="nb-NO" altLang="nb-NO" sz="1400" b="1" noProof="1"/>
          </a:p>
          <a:p>
            <a:pPr lvl="0" algn="ctr" eaLnBrk="0" fontAlgn="base" hangingPunct="0">
              <a:spcBef>
                <a:spcPct val="0"/>
              </a:spcBef>
            </a:pPr>
            <a:endParaRPr lang="nb-NO" altLang="nb-NO" sz="1400" noProof="1"/>
          </a:p>
          <a:p>
            <a:pPr lvl="0" eaLnBrk="0" fontAlgn="base" hangingPunct="0">
              <a:spcBef>
                <a:spcPct val="0"/>
              </a:spcBef>
            </a:pPr>
            <a:endParaRPr lang="nb-NO" altLang="nb-NO" sz="1400" b="1" dirty="0">
              <a:latin typeface="Times New Roman" panose="02020603050405020304" pitchFamily="18" charset="0"/>
            </a:endParaRPr>
          </a:p>
          <a:p>
            <a:pPr lvl="0" eaLnBrk="0" fontAlgn="base" hangingPunct="0">
              <a:spcBef>
                <a:spcPct val="0"/>
              </a:spcBef>
            </a:pPr>
            <a:endParaRPr lang="nb-NO" altLang="nb-NO" sz="1400" b="1" dirty="0">
              <a:latin typeface="Times New Roman" panose="02020603050405020304" pitchFamily="18" charset="0"/>
            </a:endParaRPr>
          </a:p>
          <a:p>
            <a:pPr algn="ctr" eaLnBrk="0" fontAlgn="base" hangingPunct="0">
              <a:spcBef>
                <a:spcPct val="0"/>
              </a:spcBef>
            </a:pPr>
            <a:endParaRPr lang="nb-NO" altLang="nb-NO" sz="1400" b="1" i="1" dirty="0"/>
          </a:p>
          <a:p>
            <a:pPr algn="ctr" eaLnBrk="0" fontAlgn="base" hangingPunct="0">
              <a:spcBef>
                <a:spcPct val="0"/>
              </a:spcBef>
            </a:pPr>
            <a:endParaRPr lang="nb-NO" altLang="nb-NO" sz="1400" b="1" i="1" dirty="0"/>
          </a:p>
          <a:p>
            <a:pPr algn="ctr" eaLnBrk="0" fontAlgn="base" hangingPunct="0">
              <a:spcBef>
                <a:spcPct val="0"/>
              </a:spcBef>
            </a:pPr>
            <a:r>
              <a:rPr lang="nb-NO" altLang="nb-NO" sz="1400" b="1" i="1" dirty="0"/>
              <a:t>Realfagsamling</a:t>
            </a:r>
          </a:p>
          <a:p>
            <a:pPr algn="ctr" eaLnBrk="0" fontAlgn="base" hangingPunct="0">
              <a:spcBef>
                <a:spcPct val="0"/>
              </a:spcBef>
            </a:pPr>
            <a:endParaRPr lang="nb-NO" altLang="nb-NO" sz="1400" b="1" i="1" dirty="0"/>
          </a:p>
          <a:p>
            <a:pPr marL="0" marR="0" lvl="0" indent="0" algn="ctr" defTabSz="914400" rtl="0" eaLnBrk="0" fontAlgn="base" latinLnBrk="0" hangingPunct="0">
              <a:lnSpc>
                <a:spcPct val="100000"/>
              </a:lnSpc>
              <a:spcBef>
                <a:spcPct val="0"/>
              </a:spcBef>
              <a:spcAft>
                <a:spcPct val="0"/>
              </a:spcAft>
              <a:buClrTx/>
              <a:buSzTx/>
              <a:buFontTx/>
              <a:buNone/>
              <a:tabLst/>
            </a:pPr>
            <a:endParaRPr kumimoji="0" lang="nb-NO" altLang="nb-NO" sz="1800" b="0" i="0" u="none" strike="noStrike" cap="none" normalizeH="0" baseline="0" dirty="0">
              <a:ln>
                <a:noFill/>
              </a:ln>
              <a:solidFill>
                <a:schemeClr val="tx1"/>
              </a:solidFill>
              <a:effectLst/>
              <a:latin typeface="Arial" panose="020B0604020202020204" pitchFamily="34" charset="0"/>
            </a:endParaRPr>
          </a:p>
        </p:txBody>
      </p:sp>
      <p:sp>
        <p:nvSpPr>
          <p:cNvPr id="31" name="Rektangel 30"/>
          <p:cNvSpPr/>
          <p:nvPr/>
        </p:nvSpPr>
        <p:spPr>
          <a:xfrm>
            <a:off x="489584" y="0"/>
            <a:ext cx="9620573" cy="376834"/>
          </a:xfrm>
          <a:prstGeom prst="rect">
            <a:avLst/>
          </a:prstGeom>
        </p:spPr>
        <p:txBody>
          <a:bodyPr wrap="square">
            <a:spAutoFit/>
          </a:bodyPr>
          <a:lstStyle/>
          <a:p>
            <a:pPr>
              <a:lnSpc>
                <a:spcPct val="150000"/>
              </a:lnSpc>
              <a:spcAft>
                <a:spcPts val="0"/>
              </a:spcAft>
            </a:pPr>
            <a:r>
              <a:rPr lang="nb-NO" sz="1400" b="1" dirty="0">
                <a:latin typeface="Times New Roman" panose="02020603050405020304" pitchFamily="18" charset="0"/>
                <a:ea typeface="Times New Roman" panose="02020603050405020304" pitchFamily="18" charset="0"/>
              </a:rPr>
              <a:t>UKEPLAN</a:t>
            </a:r>
            <a:endParaRPr lang="nb-NO" sz="1200" dirty="0">
              <a:effectLst/>
              <a:latin typeface="Times New Roman" panose="02020603050405020304" pitchFamily="18" charset="0"/>
              <a:ea typeface="Times New Roman" panose="02020603050405020304" pitchFamily="18" charset="0"/>
            </a:endParaRPr>
          </a:p>
        </p:txBody>
      </p:sp>
      <p:sp>
        <p:nvSpPr>
          <p:cNvPr id="2054" name="Rektangel 2053"/>
          <p:cNvSpPr/>
          <p:nvPr/>
        </p:nvSpPr>
        <p:spPr>
          <a:xfrm>
            <a:off x="267418" y="366784"/>
            <a:ext cx="11611155" cy="1815882"/>
          </a:xfrm>
          <a:prstGeom prst="rect">
            <a:avLst/>
          </a:prstGeom>
          <a:ln w="28575">
            <a:solidFill>
              <a:schemeClr val="accent1"/>
            </a:solidFill>
          </a:ln>
        </p:spPr>
        <p:txBody>
          <a:bodyPr wrap="square">
            <a:spAutoFit/>
          </a:bodyPr>
          <a:lstStyle/>
          <a:p>
            <a:pPr>
              <a:spcAft>
                <a:spcPts val="0"/>
              </a:spcAft>
            </a:pPr>
            <a:r>
              <a:rPr lang="nb-NO" sz="1400" dirty="0">
                <a:ea typeface="Times New Roman" panose="02020603050405020304" pitchFamily="18" charset="0"/>
                <a:cs typeface="Arial" panose="020B0604020202020204" pitchFamily="34" charset="0"/>
              </a:rPr>
              <a:t>Barnehagen vår er tverrfaglig og dere vil ikke finne fagene som separerte enheter, men gjennom temaarbeid, stasjonstrening, hverdagsaktiviteter og turer i nærmiljøet. En spontan kommunikasjon skjer ofte gjennom sosialt samspill i lek og hverdagsaktiviteter knyttet til fagområdene. </a:t>
            </a:r>
          </a:p>
          <a:p>
            <a:pPr>
              <a:spcAft>
                <a:spcPts val="0"/>
              </a:spcAft>
            </a:pPr>
            <a:r>
              <a:rPr lang="nb-NO" sz="1400" dirty="0">
                <a:ea typeface="Times New Roman" panose="02020603050405020304" pitchFamily="18" charset="0"/>
                <a:cs typeface="Arial" panose="020B0604020202020204" pitchFamily="34" charset="0"/>
              </a:rPr>
              <a:t>Rammeplanen sier om sosial kompetanse:</a:t>
            </a:r>
          </a:p>
          <a:p>
            <a:pPr>
              <a:spcAft>
                <a:spcPts val="0"/>
              </a:spcAft>
            </a:pPr>
            <a:endParaRPr lang="nb-NO" altLang="nb-NO" sz="1400" i="1" dirty="0">
              <a:solidFill>
                <a:prstClr val="black"/>
              </a:solidFill>
              <a:cs typeface="Arial" panose="020B0604020202020204" pitchFamily="34" charset="0"/>
            </a:endParaRPr>
          </a:p>
          <a:p>
            <a:pPr>
              <a:spcAft>
                <a:spcPts val="0"/>
              </a:spcAft>
            </a:pPr>
            <a:r>
              <a:rPr lang="nb-NO" altLang="nb-NO" sz="1400" i="1" dirty="0">
                <a:solidFill>
                  <a:prstClr val="black"/>
                </a:solidFill>
                <a:cs typeface="Arial" panose="020B0604020202020204" pitchFamily="34" charset="0"/>
              </a:rPr>
              <a:t>”Barnehagen skal fremme vennskap og fellesskap… og er en forutsetning for å fungere godt sammen med andre og omfatter ferdigheter, kunnskaper og holdninger som utvikles gjennom sosialt samspill… alle barn skal kunne erfare være betydningsfulle for fellesskapet og å være i positivt samspill med barn og voksne… legge aktivt til rette for utvikling av vennskap og sosialt felleskap. Barnas selvfølelse skal støttes, samtidig som de skal får hjelp til å mestre balansen mellom å ivareta egne behov og det å ta hensyn til andres behov”</a:t>
            </a:r>
          </a:p>
        </p:txBody>
      </p:sp>
      <p:sp>
        <p:nvSpPr>
          <p:cNvPr id="2055" name="Rectangle 53"/>
          <p:cNvSpPr>
            <a:spLocks noChangeAspect="1" noChangeArrowheads="1"/>
          </p:cNvSpPr>
          <p:nvPr/>
        </p:nvSpPr>
        <p:spPr bwMode="auto">
          <a:xfrm>
            <a:off x="267419" y="2277798"/>
            <a:ext cx="4388060" cy="481984"/>
          </a:xfrm>
          <a:prstGeom prst="rect">
            <a:avLst/>
          </a:prstGeom>
          <a:solidFill>
            <a:schemeClr val="accent1">
              <a:lumMod val="60000"/>
              <a:lumOff val="40000"/>
            </a:schemeClr>
          </a:solidFill>
          <a:ln>
            <a:headEnd/>
            <a:tailEnd/>
          </a:ln>
        </p:spPr>
        <p:style>
          <a:lnRef idx="1">
            <a:schemeClr val="accent1"/>
          </a:lnRef>
          <a:fillRef idx="2">
            <a:schemeClr val="accent1"/>
          </a:fillRef>
          <a:effectRef idx="1">
            <a:schemeClr val="accent1"/>
          </a:effectRef>
          <a:fontRef idx="minor">
            <a:schemeClr val="dk1"/>
          </a:fontRef>
        </p:style>
        <p:txBody>
          <a:bodyPr vert="horz" wrap="square" lIns="9144" tIns="9144" rIns="9144" bIns="9144"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pPr>
            <a:r>
              <a:rPr kumimoji="0" lang="nb-NO" altLang="nb-NO" sz="1400" b="1" i="0" u="none" strike="noStrike" cap="none" normalizeH="0" baseline="0" dirty="0">
                <a:ln>
                  <a:noFill/>
                </a:ln>
                <a:solidFill>
                  <a:schemeClr val="tx1"/>
                </a:solidFill>
                <a:effectLst/>
                <a:cs typeface="Arial" panose="020B0604020202020204" pitchFamily="34" charset="0"/>
              </a:rPr>
              <a:t>Følg med på </a:t>
            </a:r>
            <a:r>
              <a:rPr lang="nb-NO" altLang="nb-NO" sz="1400" b="1" dirty="0">
                <a:solidFill>
                  <a:schemeClr val="tx1"/>
                </a:solidFill>
                <a:cs typeface="Arial" panose="020B0604020202020204" pitchFamily="34" charset="0"/>
              </a:rPr>
              <a:t>måneds</a:t>
            </a:r>
            <a:r>
              <a:rPr kumimoji="0" lang="nb-NO" altLang="nb-NO" sz="1400" b="1" i="0" u="none" strike="noStrike" cap="none" normalizeH="0" baseline="0" dirty="0">
                <a:ln>
                  <a:noFill/>
                </a:ln>
                <a:solidFill>
                  <a:schemeClr val="tx1"/>
                </a:solidFill>
                <a:effectLst/>
                <a:cs typeface="Arial" panose="020B0604020202020204" pitchFamily="34" charset="0"/>
              </a:rPr>
              <a:t>planen, husk kjernetiden, gi beskjed! Takk</a:t>
            </a:r>
            <a:r>
              <a:rPr kumimoji="0" lang="nb-NO" altLang="nb-NO" sz="1400" b="1" i="0" u="none" strike="noStrike" cap="none" normalizeH="0" baseline="0" dirty="0">
                <a:ln>
                  <a:noFill/>
                </a:ln>
                <a:solidFill>
                  <a:schemeClr val="tx1"/>
                </a:solidFill>
                <a:effectLst/>
                <a:cs typeface="Arial" panose="020B0604020202020204" pitchFamily="34" charset="0"/>
                <a:sym typeface="Wingdings" panose="05000000000000000000" pitchFamily="2" charset="2"/>
              </a:rPr>
              <a:t></a:t>
            </a:r>
            <a:endParaRPr kumimoji="0" lang="nb-NO" altLang="nb-NO" sz="1400" b="0" i="0" u="none" strike="noStrike" cap="none" normalizeH="0" baseline="0" dirty="0">
              <a:ln>
                <a:noFill/>
              </a:ln>
              <a:solidFill>
                <a:schemeClr val="tx1"/>
              </a:solidFill>
              <a:effectLst/>
              <a:cs typeface="Arial" panose="020B0604020202020204" pitchFamily="34" charset="0"/>
            </a:endParaRPr>
          </a:p>
        </p:txBody>
      </p:sp>
      <p:sp>
        <p:nvSpPr>
          <p:cNvPr id="2059" name="Rectangle 55"/>
          <p:cNvSpPr>
            <a:spLocks noChangeAspect="1" noChangeArrowheads="1"/>
          </p:cNvSpPr>
          <p:nvPr/>
        </p:nvSpPr>
        <p:spPr bwMode="auto">
          <a:xfrm>
            <a:off x="2661920" y="2844800"/>
            <a:ext cx="2251985" cy="3738926"/>
          </a:xfrm>
          <a:prstGeom prst="rect">
            <a:avLst/>
          </a:prstGeom>
          <a:solidFill>
            <a:schemeClr val="bg1"/>
          </a:solidFill>
          <a:ln w="31750">
            <a:solidFill>
              <a:schemeClr val="accent1"/>
            </a:solidFill>
            <a:miter lim="800000"/>
            <a:headEnd/>
            <a:tailEnd/>
          </a:ln>
          <a:effectLst/>
        </p:spPr>
        <p:txBody>
          <a:bodyPr vert="horz" wrap="square" lIns="9144" tIns="9144" rIns="9144" bIns="9144" numCol="1" anchor="t" anchorCtr="0" compatLnSpc="1">
            <a:prstTxWarp prst="textNoShape">
              <a:avLst/>
            </a:prstTxWarp>
          </a:bodyPr>
          <a:lstStyle/>
          <a:p>
            <a:pPr lvl="0" algn="ctr" eaLnBrk="0" fontAlgn="base" hangingPunct="0">
              <a:spcBef>
                <a:spcPct val="0"/>
              </a:spcBef>
            </a:pPr>
            <a:r>
              <a:rPr lang="nb-NO" altLang="nb-NO" sz="1600" b="1" dirty="0"/>
              <a:t>Tirsdag</a:t>
            </a:r>
          </a:p>
          <a:p>
            <a:pPr lvl="0" algn="ctr" eaLnBrk="0" fontAlgn="base" hangingPunct="0">
              <a:spcBef>
                <a:spcPct val="0"/>
              </a:spcBef>
            </a:pPr>
            <a:r>
              <a:rPr lang="nb-NO" altLang="nb-NO" sz="1400" b="1" i="1" dirty="0"/>
              <a:t>Magisk samling/forming</a:t>
            </a:r>
          </a:p>
          <a:p>
            <a:pPr lvl="0" algn="ctr" eaLnBrk="0" fontAlgn="base" hangingPunct="0">
              <a:spcBef>
                <a:spcPct val="0"/>
              </a:spcBef>
            </a:pPr>
            <a:r>
              <a:rPr lang="nb-NO" altLang="nb-NO" sz="1400" dirty="0"/>
              <a:t>Vi bruker fantasien og lager en magisk samling</a:t>
            </a:r>
            <a:r>
              <a:rPr lang="nb-NO" altLang="nb-NO" sz="1400" b="1" dirty="0"/>
              <a:t>                                                                            </a:t>
            </a:r>
          </a:p>
          <a:p>
            <a:pPr lvl="0" algn="ctr" eaLnBrk="0" fontAlgn="base" hangingPunct="0">
              <a:spcBef>
                <a:spcPct val="0"/>
              </a:spcBef>
            </a:pPr>
            <a:r>
              <a:rPr lang="nb-NO" altLang="nb-NO" sz="1400" noProof="1"/>
              <a:t>Vennekort</a:t>
            </a:r>
          </a:p>
          <a:p>
            <a:pPr lvl="0" algn="ctr" eaLnBrk="0" fontAlgn="base" hangingPunct="0">
              <a:spcBef>
                <a:spcPct val="0"/>
              </a:spcBef>
            </a:pPr>
            <a:r>
              <a:rPr lang="nb-NO" altLang="nb-NO" sz="1400" noProof="1"/>
              <a:t>Tegn til tale  </a:t>
            </a:r>
          </a:p>
          <a:p>
            <a:pPr lvl="0" algn="ctr" eaLnBrk="0" fontAlgn="base" hangingPunct="0">
              <a:spcBef>
                <a:spcPct val="0"/>
              </a:spcBef>
            </a:pPr>
            <a:r>
              <a:rPr lang="nb-NO" altLang="nb-NO" sz="1400" noProof="1"/>
              <a:t>Røde og grønne tanker</a:t>
            </a:r>
          </a:p>
          <a:p>
            <a:pPr lvl="0" algn="ctr" eaLnBrk="0" fontAlgn="base" hangingPunct="0">
              <a:spcBef>
                <a:spcPct val="0"/>
              </a:spcBef>
            </a:pPr>
            <a:endParaRPr lang="nb-NO" altLang="nb-NO" sz="1400" dirty="0"/>
          </a:p>
          <a:p>
            <a:pPr lvl="0" algn="ctr" eaLnBrk="0" fontAlgn="base" hangingPunct="0">
              <a:spcBef>
                <a:spcPct val="0"/>
              </a:spcBef>
            </a:pPr>
            <a:endParaRPr lang="nb-NO" altLang="nb-NO" sz="1400" i="1" dirty="0">
              <a:sym typeface="Wingdings" panose="05000000000000000000" pitchFamily="2" charset="2"/>
            </a:endParaRPr>
          </a:p>
          <a:p>
            <a:pPr lvl="0" algn="ctr" eaLnBrk="0" fontAlgn="base" hangingPunct="0">
              <a:spcBef>
                <a:spcPct val="0"/>
              </a:spcBef>
            </a:pPr>
            <a:r>
              <a:rPr lang="nb-NO" altLang="nb-NO" sz="1400" b="1" dirty="0">
                <a:sym typeface="Wingdings" panose="05000000000000000000" pitchFamily="2" charset="2"/>
              </a:rPr>
              <a:t>Turdag</a:t>
            </a:r>
          </a:p>
          <a:p>
            <a:pPr lvl="0" algn="ctr" eaLnBrk="0" fontAlgn="base" hangingPunct="0">
              <a:spcBef>
                <a:spcPct val="0"/>
              </a:spcBef>
            </a:pPr>
            <a:r>
              <a:rPr lang="nb-NO" altLang="nb-NO" sz="1400" dirty="0"/>
              <a:t>I nærmiljøet/lengre turer</a:t>
            </a:r>
          </a:p>
          <a:p>
            <a:pPr lvl="0" algn="ctr" eaLnBrk="0" fontAlgn="base" hangingPunct="0">
              <a:spcBef>
                <a:spcPct val="0"/>
              </a:spcBef>
            </a:pPr>
            <a:endParaRPr lang="nb-NO" altLang="nb-NO" sz="1400" dirty="0"/>
          </a:p>
          <a:p>
            <a:pPr lvl="0" algn="ctr" eaLnBrk="0" fontAlgn="base" hangingPunct="0">
              <a:spcBef>
                <a:spcPct val="0"/>
              </a:spcBef>
            </a:pPr>
            <a:endParaRPr lang="nb-NO" altLang="nb-NO" sz="1400" dirty="0"/>
          </a:p>
          <a:p>
            <a:pPr lvl="0" algn="ctr" eaLnBrk="0" fontAlgn="base" hangingPunct="0">
              <a:spcBef>
                <a:spcPct val="0"/>
              </a:spcBef>
            </a:pPr>
            <a:r>
              <a:rPr lang="nb-NO" altLang="nb-NO" sz="1400" b="1" noProof="1"/>
              <a:t>Førskolesamling</a:t>
            </a:r>
          </a:p>
          <a:p>
            <a:pPr lvl="0" algn="ctr" eaLnBrk="0" fontAlgn="base" hangingPunct="0">
              <a:spcBef>
                <a:spcPct val="0"/>
              </a:spcBef>
            </a:pPr>
            <a:r>
              <a:rPr lang="nb-NO" altLang="nb-NO" sz="1400" b="1" noProof="1"/>
              <a:t>4 års klubb og «morramøte»</a:t>
            </a:r>
          </a:p>
          <a:p>
            <a:pPr marL="0" marR="0" lvl="0" indent="0" algn="ctr" defTabSz="914400" rtl="0" eaLnBrk="0" fontAlgn="base" latinLnBrk="0" hangingPunct="0">
              <a:lnSpc>
                <a:spcPct val="100000"/>
              </a:lnSpc>
              <a:spcBef>
                <a:spcPct val="0"/>
              </a:spcBef>
              <a:buClrTx/>
              <a:buSzTx/>
              <a:buFontTx/>
              <a:buNone/>
              <a:tabLst/>
            </a:pPr>
            <a:endParaRPr kumimoji="0" lang="nb-NO" altLang="nb-NO" sz="1800" b="0" i="0" u="none" strike="noStrike" cap="none" normalizeH="0" baseline="0" dirty="0">
              <a:ln>
                <a:noFill/>
              </a:ln>
              <a:solidFill>
                <a:schemeClr val="tx1"/>
              </a:solidFill>
              <a:effectLst/>
              <a:latin typeface="Arial" panose="020B0604020202020204" pitchFamily="34" charset="0"/>
            </a:endParaRPr>
          </a:p>
        </p:txBody>
      </p:sp>
      <p:sp>
        <p:nvSpPr>
          <p:cNvPr id="2062" name="Rectangle 57"/>
          <p:cNvSpPr>
            <a:spLocks noChangeAspect="1" noChangeArrowheads="1"/>
          </p:cNvSpPr>
          <p:nvPr/>
        </p:nvSpPr>
        <p:spPr bwMode="auto">
          <a:xfrm>
            <a:off x="267417" y="2854914"/>
            <a:ext cx="2241427" cy="3738926"/>
          </a:xfrm>
          <a:prstGeom prst="rect">
            <a:avLst/>
          </a:prstGeom>
          <a:solidFill>
            <a:srgbClr val="FFFFFF"/>
          </a:solidFill>
          <a:ln w="31750">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9144" tIns="9144" rIns="9144" bIns="9144" numCol="1" anchor="t" anchorCtr="0" compatLnSpc="1">
            <a:prstTxWarp prst="textNoShape">
              <a:avLst/>
            </a:prstTxWarp>
          </a:bodyPr>
          <a:lstStyle/>
          <a:p>
            <a:pPr marL="0" marR="0" lvl="0" indent="0" algn="ctr" defTabSz="0" rtl="0" eaLnBrk="0" fontAlgn="base" latinLnBrk="0" hangingPunct="0">
              <a:lnSpc>
                <a:spcPct val="100000"/>
              </a:lnSpc>
              <a:spcBef>
                <a:spcPct val="0"/>
              </a:spcBef>
              <a:buClrTx/>
              <a:buSzTx/>
              <a:buFontTx/>
              <a:buNone/>
              <a:tabLst/>
            </a:pPr>
            <a:r>
              <a:rPr lang="nb-NO" altLang="nb-NO" sz="1600" b="1" dirty="0"/>
              <a:t>Mandag</a:t>
            </a:r>
            <a:endParaRPr kumimoji="0" lang="nb-NO" altLang="nb-NO" sz="1600" b="1" u="none" strike="noStrike" cap="none" normalizeH="0" baseline="0" dirty="0">
              <a:ln>
                <a:noFill/>
              </a:ln>
              <a:solidFill>
                <a:schemeClr val="tx1"/>
              </a:solidFill>
              <a:effectLst/>
            </a:endParaRPr>
          </a:p>
          <a:p>
            <a:pPr algn="ctr" eaLnBrk="0" fontAlgn="base" hangingPunct="0">
              <a:spcBef>
                <a:spcPct val="0"/>
              </a:spcBef>
            </a:pPr>
            <a:r>
              <a:rPr lang="nb-NO" altLang="nb-NO" sz="1400" b="1" i="1" dirty="0"/>
              <a:t>Sosial kompetanse</a:t>
            </a:r>
          </a:p>
          <a:p>
            <a:pPr lvl="0" algn="ctr" eaLnBrk="0" fontAlgn="base" hangingPunct="0">
              <a:spcBef>
                <a:spcPct val="0"/>
              </a:spcBef>
            </a:pPr>
            <a:r>
              <a:rPr lang="nb-NO" altLang="nb-NO" sz="1400" dirty="0"/>
              <a:t>Fokus på sosial kompetanse</a:t>
            </a:r>
          </a:p>
          <a:p>
            <a:pPr algn="ctr" eaLnBrk="0" fontAlgn="base" hangingPunct="0">
              <a:spcBef>
                <a:spcPct val="0"/>
              </a:spcBef>
            </a:pPr>
            <a:r>
              <a:rPr lang="nb-NO" altLang="nb-NO" sz="1400" dirty="0"/>
              <a:t>Vennekort og løveloven</a:t>
            </a:r>
          </a:p>
          <a:p>
            <a:pPr algn="ctr" eaLnBrk="0" fontAlgn="base" hangingPunct="0">
              <a:spcBef>
                <a:spcPct val="0"/>
              </a:spcBef>
            </a:pPr>
            <a:r>
              <a:rPr lang="nb-NO" sz="1400" i="1" dirty="0"/>
              <a:t>«å kunne samhandle positivt med andre i ulike situasjoner» </a:t>
            </a:r>
          </a:p>
          <a:p>
            <a:pPr algn="ctr" eaLnBrk="0" fontAlgn="base" hangingPunct="0">
              <a:spcBef>
                <a:spcPct val="0"/>
              </a:spcBef>
            </a:pPr>
            <a:endParaRPr lang="nb-NO" altLang="nb-NO" sz="1400" b="1" i="1" dirty="0"/>
          </a:p>
          <a:p>
            <a:pPr algn="ctr" eaLnBrk="0" fontAlgn="base" hangingPunct="0">
              <a:spcBef>
                <a:spcPct val="0"/>
              </a:spcBef>
            </a:pPr>
            <a:r>
              <a:rPr lang="nb-NO" altLang="nb-NO" sz="1400" dirty="0"/>
              <a:t>Kroppen er min</a:t>
            </a:r>
          </a:p>
          <a:p>
            <a:pPr algn="ctr" eaLnBrk="0" fontAlgn="base" hangingPunct="0">
              <a:spcBef>
                <a:spcPct val="0"/>
              </a:spcBef>
            </a:pPr>
            <a:endParaRPr lang="nb-NO" altLang="nb-NO" sz="1400" b="1" i="1" dirty="0"/>
          </a:p>
          <a:p>
            <a:pPr algn="ctr" eaLnBrk="0" fontAlgn="base" hangingPunct="0">
              <a:spcBef>
                <a:spcPct val="0"/>
              </a:spcBef>
            </a:pPr>
            <a:endParaRPr lang="nb-NO" altLang="nb-NO" sz="1400" b="1" dirty="0"/>
          </a:p>
          <a:p>
            <a:pPr algn="ctr" eaLnBrk="0" fontAlgn="base" hangingPunct="0">
              <a:spcBef>
                <a:spcPct val="0"/>
              </a:spcBef>
            </a:pPr>
            <a:endParaRPr lang="nb-NO" altLang="nb-NO" sz="1400" b="1" dirty="0"/>
          </a:p>
          <a:p>
            <a:pPr algn="ctr" eaLnBrk="0" fontAlgn="base" hangingPunct="0">
              <a:spcBef>
                <a:spcPct val="0"/>
              </a:spcBef>
            </a:pPr>
            <a:r>
              <a:rPr lang="nb-NO" altLang="nb-NO" sz="1400" b="1" dirty="0"/>
              <a:t>Førskolesamling</a:t>
            </a:r>
          </a:p>
          <a:p>
            <a:pPr algn="ctr" eaLnBrk="0" fontAlgn="base" hangingPunct="0">
              <a:spcBef>
                <a:spcPct val="0"/>
              </a:spcBef>
            </a:pPr>
            <a:r>
              <a:rPr lang="nb-NO" altLang="nb-NO" sz="1400" b="1" dirty="0"/>
              <a:t>4 års klubb</a:t>
            </a:r>
            <a:endParaRPr lang="nb-NO" altLang="nb-NO" sz="1400" dirty="0"/>
          </a:p>
        </p:txBody>
      </p:sp>
      <p:sp>
        <p:nvSpPr>
          <p:cNvPr id="2064" name="Rectangle 59"/>
          <p:cNvSpPr>
            <a:spLocks noChangeAspect="1" noChangeArrowheads="1"/>
          </p:cNvSpPr>
          <p:nvPr/>
        </p:nvSpPr>
        <p:spPr bwMode="auto">
          <a:xfrm>
            <a:off x="7382070" y="2854914"/>
            <a:ext cx="2171714" cy="3738926"/>
          </a:xfrm>
          <a:prstGeom prst="rect">
            <a:avLst/>
          </a:prstGeom>
          <a:solidFill>
            <a:schemeClr val="bg1"/>
          </a:solidFill>
          <a:ln w="31750">
            <a:solidFill>
              <a:schemeClr val="accent1"/>
            </a:solidFill>
            <a:miter lim="800000"/>
            <a:headEnd/>
            <a:tailEnd/>
          </a:ln>
          <a:effectLst/>
        </p:spPr>
        <p:txBody>
          <a:bodyPr vert="horz" wrap="square" lIns="9144" tIns="9144" rIns="9144" bIns="9144" numCol="1" anchor="t" anchorCtr="0" compatLnSpc="1">
            <a:prstTxWarp prst="textNoShape">
              <a:avLst/>
            </a:prstTxWarp>
          </a:bodyPr>
          <a:lstStyle/>
          <a:p>
            <a:pPr lvl="0" algn="ctr" eaLnBrk="0" fontAlgn="base" hangingPunct="0">
              <a:spcBef>
                <a:spcPct val="0"/>
              </a:spcBef>
            </a:pPr>
            <a:r>
              <a:rPr lang="nb-NO" altLang="nb-NO" sz="1600" b="1" dirty="0"/>
              <a:t>Torsdag</a:t>
            </a:r>
          </a:p>
          <a:p>
            <a:pPr lvl="0" algn="ctr" eaLnBrk="0" fontAlgn="base" hangingPunct="0">
              <a:spcBef>
                <a:spcPct val="0"/>
              </a:spcBef>
            </a:pPr>
            <a:r>
              <a:rPr lang="nb-NO" altLang="nb-NO" sz="1400" b="1" i="1" dirty="0"/>
              <a:t>Fysisk aktivitet/helse</a:t>
            </a:r>
          </a:p>
          <a:p>
            <a:pPr lvl="0" algn="ctr" defTabSz="0" eaLnBrk="0" fontAlgn="base" hangingPunct="0">
              <a:spcBef>
                <a:spcPct val="0"/>
              </a:spcBef>
            </a:pPr>
            <a:r>
              <a:rPr lang="nb-NO" altLang="nb-NO" sz="1400" dirty="0"/>
              <a:t>Vi har en sanglek eller bevegelseslek, inne eller ute</a:t>
            </a:r>
          </a:p>
          <a:p>
            <a:pPr algn="ctr" eaLnBrk="0" fontAlgn="base" hangingPunct="0">
              <a:spcBef>
                <a:spcPct val="0"/>
              </a:spcBef>
            </a:pPr>
            <a:r>
              <a:rPr lang="nb-NO" altLang="nb-NO" sz="1400" dirty="0"/>
              <a:t>Mini røris</a:t>
            </a:r>
          </a:p>
          <a:p>
            <a:pPr algn="ctr" eaLnBrk="0" fontAlgn="base" hangingPunct="0">
              <a:spcBef>
                <a:spcPct val="0"/>
              </a:spcBef>
            </a:pPr>
            <a:r>
              <a:rPr lang="nb-NO" altLang="nb-NO" sz="1400" dirty="0"/>
              <a:t>(Henry)</a:t>
            </a:r>
          </a:p>
          <a:p>
            <a:pPr lvl="0" algn="ctr" eaLnBrk="0" fontAlgn="base" hangingPunct="0">
              <a:spcBef>
                <a:spcPct val="0"/>
              </a:spcBef>
            </a:pPr>
            <a:endParaRPr lang="nb-NO" altLang="nb-NO" sz="1400" b="1" dirty="0">
              <a:sym typeface="Wingdings" panose="05000000000000000000" pitchFamily="2" charset="2"/>
            </a:endParaRPr>
          </a:p>
          <a:p>
            <a:pPr algn="ctr" eaLnBrk="0" fontAlgn="base" hangingPunct="0">
              <a:spcBef>
                <a:spcPct val="0"/>
              </a:spcBef>
            </a:pPr>
            <a:endParaRPr lang="nb-NO" altLang="nb-NO" sz="1400" b="1" i="1" dirty="0"/>
          </a:p>
          <a:p>
            <a:pPr algn="ctr" eaLnBrk="0" fontAlgn="base" hangingPunct="0">
              <a:spcBef>
                <a:spcPct val="0"/>
              </a:spcBef>
            </a:pPr>
            <a:endParaRPr lang="nb-NO" altLang="nb-NO" sz="1400" b="1" i="1" dirty="0"/>
          </a:p>
          <a:p>
            <a:pPr algn="ctr" eaLnBrk="0" fontAlgn="base" hangingPunct="0">
              <a:spcBef>
                <a:spcPct val="0"/>
              </a:spcBef>
            </a:pPr>
            <a:endParaRPr lang="nb-NO" altLang="nb-NO" sz="1400" b="1" i="1" dirty="0"/>
          </a:p>
          <a:p>
            <a:pPr algn="ctr" eaLnBrk="0" fontAlgn="base" hangingPunct="0">
              <a:spcBef>
                <a:spcPct val="0"/>
              </a:spcBef>
            </a:pPr>
            <a:r>
              <a:rPr lang="nb-NO" altLang="nb-NO" sz="1400" b="1" i="1" dirty="0"/>
              <a:t>Turdag</a:t>
            </a:r>
          </a:p>
          <a:p>
            <a:pPr algn="ctr" eaLnBrk="0" fontAlgn="base" hangingPunct="0">
              <a:spcBef>
                <a:spcPct val="0"/>
              </a:spcBef>
            </a:pPr>
            <a:r>
              <a:rPr lang="nb-NO" altLang="nb-NO" sz="1400" dirty="0"/>
              <a:t>I nærmiljøet/lengre turer</a:t>
            </a:r>
          </a:p>
          <a:p>
            <a:pPr algn="ctr" eaLnBrk="0" fontAlgn="base" hangingPunct="0">
              <a:spcBef>
                <a:spcPct val="0"/>
              </a:spcBef>
            </a:pPr>
            <a:endParaRPr lang="nb-NO" altLang="nb-NO" sz="1400" b="1" i="1" dirty="0"/>
          </a:p>
          <a:p>
            <a:pPr algn="ctr" eaLnBrk="0" fontAlgn="base" hangingPunct="0">
              <a:spcBef>
                <a:spcPct val="0"/>
              </a:spcBef>
            </a:pPr>
            <a:endParaRPr lang="nb-NO" altLang="nb-NO" sz="1400" b="1" i="1" dirty="0"/>
          </a:p>
          <a:p>
            <a:pPr algn="ctr" eaLnBrk="0" fontAlgn="base" hangingPunct="0">
              <a:spcBef>
                <a:spcPct val="0"/>
              </a:spcBef>
            </a:pPr>
            <a:endParaRPr lang="nb-NO" altLang="nb-NO" sz="1400" b="1" i="1" dirty="0"/>
          </a:p>
          <a:p>
            <a:pPr algn="ctr" eaLnBrk="0" fontAlgn="base" hangingPunct="0">
              <a:spcBef>
                <a:spcPct val="0"/>
              </a:spcBef>
            </a:pPr>
            <a:endParaRPr lang="nb-NO" altLang="nb-NO" sz="1400" b="1" i="1" dirty="0"/>
          </a:p>
          <a:p>
            <a:pPr algn="ctr" eaLnBrk="0" fontAlgn="base" hangingPunct="0">
              <a:spcBef>
                <a:spcPct val="0"/>
              </a:spcBef>
            </a:pPr>
            <a:endParaRPr lang="nb-NO" altLang="nb-NO" sz="1400" b="1" i="1" dirty="0"/>
          </a:p>
          <a:p>
            <a:pPr marL="0" marR="0" lvl="0" indent="0" algn="ctr" defTabSz="914400" rtl="0" eaLnBrk="0" fontAlgn="base" latinLnBrk="0" hangingPunct="0">
              <a:lnSpc>
                <a:spcPct val="100000"/>
              </a:lnSpc>
              <a:spcBef>
                <a:spcPct val="0"/>
              </a:spcBef>
              <a:buClrTx/>
              <a:buSzTx/>
              <a:buFontTx/>
              <a:buNone/>
              <a:tabLst/>
            </a:pPr>
            <a:endParaRPr lang="nb-NO" altLang="nb-NO" sz="1400" b="1" i="1" dirty="0"/>
          </a:p>
        </p:txBody>
      </p:sp>
      <p:pic>
        <p:nvPicPr>
          <p:cNvPr id="52" name="Bilde 51"/>
          <p:cNvPicPr/>
          <p:nvPr/>
        </p:nvPicPr>
        <p:blipFill>
          <a:blip r:embed="rId2" cstate="print">
            <a:extLst>
              <a:ext uri="{28A0092B-C50C-407E-A947-70E740481C1C}">
                <a14:useLocalDpi xmlns:a14="http://schemas.microsoft.com/office/drawing/2010/main" val="0"/>
              </a:ext>
            </a:extLst>
          </a:blip>
          <a:stretch>
            <a:fillRect/>
          </a:stretch>
        </p:blipFill>
        <p:spPr>
          <a:xfrm rot="5400000">
            <a:off x="3639722" y="4307756"/>
            <a:ext cx="351181" cy="534454"/>
          </a:xfrm>
          <a:prstGeom prst="rect">
            <a:avLst/>
          </a:prstGeom>
        </p:spPr>
      </p:pic>
      <p:pic>
        <p:nvPicPr>
          <p:cNvPr id="55" name="Bilde 54" descr="C:\Users\Noah Familiebarnehag\AppData\Local\Microsoft\Windows\Temporary Internet Files\Content.IE5\7VHYHJRC\MCj04241560000[1].wmf"/>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20929" y="4399392"/>
            <a:ext cx="293995" cy="445264"/>
          </a:xfrm>
          <a:prstGeom prst="rect">
            <a:avLst/>
          </a:prstGeom>
          <a:noFill/>
          <a:ln w="9525">
            <a:noFill/>
            <a:miter lim="800000"/>
            <a:headEnd/>
            <a:tailEnd/>
          </a:ln>
        </p:spPr>
      </p:pic>
      <p:sp>
        <p:nvSpPr>
          <p:cNvPr id="19" name="Rectangle 59"/>
          <p:cNvSpPr>
            <a:spLocks noChangeAspect="1" noChangeArrowheads="1"/>
          </p:cNvSpPr>
          <p:nvPr/>
        </p:nvSpPr>
        <p:spPr bwMode="auto">
          <a:xfrm>
            <a:off x="5057281" y="2844800"/>
            <a:ext cx="2171714" cy="3738926"/>
          </a:xfrm>
          <a:prstGeom prst="rect">
            <a:avLst/>
          </a:prstGeom>
          <a:solidFill>
            <a:schemeClr val="bg1"/>
          </a:solidFill>
          <a:ln w="31750">
            <a:solidFill>
              <a:schemeClr val="accent1"/>
            </a:solidFill>
            <a:miter lim="800000"/>
            <a:headEnd/>
            <a:tailEnd/>
          </a:ln>
          <a:effectLst/>
        </p:spPr>
        <p:txBody>
          <a:bodyPr vert="horz" wrap="square" lIns="9144" tIns="9144" rIns="9144" bIns="9144" numCol="1" anchor="t" anchorCtr="0" compatLnSpc="1">
            <a:prstTxWarp prst="textNoShape">
              <a:avLst/>
            </a:prstTxWarp>
          </a:bodyPr>
          <a:lstStyle/>
          <a:p>
            <a:pPr lvl="0" algn="ctr" eaLnBrk="0" fontAlgn="base" hangingPunct="0">
              <a:spcBef>
                <a:spcPct val="0"/>
              </a:spcBef>
            </a:pPr>
            <a:r>
              <a:rPr lang="nb-NO" altLang="nb-NO" sz="1600" b="1" dirty="0"/>
              <a:t>Onsdag</a:t>
            </a:r>
          </a:p>
          <a:p>
            <a:pPr algn="ctr" eaLnBrk="0" fontAlgn="base" hangingPunct="0">
              <a:spcBef>
                <a:spcPct val="0"/>
              </a:spcBef>
            </a:pPr>
            <a:r>
              <a:rPr lang="nb-NO" altLang="nb-NO" sz="1400" b="1" i="1" dirty="0"/>
              <a:t>Språkstimulering/sang</a:t>
            </a:r>
          </a:p>
          <a:p>
            <a:pPr algn="ctr" eaLnBrk="0" fontAlgn="base" hangingPunct="0">
              <a:spcBef>
                <a:spcPct val="0"/>
              </a:spcBef>
            </a:pPr>
            <a:r>
              <a:rPr lang="nb-NO" altLang="nb-NO" sz="1400" dirty="0"/>
              <a:t>Ekstra fokus på barns medvirkning</a:t>
            </a:r>
          </a:p>
          <a:p>
            <a:pPr algn="ctr" eaLnBrk="0" fontAlgn="base" hangingPunct="0">
              <a:spcBef>
                <a:spcPct val="0"/>
              </a:spcBef>
            </a:pPr>
            <a:r>
              <a:rPr lang="nb-NO" altLang="nb-NO" sz="1400" dirty="0"/>
              <a:t>Et barn tar med/velger bok </a:t>
            </a:r>
          </a:p>
          <a:p>
            <a:pPr lvl="0" algn="ctr" eaLnBrk="0" fontAlgn="base" hangingPunct="0">
              <a:spcBef>
                <a:spcPct val="0"/>
              </a:spcBef>
            </a:pPr>
            <a:r>
              <a:rPr lang="nb-NO" altLang="nb-NO" sz="1400" dirty="0"/>
              <a:t>Siste onsdag er det bakedag</a:t>
            </a:r>
          </a:p>
          <a:p>
            <a:pPr lvl="0" algn="ctr" eaLnBrk="0" fontAlgn="base" hangingPunct="0">
              <a:spcBef>
                <a:spcPct val="0"/>
              </a:spcBef>
            </a:pPr>
            <a:r>
              <a:rPr lang="nb-NO" altLang="nb-NO" sz="1400" dirty="0"/>
              <a:t>Tegn til tale</a:t>
            </a:r>
          </a:p>
          <a:p>
            <a:pPr algn="ctr" eaLnBrk="0" fontAlgn="base" hangingPunct="0">
              <a:spcBef>
                <a:spcPct val="0"/>
              </a:spcBef>
            </a:pPr>
            <a:r>
              <a:rPr lang="nb-NO" altLang="nb-NO" sz="1400" dirty="0"/>
              <a:t>Fokus på tankekart </a:t>
            </a:r>
          </a:p>
          <a:p>
            <a:pPr algn="ctr" eaLnBrk="0" fontAlgn="base" hangingPunct="0">
              <a:spcBef>
                <a:spcPct val="0"/>
              </a:spcBef>
            </a:pPr>
            <a:r>
              <a:rPr lang="nb-NO" altLang="nb-NO" sz="1400" dirty="0"/>
              <a:t> «Read»</a:t>
            </a:r>
          </a:p>
          <a:p>
            <a:pPr lvl="0" algn="ctr" eaLnBrk="0" fontAlgn="base" hangingPunct="0">
              <a:spcBef>
                <a:spcPct val="0"/>
              </a:spcBef>
            </a:pPr>
            <a:r>
              <a:rPr lang="nb-NO" sz="1400" dirty="0"/>
              <a:t>- økt leseglede og leseengasjement</a:t>
            </a:r>
            <a:endParaRPr lang="nb-NO" altLang="nb-NO" sz="1400" b="1" dirty="0"/>
          </a:p>
          <a:p>
            <a:pPr lvl="0" algn="ctr" eaLnBrk="0" fontAlgn="base" hangingPunct="0">
              <a:spcBef>
                <a:spcPct val="0"/>
              </a:spcBef>
            </a:pPr>
            <a:endParaRPr lang="nb-NO" altLang="nb-NO" sz="1400" b="1" dirty="0">
              <a:sym typeface="Wingdings" panose="05000000000000000000" pitchFamily="2" charset="2"/>
            </a:endParaRPr>
          </a:p>
          <a:p>
            <a:pPr lvl="0" algn="ctr" eaLnBrk="0" fontAlgn="base" hangingPunct="0">
              <a:spcBef>
                <a:spcPct val="0"/>
              </a:spcBef>
            </a:pPr>
            <a:endParaRPr lang="nb-NO" altLang="nb-NO" sz="1400" b="1" dirty="0">
              <a:sym typeface="Wingdings" panose="05000000000000000000" pitchFamily="2" charset="2"/>
            </a:endParaRPr>
          </a:p>
          <a:p>
            <a:pPr lvl="0" algn="ctr" eaLnBrk="0" fontAlgn="base" hangingPunct="0">
              <a:spcBef>
                <a:spcPct val="0"/>
              </a:spcBef>
            </a:pPr>
            <a:r>
              <a:rPr lang="nb-NO" altLang="nb-NO" sz="1400" b="1" dirty="0">
                <a:sym typeface="Wingdings" panose="05000000000000000000" pitchFamily="2" charset="2"/>
              </a:rPr>
              <a:t>«Turdag»</a:t>
            </a:r>
          </a:p>
          <a:p>
            <a:pPr lvl="0" algn="ctr" eaLnBrk="0" fontAlgn="base" hangingPunct="0">
              <a:spcBef>
                <a:spcPct val="0"/>
              </a:spcBef>
            </a:pPr>
            <a:r>
              <a:rPr lang="nb-NO" altLang="nb-NO" sz="1400" dirty="0"/>
              <a:t>I nærmiljøet/lengre turer</a:t>
            </a:r>
          </a:p>
          <a:p>
            <a:pPr lvl="0" algn="ctr" eaLnBrk="0" fontAlgn="base" hangingPunct="0">
              <a:spcBef>
                <a:spcPct val="0"/>
              </a:spcBef>
            </a:pPr>
            <a:endParaRPr lang="nb-NO" altLang="nb-NO" sz="1400" b="1" noProof="1"/>
          </a:p>
          <a:p>
            <a:pPr marL="0" marR="0" lvl="0" indent="0" algn="ctr" defTabSz="914400" rtl="0" eaLnBrk="0" fontAlgn="base" latinLnBrk="0" hangingPunct="0">
              <a:lnSpc>
                <a:spcPct val="100000"/>
              </a:lnSpc>
              <a:spcBef>
                <a:spcPct val="0"/>
              </a:spcBef>
              <a:spcAft>
                <a:spcPct val="0"/>
              </a:spcAft>
              <a:buClrTx/>
              <a:buSzTx/>
              <a:buFontTx/>
              <a:buNone/>
              <a:tabLst/>
            </a:pPr>
            <a:endParaRPr kumimoji="0" lang="nb-NO" altLang="nb-NO" sz="1800" b="0" i="0" u="none" strike="noStrike" cap="none" normalizeH="0" baseline="0" dirty="0">
              <a:ln>
                <a:noFill/>
              </a:ln>
              <a:solidFill>
                <a:schemeClr val="tx1"/>
              </a:solidFill>
              <a:effectLst/>
              <a:latin typeface="Arial" panose="020B0604020202020204" pitchFamily="34" charset="0"/>
            </a:endParaRPr>
          </a:p>
        </p:txBody>
      </p:sp>
      <p:pic>
        <p:nvPicPr>
          <p:cNvPr id="18" name="Bilde 18" descr="MCj0428121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11589" y="4579876"/>
            <a:ext cx="469694" cy="485890"/>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53"/>
          <p:cNvSpPr>
            <a:spLocks noChangeAspect="1" noChangeArrowheads="1"/>
          </p:cNvSpPr>
          <p:nvPr/>
        </p:nvSpPr>
        <p:spPr bwMode="auto">
          <a:xfrm>
            <a:off x="4765080" y="2277798"/>
            <a:ext cx="7113493" cy="481984"/>
          </a:xfrm>
          <a:prstGeom prst="rect">
            <a:avLst/>
          </a:prstGeom>
          <a:solidFill>
            <a:schemeClr val="accent1">
              <a:lumMod val="60000"/>
              <a:lumOff val="40000"/>
            </a:schemeClr>
          </a:solidFill>
          <a:ln>
            <a:headEnd/>
            <a:tailEnd/>
          </a:ln>
        </p:spPr>
        <p:style>
          <a:lnRef idx="1">
            <a:schemeClr val="accent1"/>
          </a:lnRef>
          <a:fillRef idx="2">
            <a:schemeClr val="accent1"/>
          </a:fillRef>
          <a:effectRef idx="1">
            <a:schemeClr val="accent1"/>
          </a:effectRef>
          <a:fontRef idx="minor">
            <a:schemeClr val="dk1"/>
          </a:fontRef>
        </p:style>
        <p:txBody>
          <a:bodyPr vert="horz" wrap="square" lIns="9144" tIns="9144" rIns="9144" bIns="9144"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pPr>
            <a:r>
              <a:rPr kumimoji="0" lang="nb-NO" altLang="nb-NO" sz="1400" b="1" i="0" u="none" strike="noStrike" cap="none" normalizeH="0" baseline="0" dirty="0">
                <a:ln>
                  <a:noFill/>
                </a:ln>
                <a:solidFill>
                  <a:schemeClr val="tx1"/>
                </a:solidFill>
                <a:effectLst/>
                <a:cs typeface="Arial" panose="020B0604020202020204" pitchFamily="34" charset="0"/>
              </a:rPr>
              <a:t>I årsplanen er det </a:t>
            </a:r>
            <a:r>
              <a:rPr kumimoji="0" lang="nb-NO" altLang="nb-NO" sz="1400" b="1" i="0" u="none" strike="noStrike" cap="none" normalizeH="0" dirty="0">
                <a:ln>
                  <a:noFill/>
                </a:ln>
                <a:solidFill>
                  <a:schemeClr val="tx1"/>
                </a:solidFill>
                <a:effectLst/>
                <a:cs typeface="Arial" panose="020B0604020202020204" pitchFamily="34" charset="0"/>
              </a:rPr>
              <a:t>hver måned satt opp fokusområder i forhold til </a:t>
            </a:r>
            <a:r>
              <a:rPr kumimoji="0" lang="nb-NO" altLang="nb-NO" sz="1400" b="1" i="0" u="none" strike="noStrike" cap="none" normalizeH="0" baseline="0" dirty="0">
                <a:ln>
                  <a:noFill/>
                </a:ln>
                <a:solidFill>
                  <a:schemeClr val="tx1"/>
                </a:solidFill>
                <a:effectLst/>
                <a:cs typeface="Arial" panose="020B0604020202020204" pitchFamily="34" charset="0"/>
              </a:rPr>
              <a:t>fagområdene, for mer detaljert oversikt, se virksomhetsplanen </a:t>
            </a:r>
            <a:r>
              <a:rPr kumimoji="0" lang="nb-NO" altLang="nb-NO" sz="1400" b="1" i="0" u="none" strike="noStrike" cap="none" normalizeH="0" baseline="0" dirty="0">
                <a:ln>
                  <a:noFill/>
                </a:ln>
                <a:solidFill>
                  <a:schemeClr val="tx1"/>
                </a:solidFill>
                <a:effectLst/>
                <a:cs typeface="Arial" panose="020B0604020202020204" pitchFamily="34" charset="0"/>
                <a:sym typeface="Wingdings" panose="05000000000000000000" pitchFamily="2" charset="2"/>
              </a:rPr>
              <a:t></a:t>
            </a:r>
            <a:r>
              <a:rPr kumimoji="0" lang="nb-NO" altLang="nb-NO" sz="1400" b="1" i="0" u="none" strike="noStrike" cap="none" normalizeH="0" dirty="0">
                <a:ln>
                  <a:noFill/>
                </a:ln>
                <a:solidFill>
                  <a:schemeClr val="tx1"/>
                </a:solidFill>
                <a:effectLst/>
                <a:cs typeface="Arial" panose="020B0604020202020204" pitchFamily="34" charset="0"/>
              </a:rPr>
              <a:t> </a:t>
            </a:r>
            <a:endParaRPr kumimoji="0" lang="nb-NO" altLang="nb-NO" sz="1400" b="1" i="0" u="none" strike="noStrike" cap="none" normalizeH="0" baseline="0" dirty="0">
              <a:ln>
                <a:noFill/>
              </a:ln>
              <a:solidFill>
                <a:schemeClr val="tx1"/>
              </a:solidFill>
              <a:effectLst/>
              <a:cs typeface="Arial" panose="020B0604020202020204" pitchFamily="34" charset="0"/>
            </a:endParaRPr>
          </a:p>
        </p:txBody>
      </p:sp>
      <p:pic>
        <p:nvPicPr>
          <p:cNvPr id="4" name="Bilde 3">
            <a:extLst>
              <a:ext uri="{FF2B5EF4-FFF2-40B4-BE49-F238E27FC236}">
                <a16:creationId xmlns:a16="http://schemas.microsoft.com/office/drawing/2014/main" id="{702A681F-668D-4EE1-A4E5-9CD95FBC05C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66444" y="5248678"/>
            <a:ext cx="613101" cy="425594"/>
          </a:xfrm>
          <a:prstGeom prst="rect">
            <a:avLst/>
          </a:prstGeom>
        </p:spPr>
      </p:pic>
      <p:pic>
        <p:nvPicPr>
          <p:cNvPr id="22" name="Bilde 21">
            <a:extLst>
              <a:ext uri="{FF2B5EF4-FFF2-40B4-BE49-F238E27FC236}">
                <a16:creationId xmlns:a16="http://schemas.microsoft.com/office/drawing/2014/main" id="{E9378B2D-E41E-498D-99DA-7EEE07AAE5F0}"/>
              </a:ext>
            </a:extLst>
          </p:cNvPr>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65847" y="4714263"/>
            <a:ext cx="444566" cy="444566"/>
          </a:xfrm>
          <a:prstGeom prst="rect">
            <a:avLst/>
          </a:prstGeom>
        </p:spPr>
      </p:pic>
      <p:pic>
        <p:nvPicPr>
          <p:cNvPr id="3" name="Bilde 2">
            <a:extLst>
              <a:ext uri="{FF2B5EF4-FFF2-40B4-BE49-F238E27FC236}">
                <a16:creationId xmlns:a16="http://schemas.microsoft.com/office/drawing/2014/main" id="{1F8960BE-8CB7-4F97-B3C3-C555A64D81A3}"/>
              </a:ext>
            </a:extLst>
          </p:cNvPr>
          <p:cNvPicPr>
            <a:picLocks noChangeAspect="1"/>
          </p:cNvPicPr>
          <p:nvPr/>
        </p:nvPicPr>
        <p:blipFill>
          <a:blip r:embed="rId7"/>
          <a:stretch>
            <a:fillRect/>
          </a:stretch>
        </p:blipFill>
        <p:spPr>
          <a:xfrm>
            <a:off x="3447550" y="5237118"/>
            <a:ext cx="634990" cy="433080"/>
          </a:xfrm>
          <a:prstGeom prst="rect">
            <a:avLst/>
          </a:prstGeom>
        </p:spPr>
      </p:pic>
      <p:pic>
        <p:nvPicPr>
          <p:cNvPr id="5" name="Bilde 4">
            <a:extLst>
              <a:ext uri="{FF2B5EF4-FFF2-40B4-BE49-F238E27FC236}">
                <a16:creationId xmlns:a16="http://schemas.microsoft.com/office/drawing/2014/main" id="{FB394F43-E58A-4F74-A5F8-BB9AB64BF79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518001" y="6079656"/>
            <a:ext cx="494089" cy="453944"/>
          </a:xfrm>
          <a:prstGeom prst="rect">
            <a:avLst/>
          </a:prstGeom>
        </p:spPr>
      </p:pic>
      <p:pic>
        <p:nvPicPr>
          <p:cNvPr id="1028" name="Picture 4" descr="I barnehagen skal mattelæring være gøy - Universitetet i Agder">
            <a:extLst>
              <a:ext uri="{FF2B5EF4-FFF2-40B4-BE49-F238E27FC236}">
                <a16:creationId xmlns:a16="http://schemas.microsoft.com/office/drawing/2014/main" id="{27F64FF5-9195-46E9-A790-35E1EEE04DAF}"/>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301566" y="5967654"/>
            <a:ext cx="889740" cy="452442"/>
          </a:xfrm>
          <a:prstGeom prst="rect">
            <a:avLst/>
          </a:prstGeom>
          <a:noFill/>
          <a:extLst>
            <a:ext uri="{909E8E84-426E-40DD-AFC4-6F175D3DCCD1}">
              <a14:hiddenFill xmlns:a14="http://schemas.microsoft.com/office/drawing/2010/main">
                <a:solidFill>
                  <a:srgbClr val="FFFFFF"/>
                </a:solidFill>
              </a14:hiddenFill>
            </a:ext>
          </a:extLst>
        </p:spPr>
      </p:pic>
      <p:pic>
        <p:nvPicPr>
          <p:cNvPr id="23" name="Bilde 22">
            <a:extLst>
              <a:ext uri="{FF2B5EF4-FFF2-40B4-BE49-F238E27FC236}">
                <a16:creationId xmlns:a16="http://schemas.microsoft.com/office/drawing/2014/main" id="{898107CD-7304-2340-C320-1F47D12C13D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41085" y="5961070"/>
            <a:ext cx="494089" cy="453944"/>
          </a:xfrm>
          <a:prstGeom prst="rect">
            <a:avLst/>
          </a:prstGeom>
        </p:spPr>
      </p:pic>
      <p:pic>
        <p:nvPicPr>
          <p:cNvPr id="24" name="Bilde 23">
            <a:extLst>
              <a:ext uri="{FF2B5EF4-FFF2-40B4-BE49-F238E27FC236}">
                <a16:creationId xmlns:a16="http://schemas.microsoft.com/office/drawing/2014/main" id="{D440A4FF-382C-20B1-A493-FE012EA9F576}"/>
              </a:ext>
            </a:extLst>
          </p:cNvPr>
          <p:cNvPicPr>
            <a:picLocks noChangeAspect="1"/>
          </p:cNvPicPr>
          <p:nvPr/>
        </p:nvPicPr>
        <p:blipFill>
          <a:blip r:embed="rId7"/>
          <a:stretch>
            <a:fillRect/>
          </a:stretch>
        </p:blipFill>
        <p:spPr>
          <a:xfrm>
            <a:off x="8150432" y="5670198"/>
            <a:ext cx="634990" cy="433080"/>
          </a:xfrm>
          <a:prstGeom prst="rect">
            <a:avLst/>
          </a:prstGeom>
        </p:spPr>
      </p:pic>
      <p:pic>
        <p:nvPicPr>
          <p:cNvPr id="2" name="Bilde 1">
            <a:extLst>
              <a:ext uri="{FF2B5EF4-FFF2-40B4-BE49-F238E27FC236}">
                <a16:creationId xmlns:a16="http://schemas.microsoft.com/office/drawing/2014/main" id="{24D5A7EC-0C45-3DD1-D237-2E22180ABD1A}"/>
              </a:ext>
            </a:extLst>
          </p:cNvPr>
          <p:cNvPicPr>
            <a:picLocks noChangeAspect="1"/>
          </p:cNvPicPr>
          <p:nvPr/>
        </p:nvPicPr>
        <p:blipFill>
          <a:blip r:embed="rId7"/>
          <a:stretch>
            <a:fillRect/>
          </a:stretch>
        </p:blipFill>
        <p:spPr>
          <a:xfrm>
            <a:off x="5825643" y="6100520"/>
            <a:ext cx="634990" cy="433080"/>
          </a:xfrm>
          <a:prstGeom prst="rect">
            <a:avLst/>
          </a:prstGeom>
        </p:spPr>
      </p:pic>
    </p:spTree>
    <p:extLst>
      <p:ext uri="{BB962C8B-B14F-4D97-AF65-F5344CB8AC3E}">
        <p14:creationId xmlns:p14="http://schemas.microsoft.com/office/powerpoint/2010/main" val="1209624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54"/>
                                        </p:tgtEl>
                                        <p:attrNameLst>
                                          <p:attrName>style.visibility</p:attrName>
                                        </p:attrNameLst>
                                      </p:cBhvr>
                                      <p:to>
                                        <p:strVal val="visible"/>
                                      </p:to>
                                    </p:set>
                                    <p:anim calcmode="lin" valueType="num">
                                      <p:cBhvr additive="base">
                                        <p:cTn id="7" dur="500" fill="hold"/>
                                        <p:tgtEl>
                                          <p:spTgt spid="2054"/>
                                        </p:tgtEl>
                                        <p:attrNameLst>
                                          <p:attrName>ppt_x</p:attrName>
                                        </p:attrNameLst>
                                      </p:cBhvr>
                                      <p:tavLst>
                                        <p:tav tm="0">
                                          <p:val>
                                            <p:strVal val="#ppt_x"/>
                                          </p:val>
                                        </p:tav>
                                        <p:tav tm="100000">
                                          <p:val>
                                            <p:strVal val="#ppt_x"/>
                                          </p:val>
                                        </p:tav>
                                      </p:tavLst>
                                    </p:anim>
                                    <p:anim calcmode="lin" valueType="num">
                                      <p:cBhvr additive="base">
                                        <p:cTn id="8" dur="500" fill="hold"/>
                                        <p:tgtEl>
                                          <p:spTgt spid="205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055"/>
                                        </p:tgtEl>
                                        <p:attrNameLst>
                                          <p:attrName>style.visibility</p:attrName>
                                        </p:attrNameLst>
                                      </p:cBhvr>
                                      <p:to>
                                        <p:strVal val="visible"/>
                                      </p:to>
                                    </p:set>
                                    <p:anim calcmode="lin" valueType="num">
                                      <p:cBhvr additive="base">
                                        <p:cTn id="13" dur="500" fill="hold"/>
                                        <p:tgtEl>
                                          <p:spTgt spid="2055"/>
                                        </p:tgtEl>
                                        <p:attrNameLst>
                                          <p:attrName>ppt_x</p:attrName>
                                        </p:attrNameLst>
                                      </p:cBhvr>
                                      <p:tavLst>
                                        <p:tav tm="0">
                                          <p:val>
                                            <p:strVal val="#ppt_x"/>
                                          </p:val>
                                        </p:tav>
                                        <p:tav tm="100000">
                                          <p:val>
                                            <p:strVal val="#ppt_x"/>
                                          </p:val>
                                        </p:tav>
                                      </p:tavLst>
                                    </p:anim>
                                    <p:anim calcmode="lin" valueType="num">
                                      <p:cBhvr additive="base">
                                        <p:cTn id="14" dur="500" fill="hold"/>
                                        <p:tgtEl>
                                          <p:spTgt spid="205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ppt_x"/>
                                          </p:val>
                                        </p:tav>
                                        <p:tav tm="100000">
                                          <p:val>
                                            <p:strVal val="#ppt_x"/>
                                          </p:val>
                                        </p:tav>
                                      </p:tavLst>
                                    </p:anim>
                                    <p:anim calcmode="lin" valueType="num">
                                      <p:cBhvr additive="base">
                                        <p:cTn id="2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062"/>
                                        </p:tgtEl>
                                        <p:attrNameLst>
                                          <p:attrName>style.visibility</p:attrName>
                                        </p:attrNameLst>
                                      </p:cBhvr>
                                      <p:to>
                                        <p:strVal val="visible"/>
                                      </p:to>
                                    </p:set>
                                    <p:anim calcmode="lin" valueType="num">
                                      <p:cBhvr additive="base">
                                        <p:cTn id="25" dur="500" fill="hold"/>
                                        <p:tgtEl>
                                          <p:spTgt spid="2062"/>
                                        </p:tgtEl>
                                        <p:attrNameLst>
                                          <p:attrName>ppt_x</p:attrName>
                                        </p:attrNameLst>
                                      </p:cBhvr>
                                      <p:tavLst>
                                        <p:tav tm="0">
                                          <p:val>
                                            <p:strVal val="#ppt_x"/>
                                          </p:val>
                                        </p:tav>
                                        <p:tav tm="100000">
                                          <p:val>
                                            <p:strVal val="#ppt_x"/>
                                          </p:val>
                                        </p:tav>
                                      </p:tavLst>
                                    </p:anim>
                                    <p:anim calcmode="lin" valueType="num">
                                      <p:cBhvr additive="base">
                                        <p:cTn id="26" dur="500" fill="hold"/>
                                        <p:tgtEl>
                                          <p:spTgt spid="206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059"/>
                                        </p:tgtEl>
                                        <p:attrNameLst>
                                          <p:attrName>style.visibility</p:attrName>
                                        </p:attrNameLst>
                                      </p:cBhvr>
                                      <p:to>
                                        <p:strVal val="visible"/>
                                      </p:to>
                                    </p:set>
                                    <p:anim calcmode="lin" valueType="num">
                                      <p:cBhvr additive="base">
                                        <p:cTn id="31" dur="500" fill="hold"/>
                                        <p:tgtEl>
                                          <p:spTgt spid="2059"/>
                                        </p:tgtEl>
                                        <p:attrNameLst>
                                          <p:attrName>ppt_x</p:attrName>
                                        </p:attrNameLst>
                                      </p:cBhvr>
                                      <p:tavLst>
                                        <p:tav tm="0">
                                          <p:val>
                                            <p:strVal val="#ppt_x"/>
                                          </p:val>
                                        </p:tav>
                                        <p:tav tm="100000">
                                          <p:val>
                                            <p:strVal val="#ppt_x"/>
                                          </p:val>
                                        </p:tav>
                                      </p:tavLst>
                                    </p:anim>
                                    <p:anim calcmode="lin" valueType="num">
                                      <p:cBhvr additive="base">
                                        <p:cTn id="32" dur="500" fill="hold"/>
                                        <p:tgtEl>
                                          <p:spTgt spid="205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additive="base">
                                        <p:cTn id="37" dur="500" fill="hold"/>
                                        <p:tgtEl>
                                          <p:spTgt spid="19"/>
                                        </p:tgtEl>
                                        <p:attrNameLst>
                                          <p:attrName>ppt_x</p:attrName>
                                        </p:attrNameLst>
                                      </p:cBhvr>
                                      <p:tavLst>
                                        <p:tav tm="0">
                                          <p:val>
                                            <p:strVal val="#ppt_x"/>
                                          </p:val>
                                        </p:tav>
                                        <p:tav tm="100000">
                                          <p:val>
                                            <p:strVal val="#ppt_x"/>
                                          </p:val>
                                        </p:tav>
                                      </p:tavLst>
                                    </p:anim>
                                    <p:anim calcmode="lin" valueType="num">
                                      <p:cBhvr additive="base">
                                        <p:cTn id="3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064"/>
                                        </p:tgtEl>
                                        <p:attrNameLst>
                                          <p:attrName>style.visibility</p:attrName>
                                        </p:attrNameLst>
                                      </p:cBhvr>
                                      <p:to>
                                        <p:strVal val="visible"/>
                                      </p:to>
                                    </p:set>
                                    <p:anim calcmode="lin" valueType="num">
                                      <p:cBhvr additive="base">
                                        <p:cTn id="43" dur="500" fill="hold"/>
                                        <p:tgtEl>
                                          <p:spTgt spid="2064"/>
                                        </p:tgtEl>
                                        <p:attrNameLst>
                                          <p:attrName>ppt_x</p:attrName>
                                        </p:attrNameLst>
                                      </p:cBhvr>
                                      <p:tavLst>
                                        <p:tav tm="0">
                                          <p:val>
                                            <p:strVal val="#ppt_x"/>
                                          </p:val>
                                        </p:tav>
                                        <p:tav tm="100000">
                                          <p:val>
                                            <p:strVal val="#ppt_x"/>
                                          </p:val>
                                        </p:tav>
                                      </p:tavLst>
                                    </p:anim>
                                    <p:anim calcmode="lin" valueType="num">
                                      <p:cBhvr additive="base">
                                        <p:cTn id="44" dur="500" fill="hold"/>
                                        <p:tgtEl>
                                          <p:spTgt spid="2064"/>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7"/>
                                        </p:tgtEl>
                                        <p:attrNameLst>
                                          <p:attrName>style.visibility</p:attrName>
                                        </p:attrNameLst>
                                      </p:cBhvr>
                                      <p:to>
                                        <p:strVal val="visible"/>
                                      </p:to>
                                    </p:set>
                                    <p:anim calcmode="lin" valueType="num">
                                      <p:cBhvr additive="base">
                                        <p:cTn id="49" dur="500" fill="hold"/>
                                        <p:tgtEl>
                                          <p:spTgt spid="17"/>
                                        </p:tgtEl>
                                        <p:attrNameLst>
                                          <p:attrName>ppt_x</p:attrName>
                                        </p:attrNameLst>
                                      </p:cBhvr>
                                      <p:tavLst>
                                        <p:tav tm="0">
                                          <p:val>
                                            <p:strVal val="#ppt_x"/>
                                          </p:val>
                                        </p:tav>
                                        <p:tav tm="100000">
                                          <p:val>
                                            <p:strVal val="#ppt_x"/>
                                          </p:val>
                                        </p:tav>
                                      </p:tavLst>
                                    </p:anim>
                                    <p:anim calcmode="lin" valueType="num">
                                      <p:cBhvr additive="base">
                                        <p:cTn id="5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054" grpId="0" animBg="1"/>
      <p:bldP spid="2055" grpId="0" animBg="1"/>
      <p:bldP spid="2059" grpId="0" animBg="1"/>
      <p:bldP spid="2062" grpId="0" animBg="1"/>
      <p:bldP spid="2064" grpId="0" animBg="1"/>
      <p:bldP spid="19" grpId="0" animBg="1"/>
      <p:bldP spid="2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165480" y="138613"/>
            <a:ext cx="4306465" cy="6510762"/>
          </a:xfrm>
          <a:prstGeom prst="rect">
            <a:avLst/>
          </a:prstGeom>
          <a:solidFill>
            <a:schemeClr val="bg1"/>
          </a:solidFill>
          <a:ln w="31750">
            <a:solidFill>
              <a:schemeClr val="accent1"/>
            </a:solid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spcBef>
                <a:spcPct val="0"/>
              </a:spcBef>
              <a:buClrTx/>
              <a:buSzTx/>
              <a:buFontTx/>
              <a:buNone/>
              <a:tabLst/>
            </a:pPr>
            <a:r>
              <a:rPr kumimoji="0" lang="nb-NO" altLang="nb-NO" b="1" i="0" u="none" strike="noStrike" cap="none" normalizeH="0" baseline="0" dirty="0">
                <a:ln>
                  <a:noFill/>
                </a:ln>
                <a:solidFill>
                  <a:srgbClr val="002060"/>
                </a:solidFill>
                <a:effectLst/>
                <a:cs typeface="Arial" panose="020B0604020202020204" pitchFamily="34" charset="0"/>
              </a:rPr>
              <a:t>Overganger</a:t>
            </a:r>
          </a:p>
          <a:p>
            <a:pPr marL="0" marR="0" lvl="0" indent="0" algn="l" defTabSz="914400" rtl="0" eaLnBrk="0" fontAlgn="base" latinLnBrk="0" hangingPunct="0">
              <a:spcBef>
                <a:spcPct val="0"/>
              </a:spcBef>
              <a:buClrTx/>
              <a:buSzTx/>
              <a:buFontTx/>
              <a:buNone/>
              <a:tabLst/>
            </a:pPr>
            <a:r>
              <a:rPr lang="nb-NO" altLang="nb-NO" sz="1200" b="1" dirty="0">
                <a:solidFill>
                  <a:srgbClr val="002060"/>
                </a:solidFill>
                <a:cs typeface="Arial" panose="020B0604020202020204" pitchFamily="34" charset="0"/>
              </a:rPr>
              <a:t>Når barnet begynner i barnehage </a:t>
            </a:r>
          </a:p>
          <a:p>
            <a:pPr marL="0" marR="0" lvl="0" indent="0" algn="l" defTabSz="914400" rtl="0" eaLnBrk="0" fontAlgn="base" latinLnBrk="0" hangingPunct="0">
              <a:spcBef>
                <a:spcPct val="0"/>
              </a:spcBef>
              <a:buClrTx/>
              <a:buSzTx/>
              <a:buFontTx/>
              <a:buNone/>
              <a:tabLst/>
            </a:pPr>
            <a:r>
              <a:rPr kumimoji="0" lang="nb-NO" altLang="nb-NO" sz="1200" i="0" u="none" strike="noStrike" cap="none" normalizeH="0" baseline="0" dirty="0">
                <a:ln>
                  <a:noFill/>
                </a:ln>
                <a:solidFill>
                  <a:schemeClr val="tx1"/>
                </a:solidFill>
                <a:effectLst/>
                <a:cs typeface="Arial" panose="020B0604020202020204" pitchFamily="34" charset="0"/>
              </a:rPr>
              <a:t>Det er viktig for oss at vi i samarbeid med foreldrene kan legge til rette for at barnet får en trygg og god start i barnehagen, vi skal tilpasse rutiner og organisere tid og rom slik at barnet får tid til å bli kjent, etablere relasjoner og knytte seg til de voksne og de andre barna. Vi skal sørge for tett oppfølging den første tiden, slik at barne</a:t>
            </a:r>
            <a:r>
              <a:rPr lang="nb-NO" altLang="nb-NO" sz="1200" dirty="0">
                <a:cs typeface="Arial" panose="020B0604020202020204" pitchFamily="34" charset="0"/>
              </a:rPr>
              <a:t>t opplever tilhørighet og trygghet til å leke, utforske og lære.</a:t>
            </a:r>
            <a:endParaRPr kumimoji="0" lang="nb-NO" altLang="nb-NO" sz="1200" i="0" u="none" strike="noStrike" cap="none" normalizeH="0" baseline="0" dirty="0">
              <a:ln>
                <a:noFill/>
              </a:ln>
              <a:solidFill>
                <a:schemeClr val="tx1"/>
              </a:solidFill>
              <a:effectLst/>
              <a:cs typeface="Arial" panose="020B0604020202020204" pitchFamily="34" charset="0"/>
            </a:endParaRPr>
          </a:p>
          <a:p>
            <a:pPr marL="0" marR="0" lvl="0" indent="0" algn="l" defTabSz="914400" rtl="0" eaLnBrk="0" fontAlgn="base" latinLnBrk="0" hangingPunct="0">
              <a:spcBef>
                <a:spcPct val="0"/>
              </a:spcBef>
              <a:buClrTx/>
              <a:buSzTx/>
              <a:buFontTx/>
              <a:buNone/>
              <a:tabLst/>
            </a:pPr>
            <a:endParaRPr kumimoji="0" lang="nb-NO" altLang="nb-NO" sz="1200" b="1" i="0" u="none" strike="noStrike" cap="none" normalizeH="0" baseline="0" dirty="0">
              <a:ln>
                <a:noFill/>
              </a:ln>
              <a:solidFill>
                <a:schemeClr val="tx1"/>
              </a:solidFill>
              <a:effectLst/>
              <a:cs typeface="Arial" panose="020B0604020202020204" pitchFamily="34" charset="0"/>
            </a:endParaRPr>
          </a:p>
          <a:p>
            <a:pPr marL="0" marR="0" lvl="0" indent="0" algn="l" defTabSz="914400" rtl="0" eaLnBrk="0" fontAlgn="base" latinLnBrk="0" hangingPunct="0">
              <a:spcBef>
                <a:spcPct val="0"/>
              </a:spcBef>
              <a:buClrTx/>
              <a:buSzTx/>
              <a:buFontTx/>
              <a:buNone/>
              <a:tabLst/>
            </a:pPr>
            <a:r>
              <a:rPr kumimoji="0" lang="nb-NO" altLang="nb-NO" sz="1200" b="1" i="0" u="none" strike="noStrike" cap="none" normalizeH="0" baseline="0" dirty="0">
                <a:ln>
                  <a:noFill/>
                </a:ln>
                <a:solidFill>
                  <a:srgbClr val="002060"/>
                </a:solidFill>
                <a:effectLst/>
                <a:cs typeface="Arial" panose="020B0604020202020204" pitchFamily="34" charset="0"/>
              </a:rPr>
              <a:t>Overgang fra barnehage til skole</a:t>
            </a:r>
          </a:p>
          <a:p>
            <a:pPr marL="0" marR="0" lvl="0" indent="0" algn="l" defTabSz="914400" rtl="0" eaLnBrk="0" fontAlgn="base" latinLnBrk="0" hangingPunct="0">
              <a:spcBef>
                <a:spcPct val="0"/>
              </a:spcBef>
              <a:buClrTx/>
              <a:buSzTx/>
              <a:buFontTx/>
              <a:buNone/>
              <a:tabLst/>
            </a:pPr>
            <a:r>
              <a:rPr kumimoji="0" lang="nb-NO" altLang="nb-NO" sz="1200" b="0" i="0" u="none" strike="noStrike" cap="none" normalizeH="0" baseline="0" dirty="0">
                <a:ln>
                  <a:noFill/>
                </a:ln>
                <a:solidFill>
                  <a:schemeClr val="tx1"/>
                </a:solidFill>
                <a:effectLst/>
                <a:cs typeface="Arial" panose="020B0604020202020204" pitchFamily="34" charset="0"/>
              </a:rPr>
              <a:t>Det står klart i rammeplanen at det skal være en plan for hvordan barnehagene skal jobbe med overgang til skolen, og det er viktig at barnehagen og skolen, sammen med barnets hjem ser hvilket ansvar de har for å sikre en trygg og god overgang for barnet. </a:t>
            </a:r>
            <a:endParaRPr lang="nb-NO" altLang="nb-NO" sz="1200" dirty="0">
              <a:cs typeface="Arial" panose="020B0604020202020204" pitchFamily="34" charset="0"/>
            </a:endParaRPr>
          </a:p>
          <a:p>
            <a:pPr marL="0" marR="0" lvl="0" indent="0" algn="l" defTabSz="914400" rtl="0" eaLnBrk="0" fontAlgn="base" latinLnBrk="0" hangingPunct="0">
              <a:spcBef>
                <a:spcPct val="0"/>
              </a:spcBef>
              <a:buClrTx/>
              <a:buSzTx/>
              <a:buFontTx/>
              <a:buNone/>
              <a:tabLst/>
            </a:pPr>
            <a:r>
              <a:rPr lang="nb-NO" altLang="nb-NO" sz="1200" dirty="0">
                <a:cs typeface="Arial" panose="020B0604020202020204" pitchFamily="34" charset="0"/>
              </a:rPr>
              <a:t>- Mer om dette i virksomhetsplanen</a:t>
            </a:r>
          </a:p>
          <a:p>
            <a:pPr marL="0" marR="0" lvl="0" indent="0" algn="l" defTabSz="914400" rtl="0" eaLnBrk="0" fontAlgn="base" latinLnBrk="0" hangingPunct="0">
              <a:lnSpc>
                <a:spcPct val="100000"/>
              </a:lnSpc>
              <a:spcBef>
                <a:spcPts val="500"/>
              </a:spcBef>
              <a:spcAft>
                <a:spcPts val="500"/>
              </a:spcAft>
              <a:buClrTx/>
              <a:buSzTx/>
              <a:buFontTx/>
              <a:buNone/>
              <a:tabLst/>
            </a:pPr>
            <a:r>
              <a:rPr kumimoji="0" lang="nb-NO" altLang="nb-NO" sz="1200" b="0" i="0" u="none" strike="noStrike" cap="none" normalizeH="0" baseline="0" dirty="0">
                <a:ln>
                  <a:noFill/>
                </a:ln>
                <a:solidFill>
                  <a:schemeClr val="tx1"/>
                </a:solidFill>
                <a:effectLst/>
                <a:cs typeface="Arial" panose="020B0604020202020204" pitchFamily="34" charset="0"/>
              </a:rPr>
              <a:t>Barna får en skikkelig avslutning i barnehagen før de går over i skolen. Vi har rosaruss</a:t>
            </a:r>
            <a:r>
              <a:rPr lang="nb-NO" altLang="nb-NO" sz="1200" dirty="0">
                <a:cs typeface="Arial" panose="020B0604020202020204" pitchFamily="34" charset="0"/>
              </a:rPr>
              <a:t> og v</a:t>
            </a:r>
            <a:r>
              <a:rPr kumimoji="0" lang="nb-NO" altLang="nb-NO" sz="1200" b="0" i="0" u="none" strike="noStrike" cap="none" normalizeH="0" baseline="0" dirty="0">
                <a:ln>
                  <a:noFill/>
                </a:ln>
                <a:solidFill>
                  <a:schemeClr val="tx1"/>
                </a:solidFill>
                <a:effectLst/>
                <a:cs typeface="Arial" panose="020B0604020202020204" pitchFamily="34" charset="0"/>
              </a:rPr>
              <a:t>i lager opplegg på sommeravslutningen som barna er med på å planlegge. Vi har også flere samtaler gjennom året og snakker om barnas forventninger til skolestart, hva de gleder seg til og hva de gruer seg til, samtidig som vi snakker om hva de kommer til å savne med barnehagen. Videre har vi overnatting i barnehagen, </a:t>
            </a:r>
            <a:r>
              <a:rPr lang="nb-NO" altLang="nb-NO" sz="1200" dirty="0">
                <a:cs typeface="Arial" panose="020B0604020202020204" pitchFamily="34" charset="0"/>
              </a:rPr>
              <a:t>barna må da </a:t>
            </a:r>
            <a:r>
              <a:rPr lang="nb-NO" altLang="nb-NO" sz="1200" b="1" u="sng" dirty="0">
                <a:cs typeface="Arial" panose="020B0604020202020204" pitchFamily="34" charset="0"/>
              </a:rPr>
              <a:t>hentes neste dag senest kl 09.00</a:t>
            </a:r>
            <a:r>
              <a:rPr lang="nb-NO" altLang="nb-NO" sz="1200" b="1" dirty="0">
                <a:cs typeface="Arial" panose="020B0604020202020204" pitchFamily="34" charset="0"/>
              </a:rPr>
              <a:t>. </a:t>
            </a:r>
            <a:endParaRPr kumimoji="0" lang="nb-NO" altLang="nb-NO" sz="1200" b="0" i="0" u="none" strike="noStrike" cap="none" normalizeH="0" baseline="0" dirty="0">
              <a:ln>
                <a:noFill/>
              </a:ln>
              <a:solidFill>
                <a:schemeClr val="tx1"/>
              </a:solidFill>
              <a:effectLst/>
              <a:cs typeface="Arial" panose="020B0604020202020204" pitchFamily="34" charset="0"/>
            </a:endParaRPr>
          </a:p>
          <a:p>
            <a:pPr marL="0" marR="0" lvl="0" indent="0" algn="l" defTabSz="914400" rtl="0" eaLnBrk="0" fontAlgn="base" latinLnBrk="0" hangingPunct="0">
              <a:lnSpc>
                <a:spcPct val="100000"/>
              </a:lnSpc>
              <a:buClrTx/>
              <a:buSzTx/>
              <a:buFontTx/>
              <a:buNone/>
              <a:tabLst/>
            </a:pPr>
            <a:endParaRPr lang="nb-NO" sz="1200" b="1" dirty="0">
              <a:solidFill>
                <a:srgbClr val="002060"/>
              </a:solidFill>
              <a:ea typeface="Times New Roman" panose="02020603050405020304" pitchFamily="18" charset="0"/>
            </a:endParaRPr>
          </a:p>
          <a:p>
            <a:pPr marL="0" marR="0" lvl="0" indent="0" algn="l" defTabSz="914400" rtl="0" eaLnBrk="0" fontAlgn="base" latinLnBrk="0" hangingPunct="0">
              <a:lnSpc>
                <a:spcPct val="100000"/>
              </a:lnSpc>
              <a:buClrTx/>
              <a:buSzTx/>
              <a:buFontTx/>
              <a:buNone/>
              <a:tabLst/>
            </a:pPr>
            <a:r>
              <a:rPr lang="nb-NO" sz="1200" b="1" dirty="0">
                <a:solidFill>
                  <a:srgbClr val="002060"/>
                </a:solidFill>
                <a:ea typeface="Times New Roman" panose="02020603050405020304" pitchFamily="18" charset="0"/>
              </a:rPr>
              <a:t>Barns medvirkning</a:t>
            </a:r>
            <a:endParaRPr lang="nb-NO" sz="1200" dirty="0">
              <a:solidFill>
                <a:srgbClr val="002060"/>
              </a:solidFill>
              <a:ea typeface="Times New Roman" panose="02020603050405020304" pitchFamily="18" charset="0"/>
            </a:endParaRPr>
          </a:p>
          <a:p>
            <a:pPr>
              <a:lnSpc>
                <a:spcPct val="115000"/>
              </a:lnSpc>
            </a:pPr>
            <a:r>
              <a:rPr lang="nb-NO" sz="1200" dirty="0">
                <a:solidFill>
                  <a:srgbClr val="000000"/>
                </a:solidFill>
                <a:ea typeface="Times New Roman" panose="02020603050405020304" pitchFamily="18" charset="0"/>
              </a:rPr>
              <a:t>Barn i barnehagen har rett til å gi uttrykk for sitt syn på barnehagens daglige virksomhet. Barn skal jevnlig få mulighet til aktiv deltakelse i planlegging og vurdering av barnehagens virksomhet.</a:t>
            </a:r>
          </a:p>
          <a:p>
            <a:pPr>
              <a:lnSpc>
                <a:spcPct val="115000"/>
              </a:lnSpc>
            </a:pPr>
            <a:r>
              <a:rPr lang="nb-NO" sz="1200" dirty="0">
                <a:solidFill>
                  <a:srgbClr val="000000"/>
                </a:solidFill>
                <a:ea typeface="Times New Roman" panose="02020603050405020304" pitchFamily="18" charset="0"/>
              </a:rPr>
              <a:t>Vi har også noe som vi kaller morramøte hver tirsdag med de største, her er det rom for gode samtaler og barna får komme med ønsker.</a:t>
            </a:r>
            <a:endParaRPr lang="nb-NO" sz="1200" dirty="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b-NO" altLang="nb-NO" sz="1800" b="0" i="0" u="none" strike="noStrike" cap="none" normalizeH="0" baseline="0" dirty="0">
              <a:ln>
                <a:noFill/>
              </a:ln>
              <a:solidFill>
                <a:schemeClr val="tx1"/>
              </a:solidFill>
              <a:effectLst/>
              <a:latin typeface="Arial" panose="020B0604020202020204" pitchFamily="34" charset="0"/>
            </a:endParaRPr>
          </a:p>
        </p:txBody>
      </p:sp>
      <p:sp>
        <p:nvSpPr>
          <p:cNvPr id="54" name="TekstSylinder 53"/>
          <p:cNvSpPr txBox="1"/>
          <p:nvPr/>
        </p:nvSpPr>
        <p:spPr>
          <a:xfrm>
            <a:off x="8562751" y="138612"/>
            <a:ext cx="3342922" cy="6555641"/>
          </a:xfrm>
          <a:prstGeom prst="rect">
            <a:avLst/>
          </a:prstGeom>
          <a:noFill/>
          <a:ln w="28575">
            <a:solidFill>
              <a:schemeClr val="accent1"/>
            </a:solidFill>
          </a:ln>
        </p:spPr>
        <p:txBody>
          <a:bodyPr wrap="square" rtlCol="0">
            <a:spAutoFit/>
          </a:bodyPr>
          <a:lstStyle/>
          <a:p>
            <a:r>
              <a:rPr lang="nb-NO" sz="1400" b="1" dirty="0">
                <a:solidFill>
                  <a:srgbClr val="002060"/>
                </a:solidFill>
                <a:cs typeface="Arial" panose="020B0604020202020204" pitchFamily="34" charset="0"/>
              </a:rPr>
              <a:t>MÅL</a:t>
            </a:r>
            <a:endParaRPr lang="nb-NO" sz="1400" dirty="0">
              <a:solidFill>
                <a:srgbClr val="002060"/>
              </a:solidFill>
              <a:cs typeface="Arial" panose="020B0604020202020204" pitchFamily="34" charset="0"/>
            </a:endParaRPr>
          </a:p>
          <a:p>
            <a:r>
              <a:rPr lang="nb-NO" sz="1400" b="1" dirty="0">
                <a:solidFill>
                  <a:srgbClr val="002060"/>
                </a:solidFill>
                <a:cs typeface="Arial" panose="020B0604020202020204" pitchFamily="34" charset="0"/>
              </a:rPr>
              <a:t>Barna skal</a:t>
            </a:r>
            <a:r>
              <a:rPr lang="nb-NO" sz="1400" dirty="0">
                <a:solidFill>
                  <a:srgbClr val="002060"/>
                </a:solidFill>
                <a:cs typeface="Arial" panose="020B0604020202020204" pitchFamily="34" charset="0"/>
              </a:rPr>
              <a:t>: </a:t>
            </a:r>
          </a:p>
          <a:p>
            <a:pPr marL="285750" lvl="0" indent="-285750">
              <a:buFont typeface="Wingdings" panose="05000000000000000000" pitchFamily="2" charset="2"/>
              <a:buChar char="ü"/>
            </a:pPr>
            <a:r>
              <a:rPr lang="nb-NO" sz="1400" dirty="0">
                <a:cs typeface="Arial" panose="020B0604020202020204" pitchFamily="34" charset="0"/>
              </a:rPr>
              <a:t>Være </a:t>
            </a:r>
            <a:r>
              <a:rPr lang="nb-NO" sz="1400" b="1" dirty="0">
                <a:cs typeface="Arial" panose="020B0604020202020204" pitchFamily="34" charset="0"/>
              </a:rPr>
              <a:t>trygge</a:t>
            </a:r>
            <a:r>
              <a:rPr lang="nb-NO" sz="1400" dirty="0">
                <a:cs typeface="Arial" panose="020B0604020202020204" pitchFamily="34" charset="0"/>
              </a:rPr>
              <a:t> på seg selv og hverandre</a:t>
            </a:r>
          </a:p>
          <a:p>
            <a:pPr marL="285750" lvl="0" indent="-285750">
              <a:buFont typeface="Wingdings" panose="05000000000000000000" pitchFamily="2" charset="2"/>
              <a:buChar char="ü"/>
            </a:pPr>
            <a:r>
              <a:rPr lang="nb-NO" sz="1400" dirty="0">
                <a:cs typeface="Arial" panose="020B0604020202020204" pitchFamily="34" charset="0"/>
              </a:rPr>
              <a:t>Være seg selv</a:t>
            </a:r>
          </a:p>
          <a:p>
            <a:pPr marL="285750" lvl="0" indent="-285750">
              <a:buFont typeface="Wingdings" panose="05000000000000000000" pitchFamily="2" charset="2"/>
              <a:buChar char="ü"/>
            </a:pPr>
            <a:r>
              <a:rPr lang="nb-NO" sz="1400" dirty="0">
                <a:cs typeface="Arial" panose="020B0604020202020204" pitchFamily="34" charset="0"/>
              </a:rPr>
              <a:t>Kunne ta initiativ</a:t>
            </a:r>
          </a:p>
          <a:p>
            <a:pPr marL="285750" lvl="0" indent="-285750">
              <a:buFont typeface="Wingdings" panose="05000000000000000000" pitchFamily="2" charset="2"/>
              <a:buChar char="ü"/>
            </a:pPr>
            <a:r>
              <a:rPr lang="nb-NO" sz="1400" dirty="0">
                <a:cs typeface="Arial" panose="020B0604020202020204" pitchFamily="34" charset="0"/>
              </a:rPr>
              <a:t>Snakke og stå foran en gruppe</a:t>
            </a:r>
          </a:p>
          <a:p>
            <a:pPr marL="285750" lvl="0" indent="-285750">
              <a:buFont typeface="Wingdings" panose="05000000000000000000" pitchFamily="2" charset="2"/>
              <a:buChar char="ü"/>
            </a:pPr>
            <a:r>
              <a:rPr lang="nb-NO" sz="1400" dirty="0">
                <a:cs typeface="Arial" panose="020B0604020202020204" pitchFamily="34" charset="0"/>
              </a:rPr>
              <a:t>Lære å være selvstendig</a:t>
            </a:r>
          </a:p>
          <a:p>
            <a:pPr marL="285750" lvl="0" indent="-285750">
              <a:buFont typeface="Wingdings" panose="05000000000000000000" pitchFamily="2" charset="2"/>
              <a:buChar char="ü"/>
            </a:pPr>
            <a:r>
              <a:rPr lang="nb-NO" sz="1400" dirty="0">
                <a:cs typeface="Arial" panose="020B0604020202020204" pitchFamily="34" charset="0"/>
              </a:rPr>
              <a:t>Kunne ta ansvar</a:t>
            </a:r>
          </a:p>
          <a:p>
            <a:pPr marL="285750" lvl="0" indent="-285750">
              <a:buFont typeface="Wingdings" panose="05000000000000000000" pitchFamily="2" charset="2"/>
              <a:buChar char="ü"/>
            </a:pPr>
            <a:r>
              <a:rPr lang="nb-NO" sz="1400" dirty="0">
                <a:cs typeface="Arial" panose="020B0604020202020204" pitchFamily="34" charset="0"/>
              </a:rPr>
              <a:t>Konsentrere seg</a:t>
            </a:r>
          </a:p>
          <a:p>
            <a:pPr marL="285750" lvl="0" indent="-285750">
              <a:buFont typeface="Wingdings" panose="05000000000000000000" pitchFamily="2" charset="2"/>
              <a:buChar char="ü"/>
            </a:pPr>
            <a:r>
              <a:rPr lang="nb-NO" sz="1400" dirty="0">
                <a:cs typeface="Arial" panose="020B0604020202020204" pitchFamily="34" charset="0"/>
              </a:rPr>
              <a:t>Samarbeide</a:t>
            </a:r>
          </a:p>
          <a:p>
            <a:pPr marL="285750" lvl="0" indent="-285750">
              <a:buFont typeface="Wingdings" panose="05000000000000000000" pitchFamily="2" charset="2"/>
              <a:buChar char="ü"/>
            </a:pPr>
            <a:r>
              <a:rPr lang="nb-NO" sz="1400" dirty="0">
                <a:cs typeface="Arial" panose="020B0604020202020204" pitchFamily="34" charset="0"/>
              </a:rPr>
              <a:t>Sitte rolig</a:t>
            </a:r>
          </a:p>
          <a:p>
            <a:pPr marL="285750" lvl="0" indent="-285750">
              <a:buFont typeface="Wingdings" panose="05000000000000000000" pitchFamily="2" charset="2"/>
              <a:buChar char="ü"/>
            </a:pPr>
            <a:r>
              <a:rPr lang="nb-NO" sz="1400" dirty="0">
                <a:cs typeface="Arial" panose="020B0604020202020204" pitchFamily="34" charset="0"/>
              </a:rPr>
              <a:t>Ta hensyn og hjelpe hverandre</a:t>
            </a:r>
          </a:p>
          <a:p>
            <a:pPr marL="285750" lvl="0" indent="-285750">
              <a:buFont typeface="Wingdings" panose="05000000000000000000" pitchFamily="2" charset="2"/>
              <a:buChar char="ü"/>
            </a:pPr>
            <a:r>
              <a:rPr lang="nb-NO" sz="1400" dirty="0">
                <a:cs typeface="Arial" panose="020B0604020202020204" pitchFamily="34" charset="0"/>
              </a:rPr>
              <a:t>Snakke en av gangen</a:t>
            </a:r>
          </a:p>
          <a:p>
            <a:pPr marL="285750" lvl="0" indent="-285750">
              <a:buFont typeface="Wingdings" panose="05000000000000000000" pitchFamily="2" charset="2"/>
              <a:buChar char="ü"/>
            </a:pPr>
            <a:r>
              <a:rPr lang="nb-NO" sz="1400" dirty="0">
                <a:cs typeface="Arial" panose="020B0604020202020204" pitchFamily="34" charset="0"/>
              </a:rPr>
              <a:t>Vente på tur</a:t>
            </a:r>
          </a:p>
          <a:p>
            <a:pPr marL="285750" lvl="0" indent="-285750">
              <a:buFont typeface="Wingdings" panose="05000000000000000000" pitchFamily="2" charset="2"/>
              <a:buChar char="ü"/>
            </a:pPr>
            <a:r>
              <a:rPr lang="nb-NO" sz="1400" dirty="0">
                <a:cs typeface="Arial" panose="020B0604020202020204" pitchFamily="34" charset="0"/>
              </a:rPr>
              <a:t>Ta imot beskjeder</a:t>
            </a:r>
          </a:p>
          <a:p>
            <a:pPr marL="285750" lvl="0" indent="-285750">
              <a:buFont typeface="Wingdings" panose="05000000000000000000" pitchFamily="2" charset="2"/>
              <a:buChar char="ü"/>
            </a:pPr>
            <a:r>
              <a:rPr lang="nb-NO" sz="1400" dirty="0">
                <a:cs typeface="Arial" panose="020B0604020202020204" pitchFamily="34" charset="0"/>
              </a:rPr>
              <a:t>Avslutte en oppgave</a:t>
            </a:r>
          </a:p>
          <a:p>
            <a:pPr marL="285750" lvl="0" indent="-285750">
              <a:buFont typeface="Wingdings" panose="05000000000000000000" pitchFamily="2" charset="2"/>
              <a:buChar char="ü"/>
            </a:pPr>
            <a:r>
              <a:rPr lang="nb-NO" sz="1400" dirty="0">
                <a:cs typeface="Arial" panose="020B0604020202020204" pitchFamily="34" charset="0"/>
              </a:rPr>
              <a:t>Holde orden på tingene sine</a:t>
            </a:r>
          </a:p>
          <a:p>
            <a:pPr marL="285750" lvl="0" indent="-285750">
              <a:buFont typeface="Wingdings" panose="05000000000000000000" pitchFamily="2" charset="2"/>
              <a:buChar char="ü"/>
            </a:pPr>
            <a:r>
              <a:rPr lang="nb-NO" sz="1400" dirty="0">
                <a:cs typeface="Arial" panose="020B0604020202020204" pitchFamily="34" charset="0"/>
              </a:rPr>
              <a:t>Ulike følelser og hvordan håndtere dem</a:t>
            </a:r>
          </a:p>
          <a:p>
            <a:pPr marL="285750" lvl="0" indent="-285750">
              <a:buFont typeface="Wingdings" panose="05000000000000000000" pitchFamily="2" charset="2"/>
              <a:buChar char="ü"/>
            </a:pPr>
            <a:r>
              <a:rPr lang="nb-NO" sz="1400" dirty="0">
                <a:cs typeface="Arial" panose="020B0604020202020204" pitchFamily="34" charset="0"/>
              </a:rPr>
              <a:t>Lære om at kroppen er min (se mer om dette i virksomhetsplanen)</a:t>
            </a:r>
          </a:p>
          <a:p>
            <a:pPr marL="285750" lvl="0" indent="-285750">
              <a:buFont typeface="Wingdings" panose="05000000000000000000" pitchFamily="2" charset="2"/>
              <a:buChar char="ü"/>
            </a:pPr>
            <a:r>
              <a:rPr lang="nb-NO" sz="1400" dirty="0">
                <a:cs typeface="Arial" panose="020B0604020202020204" pitchFamily="34" charset="0"/>
              </a:rPr>
              <a:t>Lære om forskjellen på gode og vonde hemmeligheter </a:t>
            </a:r>
          </a:p>
          <a:p>
            <a:pPr marL="285750" lvl="0" indent="-285750">
              <a:buFont typeface="Wingdings" panose="05000000000000000000" pitchFamily="2" charset="2"/>
              <a:buChar char="ü"/>
            </a:pPr>
            <a:r>
              <a:rPr lang="nb-NO" sz="1400" dirty="0">
                <a:cs typeface="Arial" panose="020B0604020202020204" pitchFamily="34" charset="0"/>
              </a:rPr>
              <a:t>Lære om barnevern og barns rettigheter (hva er lov og ikke lov)</a:t>
            </a:r>
          </a:p>
          <a:p>
            <a:pPr marL="285750" lvl="0" indent="-285750">
              <a:buFont typeface="Wingdings" panose="05000000000000000000" pitchFamily="2" charset="2"/>
              <a:buChar char="ü"/>
            </a:pPr>
            <a:r>
              <a:rPr lang="nb-NO" sz="1400" dirty="0"/>
              <a:t>Bli sikre og ansvarsfulle trafikanter</a:t>
            </a:r>
          </a:p>
          <a:p>
            <a:pPr marL="285750" lvl="0" indent="-285750">
              <a:buFont typeface="Wingdings" panose="05000000000000000000" pitchFamily="2" charset="2"/>
              <a:buChar char="ü"/>
            </a:pPr>
            <a:r>
              <a:rPr lang="nb-NO" sz="1400" dirty="0"/>
              <a:t>Bli ekte brannvernere</a:t>
            </a:r>
          </a:p>
          <a:p>
            <a:pPr marL="285750" lvl="0" indent="-285750">
              <a:buFont typeface="Wingdings" panose="05000000000000000000" pitchFamily="2" charset="2"/>
              <a:buChar char="ü"/>
            </a:pPr>
            <a:r>
              <a:rPr lang="nb-NO" sz="1400" dirty="0">
                <a:cs typeface="Arial" panose="020B0604020202020204" pitchFamily="34" charset="0"/>
              </a:rPr>
              <a:t>Lære litt om førstehjelp</a:t>
            </a:r>
          </a:p>
          <a:p>
            <a:pPr marL="285750" lvl="0" indent="-285750">
              <a:buFont typeface="Wingdings" panose="05000000000000000000" pitchFamily="2" charset="2"/>
              <a:buChar char="ü"/>
            </a:pPr>
            <a:r>
              <a:rPr lang="nb-NO" sz="1400" dirty="0">
                <a:cs typeface="Arial" panose="020B0604020202020204" pitchFamily="34" charset="0"/>
              </a:rPr>
              <a:t>Få grunnleggende opplevelser, kunnskap og ferdigheter innenfor rammeplanens fagområder</a:t>
            </a:r>
          </a:p>
        </p:txBody>
      </p:sp>
      <p:sp>
        <p:nvSpPr>
          <p:cNvPr id="35" name="Text Box 42"/>
          <p:cNvSpPr txBox="1">
            <a:spLocks noChangeArrowheads="1"/>
          </p:cNvSpPr>
          <p:nvPr/>
        </p:nvSpPr>
        <p:spPr bwMode="auto">
          <a:xfrm>
            <a:off x="4574150" y="138612"/>
            <a:ext cx="3904831" cy="4849024"/>
          </a:xfrm>
          <a:prstGeom prst="rect">
            <a:avLst/>
          </a:prstGeom>
          <a:solidFill>
            <a:schemeClr val="lt1">
              <a:lumMod val="100000"/>
              <a:lumOff val="0"/>
            </a:schemeClr>
          </a:solidFill>
          <a:ln w="31750">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pPr>
              <a:lnSpc>
                <a:spcPct val="115000"/>
              </a:lnSpc>
              <a:spcAft>
                <a:spcPts val="0"/>
              </a:spcAft>
            </a:pPr>
            <a:r>
              <a:rPr lang="nb-NO" sz="1200" b="1" dirty="0">
                <a:solidFill>
                  <a:srgbClr val="002060"/>
                </a:solidFill>
                <a:effectLst/>
                <a:ea typeface="Times New Roman" panose="02020603050405020304" pitchFamily="18" charset="0"/>
              </a:rPr>
              <a:t>SOSIAL KOMPETANSE</a:t>
            </a:r>
            <a:endParaRPr lang="nb-NO" sz="1200" dirty="0">
              <a:effectLst/>
              <a:ea typeface="Times New Roman" panose="02020603050405020304" pitchFamily="18" charset="0"/>
            </a:endParaRPr>
          </a:p>
          <a:p>
            <a:pPr>
              <a:spcAft>
                <a:spcPts val="0"/>
              </a:spcAft>
            </a:pPr>
            <a:r>
              <a:rPr lang="nb-NO" sz="1200" i="1" kern="1200" dirty="0">
                <a:solidFill>
                  <a:srgbClr val="000000"/>
                </a:solidFill>
                <a:effectLst/>
                <a:ea typeface="Times New Roman" panose="02020603050405020304" pitchFamily="18" charset="0"/>
              </a:rPr>
              <a:t>«å kunne samhandle positivt med andre i ulike situasjoner.» </a:t>
            </a:r>
            <a:endParaRPr lang="nb-NO" sz="1200" dirty="0">
              <a:effectLst/>
              <a:ea typeface="Times New Roman" panose="02020603050405020304" pitchFamily="18" charset="0"/>
            </a:endParaRPr>
          </a:p>
          <a:p>
            <a:pPr>
              <a:spcAft>
                <a:spcPts val="0"/>
              </a:spcAft>
            </a:pPr>
            <a:r>
              <a:rPr lang="nb-NO" sz="1200" u="sng" kern="1200" dirty="0">
                <a:solidFill>
                  <a:srgbClr val="000000"/>
                </a:solidFill>
                <a:effectLst/>
                <a:ea typeface="Times New Roman" panose="02020603050405020304" pitchFamily="18" charset="0"/>
              </a:rPr>
              <a:t>Verktøy:</a:t>
            </a:r>
            <a:r>
              <a:rPr lang="nb-NO" sz="1200" kern="1200" dirty="0">
                <a:solidFill>
                  <a:srgbClr val="000000"/>
                </a:solidFill>
                <a:effectLst/>
                <a:ea typeface="Times New Roman" panose="02020603050405020304" pitchFamily="18" charset="0"/>
              </a:rPr>
              <a:t> Løveloven, vennekort m.m</a:t>
            </a:r>
          </a:p>
          <a:p>
            <a:pPr>
              <a:spcAft>
                <a:spcPts val="0"/>
              </a:spcAft>
            </a:pPr>
            <a:endParaRPr lang="nb-NO" sz="1200" b="1" dirty="0">
              <a:solidFill>
                <a:srgbClr val="002060"/>
              </a:solidFill>
              <a:ea typeface="Times New Roman" panose="02020603050405020304" pitchFamily="18" charset="0"/>
            </a:endParaRPr>
          </a:p>
          <a:p>
            <a:pPr>
              <a:spcAft>
                <a:spcPts val="0"/>
              </a:spcAft>
            </a:pPr>
            <a:r>
              <a:rPr lang="nb-NO" sz="1200" b="1" dirty="0">
                <a:solidFill>
                  <a:srgbClr val="002060"/>
                </a:solidFill>
                <a:ea typeface="Times New Roman" panose="02020603050405020304" pitchFamily="18" charset="0"/>
              </a:rPr>
              <a:t>SPRÅKMILJØ/SPRÅKSTIMULERING</a:t>
            </a:r>
            <a:br>
              <a:rPr lang="nb-NO" sz="1200" dirty="0">
                <a:solidFill>
                  <a:srgbClr val="000000"/>
                </a:solidFill>
                <a:ea typeface="Times New Roman" panose="02020603050405020304" pitchFamily="18" charset="0"/>
              </a:rPr>
            </a:br>
            <a:r>
              <a:rPr lang="nb-NO" sz="1200" dirty="0">
                <a:solidFill>
                  <a:srgbClr val="000000"/>
                </a:solidFill>
                <a:ea typeface="Times New Roman" panose="02020603050405020304" pitchFamily="18" charset="0"/>
              </a:rPr>
              <a:t>Barna skal få trening i å utrykke seg </a:t>
            </a:r>
          </a:p>
          <a:p>
            <a:pPr>
              <a:spcAft>
                <a:spcPts val="0"/>
              </a:spcAft>
            </a:pPr>
            <a:r>
              <a:rPr lang="nb-NO" sz="1200" dirty="0">
                <a:solidFill>
                  <a:srgbClr val="000000"/>
                </a:solidFill>
                <a:ea typeface="Times New Roman" panose="02020603050405020304" pitchFamily="18" charset="0"/>
              </a:rPr>
              <a:t>muntlig, og lytte til hva andre har å si. </a:t>
            </a:r>
            <a:endParaRPr lang="nb-NO" sz="1200" dirty="0">
              <a:ea typeface="Times New Roman" panose="02020603050405020304" pitchFamily="18" charset="0"/>
            </a:endParaRPr>
          </a:p>
          <a:p>
            <a:pPr>
              <a:spcAft>
                <a:spcPts val="0"/>
              </a:spcAft>
            </a:pPr>
            <a:r>
              <a:rPr lang="nb-NO" sz="1200" u="sng" dirty="0">
                <a:solidFill>
                  <a:srgbClr val="000000"/>
                </a:solidFill>
                <a:ea typeface="Times New Roman" panose="02020603050405020304" pitchFamily="18" charset="0"/>
              </a:rPr>
              <a:t>Verktøy:</a:t>
            </a:r>
            <a:r>
              <a:rPr lang="nb-NO" sz="1200" dirty="0">
                <a:solidFill>
                  <a:srgbClr val="000000"/>
                </a:solidFill>
                <a:ea typeface="Times New Roman" panose="02020603050405020304" pitchFamily="18" charset="0"/>
              </a:rPr>
              <a:t> Read, snakkepakka, munnmotorikk, trampoline ++</a:t>
            </a:r>
            <a:endParaRPr lang="nb-NO" sz="1200" dirty="0">
              <a:ea typeface="Times New Roman" panose="02020603050405020304" pitchFamily="18" charset="0"/>
            </a:endParaRPr>
          </a:p>
          <a:p>
            <a:pPr>
              <a:spcAft>
                <a:spcPts val="0"/>
              </a:spcAft>
            </a:pPr>
            <a:endParaRPr lang="nb-NO" sz="1200" dirty="0">
              <a:effectLst/>
              <a:ea typeface="Times New Roman" panose="02020603050405020304" pitchFamily="18" charset="0"/>
            </a:endParaRPr>
          </a:p>
          <a:p>
            <a:pPr>
              <a:spcAft>
                <a:spcPts val="0"/>
              </a:spcAft>
            </a:pPr>
            <a:r>
              <a:rPr lang="nb-NO" sz="1200" b="1" dirty="0">
                <a:solidFill>
                  <a:srgbClr val="002060"/>
                </a:solidFill>
                <a:ea typeface="Times New Roman" panose="02020603050405020304" pitchFamily="18" charset="0"/>
              </a:rPr>
              <a:t>REALFAG</a:t>
            </a:r>
            <a:endParaRPr lang="nb-NO" sz="1200" dirty="0">
              <a:ea typeface="Times New Roman" panose="02020603050405020304" pitchFamily="18" charset="0"/>
            </a:endParaRPr>
          </a:p>
          <a:p>
            <a:pPr>
              <a:spcAft>
                <a:spcPts val="0"/>
              </a:spcAft>
            </a:pPr>
            <a:r>
              <a:rPr lang="nb-NO" sz="1200" dirty="0">
                <a:solidFill>
                  <a:srgbClr val="000000"/>
                </a:solidFill>
                <a:ea typeface="Times New Roman" panose="02020603050405020304" pitchFamily="18" charset="0"/>
              </a:rPr>
              <a:t>Matematikk, fysikk, kjemi, biologi, astronomi, geofag og informasjonsteknologi.</a:t>
            </a:r>
            <a:endParaRPr lang="nb-NO" sz="1200" dirty="0">
              <a:ea typeface="Times New Roman" panose="02020603050405020304" pitchFamily="18" charset="0"/>
            </a:endParaRPr>
          </a:p>
          <a:p>
            <a:pPr>
              <a:lnSpc>
                <a:spcPct val="115000"/>
              </a:lnSpc>
              <a:spcAft>
                <a:spcPts val="0"/>
              </a:spcAft>
            </a:pPr>
            <a:r>
              <a:rPr lang="nb-NO" sz="1200" u="sng" dirty="0">
                <a:ea typeface="Times New Roman" panose="02020603050405020304" pitchFamily="18" charset="0"/>
              </a:rPr>
              <a:t>Verktøy:</a:t>
            </a:r>
            <a:r>
              <a:rPr lang="nb-NO" sz="1200" dirty="0">
                <a:ea typeface="Times New Roman" panose="02020603050405020304" pitchFamily="18" charset="0"/>
              </a:rPr>
              <a:t> Digital praksis, mattekassa, trampoline ++</a:t>
            </a:r>
          </a:p>
          <a:p>
            <a:pPr>
              <a:lnSpc>
                <a:spcPct val="115000"/>
              </a:lnSpc>
              <a:spcAft>
                <a:spcPts val="0"/>
              </a:spcAft>
            </a:pPr>
            <a:endParaRPr lang="nb-NO" sz="1200" dirty="0">
              <a:effectLst/>
              <a:ea typeface="Times New Roman" panose="02020603050405020304" pitchFamily="18" charset="0"/>
            </a:endParaRPr>
          </a:p>
          <a:p>
            <a:pPr lvl="0" eaLnBrk="0" fontAlgn="base" hangingPunct="0"/>
            <a:r>
              <a:rPr lang="nb-NO" altLang="nb-NO" sz="1200" b="1" noProof="1">
                <a:solidFill>
                  <a:srgbClr val="002060"/>
                </a:solidFill>
              </a:rPr>
              <a:t>IKT</a:t>
            </a:r>
          </a:p>
          <a:p>
            <a:r>
              <a:rPr lang="nb-NO" sz="1200" dirty="0"/>
              <a:t>Vi fotograferer, skriver ut, kopierer, scanner, spiller og filmer.</a:t>
            </a:r>
          </a:p>
          <a:p>
            <a:r>
              <a:rPr lang="nb-NO" sz="1200" dirty="0"/>
              <a:t>Vi bruker digitale verktøy gjennom kreativitet, lek og læring! </a:t>
            </a:r>
          </a:p>
          <a:p>
            <a:pPr lvl="0" eaLnBrk="0" fontAlgn="base" hangingPunct="0">
              <a:spcBef>
                <a:spcPct val="0"/>
              </a:spcBef>
            </a:pPr>
            <a:endParaRPr lang="nb-NO" altLang="nb-NO" sz="1200" b="1" noProof="1">
              <a:solidFill>
                <a:srgbClr val="002060"/>
              </a:solidFill>
              <a:cs typeface="Arial" panose="020B0604020202020204" pitchFamily="34" charset="0"/>
            </a:endParaRPr>
          </a:p>
          <a:p>
            <a:pPr lvl="0" eaLnBrk="0" fontAlgn="base" hangingPunct="0">
              <a:spcBef>
                <a:spcPct val="0"/>
              </a:spcBef>
            </a:pPr>
            <a:r>
              <a:rPr lang="nb-NO" altLang="nb-NO" sz="1200" b="1" noProof="1">
                <a:solidFill>
                  <a:srgbClr val="002060"/>
                </a:solidFill>
                <a:cs typeface="Arial" panose="020B0604020202020204" pitchFamily="34" charset="0"/>
              </a:rPr>
              <a:t>HYGIENE</a:t>
            </a:r>
          </a:p>
          <a:p>
            <a:pPr lvl="0" eaLnBrk="0" fontAlgn="base" hangingPunct="0">
              <a:spcBef>
                <a:spcPct val="0"/>
              </a:spcBef>
            </a:pPr>
            <a:r>
              <a:rPr lang="nb-NO" altLang="nb-NO" sz="1200" noProof="1">
                <a:cs typeface="Arial" panose="020B0604020202020204" pitchFamily="34" charset="0"/>
              </a:rPr>
              <a:t>Bla… Klare seg på toalettet alene, vaske hendene før måltider og etter toalettbesøk</a:t>
            </a:r>
          </a:p>
          <a:p>
            <a:pPr lvl="0" eaLnBrk="0" fontAlgn="base" hangingPunct="0">
              <a:spcBef>
                <a:spcPct val="0"/>
              </a:spcBef>
            </a:pPr>
            <a:endParaRPr lang="nb-NO" altLang="nb-NO" sz="1200" noProof="1">
              <a:cs typeface="Arial" panose="020B0604020202020204" pitchFamily="34" charset="0"/>
            </a:endParaRPr>
          </a:p>
          <a:p>
            <a:pPr lvl="0" eaLnBrk="0" fontAlgn="base" hangingPunct="0">
              <a:spcBef>
                <a:spcPct val="0"/>
              </a:spcBef>
            </a:pPr>
            <a:r>
              <a:rPr lang="nb-NO" altLang="nb-NO" sz="1200" b="1" dirty="0">
                <a:solidFill>
                  <a:srgbClr val="002060"/>
                </a:solidFill>
                <a:cs typeface="Arial" panose="020B0604020202020204" pitchFamily="34" charset="0"/>
              </a:rPr>
              <a:t>TEKSTSKAPING</a:t>
            </a:r>
            <a:r>
              <a:rPr lang="nb-NO" altLang="nb-NO" sz="1200" dirty="0">
                <a:solidFill>
                  <a:srgbClr val="002060"/>
                </a:solidFill>
                <a:cs typeface="Arial" panose="020B0604020202020204" pitchFamily="34" charset="0"/>
              </a:rPr>
              <a:t>: </a:t>
            </a:r>
            <a:endParaRPr lang="nb-NO" altLang="nb-NO" sz="1200" b="1" dirty="0">
              <a:solidFill>
                <a:srgbClr val="002060"/>
              </a:solidFill>
              <a:cs typeface="Arial" panose="020B0604020202020204" pitchFamily="34" charset="0"/>
            </a:endParaRPr>
          </a:p>
          <a:p>
            <a:pPr lvl="0" eaLnBrk="0" fontAlgn="base" hangingPunct="0">
              <a:spcBef>
                <a:spcPct val="0"/>
              </a:spcBef>
            </a:pPr>
            <a:r>
              <a:rPr lang="nb-NO" altLang="nb-NO" sz="1200" b="1" dirty="0">
                <a:solidFill>
                  <a:srgbClr val="7030A0"/>
                </a:solidFill>
                <a:cs typeface="Arial" panose="020B0604020202020204" pitchFamily="34" charset="0"/>
              </a:rPr>
              <a:t>ABCDEFGHIJKLMNOPQRSTUVWXYZÆØÅ</a:t>
            </a:r>
          </a:p>
          <a:p>
            <a:pPr lvl="0" eaLnBrk="0" fontAlgn="base" hangingPunct="0">
              <a:spcBef>
                <a:spcPct val="0"/>
              </a:spcBef>
            </a:pPr>
            <a:r>
              <a:rPr lang="nb-NO" altLang="nb-NO" sz="1200" dirty="0">
                <a:cs typeface="Arial" panose="020B0604020202020204" pitchFamily="34" charset="0"/>
              </a:rPr>
              <a:t>Gleden av å skape ord</a:t>
            </a:r>
          </a:p>
          <a:p>
            <a:pPr lvl="0" eaLnBrk="0" fontAlgn="base" hangingPunct="0">
              <a:spcBef>
                <a:spcPct val="0"/>
              </a:spcBef>
            </a:pPr>
            <a:endParaRPr lang="nb-NO" altLang="nb-NO" sz="1200" noProof="1">
              <a:cs typeface="Arial" panose="020B0604020202020204" pitchFamily="34" charset="0"/>
            </a:endParaRPr>
          </a:p>
          <a:p>
            <a:pPr>
              <a:lnSpc>
                <a:spcPct val="115000"/>
              </a:lnSpc>
              <a:spcAft>
                <a:spcPts val="0"/>
              </a:spcAft>
            </a:pPr>
            <a:endParaRPr lang="nb-NO" sz="1200" dirty="0">
              <a:effectLst/>
              <a:ea typeface="Times New Roman" panose="02020603050405020304" pitchFamily="18" charset="0"/>
            </a:endParaRPr>
          </a:p>
        </p:txBody>
      </p:sp>
      <p:sp>
        <p:nvSpPr>
          <p:cNvPr id="3" name="TekstSylinder 2"/>
          <p:cNvSpPr txBox="1"/>
          <p:nvPr/>
        </p:nvSpPr>
        <p:spPr>
          <a:xfrm>
            <a:off x="6317709" y="5250152"/>
            <a:ext cx="2161272" cy="138499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marL="285750" indent="-285750">
              <a:buFont typeface="Wingdings" panose="05000000000000000000" pitchFamily="2" charset="2"/>
              <a:buChar char="ü"/>
            </a:pPr>
            <a:r>
              <a:rPr lang="nb-NO" altLang="nb-NO" sz="1200" dirty="0"/>
              <a:t>Humor,</a:t>
            </a:r>
            <a:r>
              <a:rPr lang="nb-NO" altLang="nb-NO" sz="1200" dirty="0">
                <a:solidFill>
                  <a:srgbClr val="000000"/>
                </a:solidFill>
              </a:rPr>
              <a:t> </a:t>
            </a:r>
            <a:r>
              <a:rPr lang="nb-NO" altLang="nb-NO" sz="1200" dirty="0"/>
              <a:t>latter og glede</a:t>
            </a:r>
          </a:p>
          <a:p>
            <a:pPr marL="285750" indent="-285750">
              <a:buFont typeface="Wingdings" panose="05000000000000000000" pitchFamily="2" charset="2"/>
              <a:buChar char="ü"/>
            </a:pPr>
            <a:r>
              <a:rPr lang="nb-NO" altLang="nb-NO" sz="1200" dirty="0"/>
              <a:t>Likeverd og anerkjennelse</a:t>
            </a:r>
          </a:p>
          <a:p>
            <a:pPr marL="285750" indent="-285750">
              <a:buFont typeface="Wingdings" panose="05000000000000000000" pitchFamily="2" charset="2"/>
              <a:buChar char="ü"/>
            </a:pPr>
            <a:r>
              <a:rPr lang="nb-NO" altLang="nb-NO" sz="1200" dirty="0"/>
              <a:t>Sannhet og ærlighet</a:t>
            </a:r>
          </a:p>
          <a:p>
            <a:pPr marL="285750" indent="-285750">
              <a:buFont typeface="Wingdings" panose="05000000000000000000" pitchFamily="2" charset="2"/>
              <a:buChar char="ü"/>
            </a:pPr>
            <a:r>
              <a:rPr lang="nb-NO" altLang="nb-NO" sz="1200" dirty="0"/>
              <a:t>Fred og forståelse</a:t>
            </a:r>
            <a:r>
              <a:rPr lang="nb-NO" altLang="nb-NO" sz="1200" dirty="0">
                <a:solidFill>
                  <a:srgbClr val="000000"/>
                </a:solidFill>
              </a:rPr>
              <a:t> </a:t>
            </a:r>
            <a:endParaRPr lang="nb-NO" altLang="nb-NO" sz="1200" dirty="0"/>
          </a:p>
          <a:p>
            <a:pPr marL="285750" indent="-285750">
              <a:buFont typeface="Wingdings" panose="05000000000000000000" pitchFamily="2" charset="2"/>
              <a:buChar char="ü"/>
            </a:pPr>
            <a:r>
              <a:rPr lang="nb-NO" altLang="nb-NO" sz="1200" dirty="0">
                <a:solidFill>
                  <a:srgbClr val="000000"/>
                </a:solidFill>
              </a:rPr>
              <a:t>Verdiformidling</a:t>
            </a:r>
          </a:p>
          <a:p>
            <a:pPr marL="285750" indent="-285750">
              <a:buFont typeface="Wingdings" panose="05000000000000000000" pitchFamily="2" charset="2"/>
              <a:buChar char="ü"/>
            </a:pPr>
            <a:r>
              <a:rPr lang="nb-NO" altLang="nb-NO" sz="1200" dirty="0">
                <a:solidFill>
                  <a:srgbClr val="000000"/>
                </a:solidFill>
              </a:rPr>
              <a:t>Trygghet</a:t>
            </a:r>
          </a:p>
          <a:p>
            <a:pPr marL="285750" indent="-285750">
              <a:buFont typeface="Wingdings" panose="05000000000000000000" pitchFamily="2" charset="2"/>
              <a:buChar char="ü"/>
            </a:pPr>
            <a:r>
              <a:rPr lang="nb-NO" altLang="nb-NO" sz="1200" dirty="0"/>
              <a:t>Toleranse</a:t>
            </a:r>
          </a:p>
        </p:txBody>
      </p:sp>
      <p:sp>
        <p:nvSpPr>
          <p:cNvPr id="13" name="TekstSylinder 12">
            <a:extLst>
              <a:ext uri="{FF2B5EF4-FFF2-40B4-BE49-F238E27FC236}">
                <a16:creationId xmlns:a16="http://schemas.microsoft.com/office/drawing/2014/main" id="{9BF1ECB4-3B82-41F0-BE43-5C53829C1DA1}"/>
              </a:ext>
            </a:extLst>
          </p:cNvPr>
          <p:cNvSpPr txBox="1"/>
          <p:nvPr/>
        </p:nvSpPr>
        <p:spPr>
          <a:xfrm>
            <a:off x="4574150" y="5079715"/>
            <a:ext cx="1545662" cy="156966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marL="285750" indent="-285750">
              <a:buFont typeface="Wingdings" panose="05000000000000000000" pitchFamily="2" charset="2"/>
              <a:buChar char="ü"/>
            </a:pPr>
            <a:r>
              <a:rPr lang="nb-NO" altLang="nb-NO" sz="1200" dirty="0"/>
              <a:t>Omsorg</a:t>
            </a:r>
          </a:p>
          <a:p>
            <a:pPr marL="285750" indent="-285750">
              <a:buFont typeface="Wingdings" panose="05000000000000000000" pitchFamily="2" charset="2"/>
              <a:buChar char="ü"/>
            </a:pPr>
            <a:r>
              <a:rPr lang="nb-NO" altLang="nb-NO" sz="1200" dirty="0"/>
              <a:t>Vennskap</a:t>
            </a:r>
          </a:p>
          <a:p>
            <a:pPr marL="285750" indent="-285750">
              <a:buFont typeface="Wingdings" panose="05000000000000000000" pitchFamily="2" charset="2"/>
              <a:buChar char="ü"/>
            </a:pPr>
            <a:r>
              <a:rPr lang="nb-NO" altLang="nb-NO" sz="1200" dirty="0"/>
              <a:t>Solidaritet</a:t>
            </a:r>
          </a:p>
          <a:p>
            <a:pPr marL="285750" indent="-285750">
              <a:buFont typeface="Wingdings" panose="05000000000000000000" pitchFamily="2" charset="2"/>
              <a:buChar char="ü"/>
            </a:pPr>
            <a:r>
              <a:rPr lang="nb-NO" altLang="nb-NO" sz="1200" dirty="0"/>
              <a:t>Respekt</a:t>
            </a:r>
          </a:p>
          <a:p>
            <a:pPr marL="285750" indent="-285750">
              <a:buFont typeface="Wingdings" panose="05000000000000000000" pitchFamily="2" charset="2"/>
              <a:buChar char="ü"/>
            </a:pPr>
            <a:r>
              <a:rPr lang="nb-NO" altLang="nb-NO" sz="1200" dirty="0">
                <a:solidFill>
                  <a:srgbClr val="000000"/>
                </a:solidFill>
              </a:rPr>
              <a:t>Rettferdighet</a:t>
            </a:r>
            <a:endParaRPr lang="nb-NO" altLang="nb-NO" sz="1200" dirty="0"/>
          </a:p>
          <a:p>
            <a:pPr marL="285750" indent="-285750">
              <a:buFont typeface="Wingdings" panose="05000000000000000000" pitchFamily="2" charset="2"/>
              <a:buChar char="ü"/>
            </a:pPr>
            <a:r>
              <a:rPr lang="nb-NO" altLang="nb-NO" sz="1200" dirty="0"/>
              <a:t>Menneskeverd</a:t>
            </a:r>
          </a:p>
          <a:p>
            <a:pPr marL="285750" indent="-285750">
              <a:buFont typeface="Wingdings" panose="05000000000000000000" pitchFamily="2" charset="2"/>
              <a:buChar char="ü"/>
            </a:pPr>
            <a:r>
              <a:rPr lang="nb-NO" altLang="nb-NO" sz="1200" dirty="0"/>
              <a:t>Takknemlighet</a:t>
            </a:r>
          </a:p>
          <a:p>
            <a:pPr marL="285750" indent="-285750">
              <a:buFont typeface="Wingdings" panose="05000000000000000000" pitchFamily="2" charset="2"/>
              <a:buChar char="ü"/>
            </a:pPr>
            <a:r>
              <a:rPr lang="nb-NO" altLang="nb-NO" sz="1200" dirty="0"/>
              <a:t>Nestekjærlighet</a:t>
            </a:r>
            <a:endParaRPr lang="nb-NO" sz="1200" dirty="0"/>
          </a:p>
        </p:txBody>
      </p:sp>
    </p:spTree>
    <p:extLst>
      <p:ext uri="{BB962C8B-B14F-4D97-AF65-F5344CB8AC3E}">
        <p14:creationId xmlns:p14="http://schemas.microsoft.com/office/powerpoint/2010/main" val="1179702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4">
                                            <p:txEl>
                                              <p:pRg st="0" end="0"/>
                                            </p:txEl>
                                          </p:spTgt>
                                        </p:tgtEl>
                                        <p:attrNameLst>
                                          <p:attrName>style.visibility</p:attrName>
                                        </p:attrNameLst>
                                      </p:cBhvr>
                                      <p:to>
                                        <p:strVal val="visible"/>
                                      </p:to>
                                    </p:set>
                                    <p:anim calcmode="lin" valueType="num">
                                      <p:cBhvr additive="base">
                                        <p:cTn id="7" dur="500" fill="hold"/>
                                        <p:tgtEl>
                                          <p:spTgt spid="5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4">
                                            <p:txEl>
                                              <p:pRg st="1" end="1"/>
                                            </p:txEl>
                                          </p:spTgt>
                                        </p:tgtEl>
                                        <p:attrNameLst>
                                          <p:attrName>style.visibility</p:attrName>
                                        </p:attrNameLst>
                                      </p:cBhvr>
                                      <p:to>
                                        <p:strVal val="visible"/>
                                      </p:to>
                                    </p:set>
                                    <p:anim calcmode="lin" valueType="num">
                                      <p:cBhvr additive="base">
                                        <p:cTn id="13" dur="500" fill="hold"/>
                                        <p:tgtEl>
                                          <p:spTgt spid="5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4">
                                            <p:txEl>
                                              <p:pRg st="2" end="2"/>
                                            </p:txEl>
                                          </p:spTgt>
                                        </p:tgtEl>
                                        <p:attrNameLst>
                                          <p:attrName>style.visibility</p:attrName>
                                        </p:attrNameLst>
                                      </p:cBhvr>
                                      <p:to>
                                        <p:strVal val="visible"/>
                                      </p:to>
                                    </p:set>
                                    <p:anim calcmode="lin" valueType="num">
                                      <p:cBhvr additive="base">
                                        <p:cTn id="19" dur="500" fill="hold"/>
                                        <p:tgtEl>
                                          <p:spTgt spid="5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4">
                                            <p:txEl>
                                              <p:pRg st="3" end="3"/>
                                            </p:txEl>
                                          </p:spTgt>
                                        </p:tgtEl>
                                        <p:attrNameLst>
                                          <p:attrName>style.visibility</p:attrName>
                                        </p:attrNameLst>
                                      </p:cBhvr>
                                      <p:to>
                                        <p:strVal val="visible"/>
                                      </p:to>
                                    </p:set>
                                    <p:anim calcmode="lin" valueType="num">
                                      <p:cBhvr additive="base">
                                        <p:cTn id="25" dur="500" fill="hold"/>
                                        <p:tgtEl>
                                          <p:spTgt spid="5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4">
                                            <p:txEl>
                                              <p:pRg st="4" end="4"/>
                                            </p:txEl>
                                          </p:spTgt>
                                        </p:tgtEl>
                                        <p:attrNameLst>
                                          <p:attrName>style.visibility</p:attrName>
                                        </p:attrNameLst>
                                      </p:cBhvr>
                                      <p:to>
                                        <p:strVal val="visible"/>
                                      </p:to>
                                    </p:set>
                                    <p:anim calcmode="lin" valueType="num">
                                      <p:cBhvr additive="base">
                                        <p:cTn id="31" dur="500" fill="hold"/>
                                        <p:tgtEl>
                                          <p:spTgt spid="5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4">
                                            <p:txEl>
                                              <p:pRg st="5" end="5"/>
                                            </p:txEl>
                                          </p:spTgt>
                                        </p:tgtEl>
                                        <p:attrNameLst>
                                          <p:attrName>style.visibility</p:attrName>
                                        </p:attrNameLst>
                                      </p:cBhvr>
                                      <p:to>
                                        <p:strVal val="visible"/>
                                      </p:to>
                                    </p:set>
                                    <p:anim calcmode="lin" valueType="num">
                                      <p:cBhvr additive="base">
                                        <p:cTn id="37" dur="500" fill="hold"/>
                                        <p:tgtEl>
                                          <p:spTgt spid="54">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54">
                                            <p:txEl>
                                              <p:pRg st="6" end="6"/>
                                            </p:txEl>
                                          </p:spTgt>
                                        </p:tgtEl>
                                        <p:attrNameLst>
                                          <p:attrName>style.visibility</p:attrName>
                                        </p:attrNameLst>
                                      </p:cBhvr>
                                      <p:to>
                                        <p:strVal val="visible"/>
                                      </p:to>
                                    </p:set>
                                    <p:anim calcmode="lin" valueType="num">
                                      <p:cBhvr additive="base">
                                        <p:cTn id="43" dur="500" fill="hold"/>
                                        <p:tgtEl>
                                          <p:spTgt spid="54">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54">
                                            <p:txEl>
                                              <p:pRg st="7" end="7"/>
                                            </p:txEl>
                                          </p:spTgt>
                                        </p:tgtEl>
                                        <p:attrNameLst>
                                          <p:attrName>style.visibility</p:attrName>
                                        </p:attrNameLst>
                                      </p:cBhvr>
                                      <p:to>
                                        <p:strVal val="visible"/>
                                      </p:to>
                                    </p:set>
                                    <p:anim calcmode="lin" valueType="num">
                                      <p:cBhvr additive="base">
                                        <p:cTn id="49" dur="500" fill="hold"/>
                                        <p:tgtEl>
                                          <p:spTgt spid="54">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54">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54">
                                            <p:txEl>
                                              <p:pRg st="8" end="8"/>
                                            </p:txEl>
                                          </p:spTgt>
                                        </p:tgtEl>
                                        <p:attrNameLst>
                                          <p:attrName>style.visibility</p:attrName>
                                        </p:attrNameLst>
                                      </p:cBhvr>
                                      <p:to>
                                        <p:strVal val="visible"/>
                                      </p:to>
                                    </p:set>
                                    <p:anim calcmode="lin" valueType="num">
                                      <p:cBhvr additive="base">
                                        <p:cTn id="55" dur="500" fill="hold"/>
                                        <p:tgtEl>
                                          <p:spTgt spid="54">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54">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54">
                                            <p:txEl>
                                              <p:pRg st="9" end="9"/>
                                            </p:txEl>
                                          </p:spTgt>
                                        </p:tgtEl>
                                        <p:attrNameLst>
                                          <p:attrName>style.visibility</p:attrName>
                                        </p:attrNameLst>
                                      </p:cBhvr>
                                      <p:to>
                                        <p:strVal val="visible"/>
                                      </p:to>
                                    </p:set>
                                    <p:anim calcmode="lin" valueType="num">
                                      <p:cBhvr additive="base">
                                        <p:cTn id="61" dur="500" fill="hold"/>
                                        <p:tgtEl>
                                          <p:spTgt spid="54">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54">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54">
                                            <p:txEl>
                                              <p:pRg st="10" end="10"/>
                                            </p:txEl>
                                          </p:spTgt>
                                        </p:tgtEl>
                                        <p:attrNameLst>
                                          <p:attrName>style.visibility</p:attrName>
                                        </p:attrNameLst>
                                      </p:cBhvr>
                                      <p:to>
                                        <p:strVal val="visible"/>
                                      </p:to>
                                    </p:set>
                                    <p:anim calcmode="lin" valueType="num">
                                      <p:cBhvr additive="base">
                                        <p:cTn id="67" dur="500" fill="hold"/>
                                        <p:tgtEl>
                                          <p:spTgt spid="54">
                                            <p:txEl>
                                              <p:pRg st="10" end="1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54">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54">
                                            <p:txEl>
                                              <p:pRg st="11" end="11"/>
                                            </p:txEl>
                                          </p:spTgt>
                                        </p:tgtEl>
                                        <p:attrNameLst>
                                          <p:attrName>style.visibility</p:attrName>
                                        </p:attrNameLst>
                                      </p:cBhvr>
                                      <p:to>
                                        <p:strVal val="visible"/>
                                      </p:to>
                                    </p:set>
                                    <p:anim calcmode="lin" valueType="num">
                                      <p:cBhvr additive="base">
                                        <p:cTn id="73" dur="500" fill="hold"/>
                                        <p:tgtEl>
                                          <p:spTgt spid="54">
                                            <p:txEl>
                                              <p:pRg st="11" end="11"/>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54">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54">
                                            <p:txEl>
                                              <p:pRg st="12" end="12"/>
                                            </p:txEl>
                                          </p:spTgt>
                                        </p:tgtEl>
                                        <p:attrNameLst>
                                          <p:attrName>style.visibility</p:attrName>
                                        </p:attrNameLst>
                                      </p:cBhvr>
                                      <p:to>
                                        <p:strVal val="visible"/>
                                      </p:to>
                                    </p:set>
                                    <p:anim calcmode="lin" valueType="num">
                                      <p:cBhvr additive="base">
                                        <p:cTn id="79" dur="500" fill="hold"/>
                                        <p:tgtEl>
                                          <p:spTgt spid="54">
                                            <p:txEl>
                                              <p:pRg st="12" end="12"/>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54">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nodeType="clickEffect">
                                  <p:stCondLst>
                                    <p:cond delay="0"/>
                                  </p:stCondLst>
                                  <p:childTnLst>
                                    <p:set>
                                      <p:cBhvr>
                                        <p:cTn id="84" dur="1" fill="hold">
                                          <p:stCondLst>
                                            <p:cond delay="0"/>
                                          </p:stCondLst>
                                        </p:cTn>
                                        <p:tgtEl>
                                          <p:spTgt spid="54">
                                            <p:txEl>
                                              <p:pRg st="13" end="13"/>
                                            </p:txEl>
                                          </p:spTgt>
                                        </p:tgtEl>
                                        <p:attrNameLst>
                                          <p:attrName>style.visibility</p:attrName>
                                        </p:attrNameLst>
                                      </p:cBhvr>
                                      <p:to>
                                        <p:strVal val="visible"/>
                                      </p:to>
                                    </p:set>
                                    <p:anim calcmode="lin" valueType="num">
                                      <p:cBhvr additive="base">
                                        <p:cTn id="85" dur="500" fill="hold"/>
                                        <p:tgtEl>
                                          <p:spTgt spid="54">
                                            <p:txEl>
                                              <p:pRg st="13" end="13"/>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54">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nodeType="clickEffect">
                                  <p:stCondLst>
                                    <p:cond delay="0"/>
                                  </p:stCondLst>
                                  <p:childTnLst>
                                    <p:set>
                                      <p:cBhvr>
                                        <p:cTn id="90" dur="1" fill="hold">
                                          <p:stCondLst>
                                            <p:cond delay="0"/>
                                          </p:stCondLst>
                                        </p:cTn>
                                        <p:tgtEl>
                                          <p:spTgt spid="54">
                                            <p:txEl>
                                              <p:pRg st="14" end="14"/>
                                            </p:txEl>
                                          </p:spTgt>
                                        </p:tgtEl>
                                        <p:attrNameLst>
                                          <p:attrName>style.visibility</p:attrName>
                                        </p:attrNameLst>
                                      </p:cBhvr>
                                      <p:to>
                                        <p:strVal val="visible"/>
                                      </p:to>
                                    </p:set>
                                    <p:anim calcmode="lin" valueType="num">
                                      <p:cBhvr additive="base">
                                        <p:cTn id="91" dur="500" fill="hold"/>
                                        <p:tgtEl>
                                          <p:spTgt spid="54">
                                            <p:txEl>
                                              <p:pRg st="14" end="14"/>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54">
                                            <p:txEl>
                                              <p:pRg st="14" end="14"/>
                                            </p:txEl>
                                          </p:spTgt>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nodeType="clickEffect">
                                  <p:stCondLst>
                                    <p:cond delay="0"/>
                                  </p:stCondLst>
                                  <p:childTnLst>
                                    <p:set>
                                      <p:cBhvr>
                                        <p:cTn id="96" dur="1" fill="hold">
                                          <p:stCondLst>
                                            <p:cond delay="0"/>
                                          </p:stCondLst>
                                        </p:cTn>
                                        <p:tgtEl>
                                          <p:spTgt spid="54">
                                            <p:txEl>
                                              <p:pRg st="15" end="15"/>
                                            </p:txEl>
                                          </p:spTgt>
                                        </p:tgtEl>
                                        <p:attrNameLst>
                                          <p:attrName>style.visibility</p:attrName>
                                        </p:attrNameLst>
                                      </p:cBhvr>
                                      <p:to>
                                        <p:strVal val="visible"/>
                                      </p:to>
                                    </p:set>
                                    <p:anim calcmode="lin" valueType="num">
                                      <p:cBhvr additive="base">
                                        <p:cTn id="97" dur="500" fill="hold"/>
                                        <p:tgtEl>
                                          <p:spTgt spid="54">
                                            <p:txEl>
                                              <p:pRg st="15" end="15"/>
                                            </p:txEl>
                                          </p:spTgt>
                                        </p:tgtEl>
                                        <p:attrNameLst>
                                          <p:attrName>ppt_x</p:attrName>
                                        </p:attrNameLst>
                                      </p:cBhvr>
                                      <p:tavLst>
                                        <p:tav tm="0">
                                          <p:val>
                                            <p:strVal val="#ppt_x"/>
                                          </p:val>
                                        </p:tav>
                                        <p:tav tm="100000">
                                          <p:val>
                                            <p:strVal val="#ppt_x"/>
                                          </p:val>
                                        </p:tav>
                                      </p:tavLst>
                                    </p:anim>
                                    <p:anim calcmode="lin" valueType="num">
                                      <p:cBhvr additive="base">
                                        <p:cTn id="98" dur="500" fill="hold"/>
                                        <p:tgtEl>
                                          <p:spTgt spid="54">
                                            <p:txEl>
                                              <p:pRg st="15" end="15"/>
                                            </p:txEl>
                                          </p:spTgt>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nodeType="clickEffect">
                                  <p:stCondLst>
                                    <p:cond delay="0"/>
                                  </p:stCondLst>
                                  <p:childTnLst>
                                    <p:set>
                                      <p:cBhvr>
                                        <p:cTn id="102" dur="1" fill="hold">
                                          <p:stCondLst>
                                            <p:cond delay="0"/>
                                          </p:stCondLst>
                                        </p:cTn>
                                        <p:tgtEl>
                                          <p:spTgt spid="54">
                                            <p:txEl>
                                              <p:pRg st="16" end="16"/>
                                            </p:txEl>
                                          </p:spTgt>
                                        </p:tgtEl>
                                        <p:attrNameLst>
                                          <p:attrName>style.visibility</p:attrName>
                                        </p:attrNameLst>
                                      </p:cBhvr>
                                      <p:to>
                                        <p:strVal val="visible"/>
                                      </p:to>
                                    </p:set>
                                    <p:anim calcmode="lin" valueType="num">
                                      <p:cBhvr additive="base">
                                        <p:cTn id="103" dur="500" fill="hold"/>
                                        <p:tgtEl>
                                          <p:spTgt spid="54">
                                            <p:txEl>
                                              <p:pRg st="16" end="16"/>
                                            </p:txEl>
                                          </p:spTgt>
                                        </p:tgtEl>
                                        <p:attrNameLst>
                                          <p:attrName>ppt_x</p:attrName>
                                        </p:attrNameLst>
                                      </p:cBhvr>
                                      <p:tavLst>
                                        <p:tav tm="0">
                                          <p:val>
                                            <p:strVal val="#ppt_x"/>
                                          </p:val>
                                        </p:tav>
                                        <p:tav tm="100000">
                                          <p:val>
                                            <p:strVal val="#ppt_x"/>
                                          </p:val>
                                        </p:tav>
                                      </p:tavLst>
                                    </p:anim>
                                    <p:anim calcmode="lin" valueType="num">
                                      <p:cBhvr additive="base">
                                        <p:cTn id="104" dur="500" fill="hold"/>
                                        <p:tgtEl>
                                          <p:spTgt spid="54">
                                            <p:txEl>
                                              <p:pRg st="16" end="16"/>
                                            </p:txEl>
                                          </p:spTgt>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nodeType="clickEffect">
                                  <p:stCondLst>
                                    <p:cond delay="0"/>
                                  </p:stCondLst>
                                  <p:childTnLst>
                                    <p:set>
                                      <p:cBhvr>
                                        <p:cTn id="108" dur="1" fill="hold">
                                          <p:stCondLst>
                                            <p:cond delay="0"/>
                                          </p:stCondLst>
                                        </p:cTn>
                                        <p:tgtEl>
                                          <p:spTgt spid="54">
                                            <p:txEl>
                                              <p:pRg st="17" end="17"/>
                                            </p:txEl>
                                          </p:spTgt>
                                        </p:tgtEl>
                                        <p:attrNameLst>
                                          <p:attrName>style.visibility</p:attrName>
                                        </p:attrNameLst>
                                      </p:cBhvr>
                                      <p:to>
                                        <p:strVal val="visible"/>
                                      </p:to>
                                    </p:set>
                                    <p:anim calcmode="lin" valueType="num">
                                      <p:cBhvr additive="base">
                                        <p:cTn id="109" dur="500" fill="hold"/>
                                        <p:tgtEl>
                                          <p:spTgt spid="54">
                                            <p:txEl>
                                              <p:pRg st="17" end="17"/>
                                            </p:txEl>
                                          </p:spTgt>
                                        </p:tgtEl>
                                        <p:attrNameLst>
                                          <p:attrName>ppt_x</p:attrName>
                                        </p:attrNameLst>
                                      </p:cBhvr>
                                      <p:tavLst>
                                        <p:tav tm="0">
                                          <p:val>
                                            <p:strVal val="#ppt_x"/>
                                          </p:val>
                                        </p:tav>
                                        <p:tav tm="100000">
                                          <p:val>
                                            <p:strVal val="#ppt_x"/>
                                          </p:val>
                                        </p:tav>
                                      </p:tavLst>
                                    </p:anim>
                                    <p:anim calcmode="lin" valueType="num">
                                      <p:cBhvr additive="base">
                                        <p:cTn id="110" dur="500" fill="hold"/>
                                        <p:tgtEl>
                                          <p:spTgt spid="54">
                                            <p:txEl>
                                              <p:pRg st="17" end="17"/>
                                            </p:txEl>
                                          </p:spTgt>
                                        </p:tgtEl>
                                        <p:attrNameLst>
                                          <p:attrName>ppt_y</p:attrName>
                                        </p:attrNameLst>
                                      </p:cBhvr>
                                      <p:tavLst>
                                        <p:tav tm="0">
                                          <p:val>
                                            <p:strVal val="1+#ppt_h/2"/>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 presetClass="entr" presetSubtype="4" fill="hold" nodeType="clickEffect">
                                  <p:stCondLst>
                                    <p:cond delay="0"/>
                                  </p:stCondLst>
                                  <p:childTnLst>
                                    <p:set>
                                      <p:cBhvr>
                                        <p:cTn id="114" dur="1" fill="hold">
                                          <p:stCondLst>
                                            <p:cond delay="0"/>
                                          </p:stCondLst>
                                        </p:cTn>
                                        <p:tgtEl>
                                          <p:spTgt spid="54">
                                            <p:txEl>
                                              <p:pRg st="18" end="18"/>
                                            </p:txEl>
                                          </p:spTgt>
                                        </p:tgtEl>
                                        <p:attrNameLst>
                                          <p:attrName>style.visibility</p:attrName>
                                        </p:attrNameLst>
                                      </p:cBhvr>
                                      <p:to>
                                        <p:strVal val="visible"/>
                                      </p:to>
                                    </p:set>
                                    <p:anim calcmode="lin" valueType="num">
                                      <p:cBhvr additive="base">
                                        <p:cTn id="115" dur="500" fill="hold"/>
                                        <p:tgtEl>
                                          <p:spTgt spid="54">
                                            <p:txEl>
                                              <p:pRg st="18" end="18"/>
                                            </p:txEl>
                                          </p:spTgt>
                                        </p:tgtEl>
                                        <p:attrNameLst>
                                          <p:attrName>ppt_x</p:attrName>
                                        </p:attrNameLst>
                                      </p:cBhvr>
                                      <p:tavLst>
                                        <p:tav tm="0">
                                          <p:val>
                                            <p:strVal val="#ppt_x"/>
                                          </p:val>
                                        </p:tav>
                                        <p:tav tm="100000">
                                          <p:val>
                                            <p:strVal val="#ppt_x"/>
                                          </p:val>
                                        </p:tav>
                                      </p:tavLst>
                                    </p:anim>
                                    <p:anim calcmode="lin" valueType="num">
                                      <p:cBhvr additive="base">
                                        <p:cTn id="116" dur="500" fill="hold"/>
                                        <p:tgtEl>
                                          <p:spTgt spid="54">
                                            <p:txEl>
                                              <p:pRg st="18" end="18"/>
                                            </p:txEl>
                                          </p:spTgt>
                                        </p:tgtEl>
                                        <p:attrNameLst>
                                          <p:attrName>ppt_y</p:attrName>
                                        </p:attrNameLst>
                                      </p:cBhvr>
                                      <p:tavLst>
                                        <p:tav tm="0">
                                          <p:val>
                                            <p:strVal val="1+#ppt_h/2"/>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2" presetClass="entr" presetSubtype="4" fill="hold" nodeType="clickEffect">
                                  <p:stCondLst>
                                    <p:cond delay="0"/>
                                  </p:stCondLst>
                                  <p:childTnLst>
                                    <p:set>
                                      <p:cBhvr>
                                        <p:cTn id="120" dur="1" fill="hold">
                                          <p:stCondLst>
                                            <p:cond delay="0"/>
                                          </p:stCondLst>
                                        </p:cTn>
                                        <p:tgtEl>
                                          <p:spTgt spid="54">
                                            <p:txEl>
                                              <p:pRg st="19" end="19"/>
                                            </p:txEl>
                                          </p:spTgt>
                                        </p:tgtEl>
                                        <p:attrNameLst>
                                          <p:attrName>style.visibility</p:attrName>
                                        </p:attrNameLst>
                                      </p:cBhvr>
                                      <p:to>
                                        <p:strVal val="visible"/>
                                      </p:to>
                                    </p:set>
                                    <p:anim calcmode="lin" valueType="num">
                                      <p:cBhvr additive="base">
                                        <p:cTn id="121" dur="500" fill="hold"/>
                                        <p:tgtEl>
                                          <p:spTgt spid="54">
                                            <p:txEl>
                                              <p:pRg st="19" end="19"/>
                                            </p:txEl>
                                          </p:spTgt>
                                        </p:tgtEl>
                                        <p:attrNameLst>
                                          <p:attrName>ppt_x</p:attrName>
                                        </p:attrNameLst>
                                      </p:cBhvr>
                                      <p:tavLst>
                                        <p:tav tm="0">
                                          <p:val>
                                            <p:strVal val="#ppt_x"/>
                                          </p:val>
                                        </p:tav>
                                        <p:tav tm="100000">
                                          <p:val>
                                            <p:strVal val="#ppt_x"/>
                                          </p:val>
                                        </p:tav>
                                      </p:tavLst>
                                    </p:anim>
                                    <p:anim calcmode="lin" valueType="num">
                                      <p:cBhvr additive="base">
                                        <p:cTn id="122" dur="500" fill="hold"/>
                                        <p:tgtEl>
                                          <p:spTgt spid="54">
                                            <p:txEl>
                                              <p:pRg st="19" end="19"/>
                                            </p:txEl>
                                          </p:spTgt>
                                        </p:tgtEl>
                                        <p:attrNameLst>
                                          <p:attrName>ppt_y</p:attrName>
                                        </p:attrNameLst>
                                      </p:cBhvr>
                                      <p:tavLst>
                                        <p:tav tm="0">
                                          <p:val>
                                            <p:strVal val="1+#ppt_h/2"/>
                                          </p:val>
                                        </p:tav>
                                        <p:tav tm="100000">
                                          <p:val>
                                            <p:strVal val="#ppt_y"/>
                                          </p:val>
                                        </p:tav>
                                      </p:tavLst>
                                    </p:anim>
                                  </p:childTnLst>
                                </p:cTn>
                              </p:par>
                            </p:childTnLst>
                          </p:cTn>
                        </p:par>
                      </p:childTnLst>
                    </p:cTn>
                  </p:par>
                  <p:par>
                    <p:cTn id="123" fill="hold">
                      <p:stCondLst>
                        <p:cond delay="indefinite"/>
                      </p:stCondLst>
                      <p:childTnLst>
                        <p:par>
                          <p:cTn id="124" fill="hold">
                            <p:stCondLst>
                              <p:cond delay="0"/>
                            </p:stCondLst>
                            <p:childTnLst>
                              <p:par>
                                <p:cTn id="125" presetID="2" presetClass="entr" presetSubtype="4" fill="hold" nodeType="clickEffect">
                                  <p:stCondLst>
                                    <p:cond delay="0"/>
                                  </p:stCondLst>
                                  <p:childTnLst>
                                    <p:set>
                                      <p:cBhvr>
                                        <p:cTn id="126" dur="1" fill="hold">
                                          <p:stCondLst>
                                            <p:cond delay="0"/>
                                          </p:stCondLst>
                                        </p:cTn>
                                        <p:tgtEl>
                                          <p:spTgt spid="54">
                                            <p:txEl>
                                              <p:pRg st="20" end="20"/>
                                            </p:txEl>
                                          </p:spTgt>
                                        </p:tgtEl>
                                        <p:attrNameLst>
                                          <p:attrName>style.visibility</p:attrName>
                                        </p:attrNameLst>
                                      </p:cBhvr>
                                      <p:to>
                                        <p:strVal val="visible"/>
                                      </p:to>
                                    </p:set>
                                    <p:anim calcmode="lin" valueType="num">
                                      <p:cBhvr additive="base">
                                        <p:cTn id="127" dur="500" fill="hold"/>
                                        <p:tgtEl>
                                          <p:spTgt spid="54">
                                            <p:txEl>
                                              <p:pRg st="20" end="20"/>
                                            </p:txEl>
                                          </p:spTgt>
                                        </p:tgtEl>
                                        <p:attrNameLst>
                                          <p:attrName>ppt_x</p:attrName>
                                        </p:attrNameLst>
                                      </p:cBhvr>
                                      <p:tavLst>
                                        <p:tav tm="0">
                                          <p:val>
                                            <p:strVal val="#ppt_x"/>
                                          </p:val>
                                        </p:tav>
                                        <p:tav tm="100000">
                                          <p:val>
                                            <p:strVal val="#ppt_x"/>
                                          </p:val>
                                        </p:tav>
                                      </p:tavLst>
                                    </p:anim>
                                    <p:anim calcmode="lin" valueType="num">
                                      <p:cBhvr additive="base">
                                        <p:cTn id="128" dur="500" fill="hold"/>
                                        <p:tgtEl>
                                          <p:spTgt spid="54">
                                            <p:txEl>
                                              <p:pRg st="20" end="20"/>
                                            </p:txEl>
                                          </p:spTgt>
                                        </p:tgtEl>
                                        <p:attrNameLst>
                                          <p:attrName>ppt_y</p:attrName>
                                        </p:attrNameLst>
                                      </p:cBhvr>
                                      <p:tavLst>
                                        <p:tav tm="0">
                                          <p:val>
                                            <p:strVal val="1+#ppt_h/2"/>
                                          </p:val>
                                        </p:tav>
                                        <p:tav tm="100000">
                                          <p:val>
                                            <p:strVal val="#ppt_y"/>
                                          </p:val>
                                        </p:tav>
                                      </p:tavLst>
                                    </p:anim>
                                  </p:childTnLst>
                                </p:cTn>
                              </p:par>
                            </p:childTnLst>
                          </p:cTn>
                        </p:par>
                      </p:childTnLst>
                    </p:cTn>
                  </p:par>
                  <p:par>
                    <p:cTn id="129" fill="hold">
                      <p:stCondLst>
                        <p:cond delay="indefinite"/>
                      </p:stCondLst>
                      <p:childTnLst>
                        <p:par>
                          <p:cTn id="130" fill="hold">
                            <p:stCondLst>
                              <p:cond delay="0"/>
                            </p:stCondLst>
                            <p:childTnLst>
                              <p:par>
                                <p:cTn id="131" presetID="2" presetClass="entr" presetSubtype="4" fill="hold" nodeType="clickEffect">
                                  <p:stCondLst>
                                    <p:cond delay="0"/>
                                  </p:stCondLst>
                                  <p:childTnLst>
                                    <p:set>
                                      <p:cBhvr>
                                        <p:cTn id="132" dur="1" fill="hold">
                                          <p:stCondLst>
                                            <p:cond delay="0"/>
                                          </p:stCondLst>
                                        </p:cTn>
                                        <p:tgtEl>
                                          <p:spTgt spid="54">
                                            <p:txEl>
                                              <p:pRg st="21" end="21"/>
                                            </p:txEl>
                                          </p:spTgt>
                                        </p:tgtEl>
                                        <p:attrNameLst>
                                          <p:attrName>style.visibility</p:attrName>
                                        </p:attrNameLst>
                                      </p:cBhvr>
                                      <p:to>
                                        <p:strVal val="visible"/>
                                      </p:to>
                                    </p:set>
                                    <p:anim calcmode="lin" valueType="num">
                                      <p:cBhvr additive="base">
                                        <p:cTn id="133" dur="500" fill="hold"/>
                                        <p:tgtEl>
                                          <p:spTgt spid="54">
                                            <p:txEl>
                                              <p:pRg st="21" end="21"/>
                                            </p:txEl>
                                          </p:spTgt>
                                        </p:tgtEl>
                                        <p:attrNameLst>
                                          <p:attrName>ppt_x</p:attrName>
                                        </p:attrNameLst>
                                      </p:cBhvr>
                                      <p:tavLst>
                                        <p:tav tm="0">
                                          <p:val>
                                            <p:strVal val="#ppt_x"/>
                                          </p:val>
                                        </p:tav>
                                        <p:tav tm="100000">
                                          <p:val>
                                            <p:strVal val="#ppt_x"/>
                                          </p:val>
                                        </p:tav>
                                      </p:tavLst>
                                    </p:anim>
                                    <p:anim calcmode="lin" valueType="num">
                                      <p:cBhvr additive="base">
                                        <p:cTn id="134" dur="500" fill="hold"/>
                                        <p:tgtEl>
                                          <p:spTgt spid="54">
                                            <p:txEl>
                                              <p:pRg st="21" end="21"/>
                                            </p:txEl>
                                          </p:spTgt>
                                        </p:tgtEl>
                                        <p:attrNameLst>
                                          <p:attrName>ppt_y</p:attrName>
                                        </p:attrNameLst>
                                      </p:cBhvr>
                                      <p:tavLst>
                                        <p:tav tm="0">
                                          <p:val>
                                            <p:strVal val="1+#ppt_h/2"/>
                                          </p:val>
                                        </p:tav>
                                        <p:tav tm="100000">
                                          <p:val>
                                            <p:strVal val="#ppt_y"/>
                                          </p:val>
                                        </p:tav>
                                      </p:tavLst>
                                    </p:anim>
                                  </p:childTnLst>
                                </p:cTn>
                              </p:par>
                            </p:childTnLst>
                          </p:cTn>
                        </p:par>
                      </p:childTnLst>
                    </p:cTn>
                  </p:par>
                  <p:par>
                    <p:cTn id="135" fill="hold">
                      <p:stCondLst>
                        <p:cond delay="indefinite"/>
                      </p:stCondLst>
                      <p:childTnLst>
                        <p:par>
                          <p:cTn id="136" fill="hold">
                            <p:stCondLst>
                              <p:cond delay="0"/>
                            </p:stCondLst>
                            <p:childTnLst>
                              <p:par>
                                <p:cTn id="137" presetID="2" presetClass="entr" presetSubtype="4" fill="hold" nodeType="clickEffect">
                                  <p:stCondLst>
                                    <p:cond delay="0"/>
                                  </p:stCondLst>
                                  <p:childTnLst>
                                    <p:set>
                                      <p:cBhvr>
                                        <p:cTn id="138" dur="1" fill="hold">
                                          <p:stCondLst>
                                            <p:cond delay="0"/>
                                          </p:stCondLst>
                                        </p:cTn>
                                        <p:tgtEl>
                                          <p:spTgt spid="54">
                                            <p:txEl>
                                              <p:pRg st="22" end="22"/>
                                            </p:txEl>
                                          </p:spTgt>
                                        </p:tgtEl>
                                        <p:attrNameLst>
                                          <p:attrName>style.visibility</p:attrName>
                                        </p:attrNameLst>
                                      </p:cBhvr>
                                      <p:to>
                                        <p:strVal val="visible"/>
                                      </p:to>
                                    </p:set>
                                    <p:anim calcmode="lin" valueType="num">
                                      <p:cBhvr additive="base">
                                        <p:cTn id="139" dur="500" fill="hold"/>
                                        <p:tgtEl>
                                          <p:spTgt spid="54">
                                            <p:txEl>
                                              <p:pRg st="22" end="22"/>
                                            </p:txEl>
                                          </p:spTgt>
                                        </p:tgtEl>
                                        <p:attrNameLst>
                                          <p:attrName>ppt_x</p:attrName>
                                        </p:attrNameLst>
                                      </p:cBhvr>
                                      <p:tavLst>
                                        <p:tav tm="0">
                                          <p:val>
                                            <p:strVal val="#ppt_x"/>
                                          </p:val>
                                        </p:tav>
                                        <p:tav tm="100000">
                                          <p:val>
                                            <p:strVal val="#ppt_x"/>
                                          </p:val>
                                        </p:tav>
                                      </p:tavLst>
                                    </p:anim>
                                    <p:anim calcmode="lin" valueType="num">
                                      <p:cBhvr additive="base">
                                        <p:cTn id="140" dur="500" fill="hold"/>
                                        <p:tgtEl>
                                          <p:spTgt spid="54">
                                            <p:txEl>
                                              <p:pRg st="22" end="22"/>
                                            </p:txEl>
                                          </p:spTgt>
                                        </p:tgtEl>
                                        <p:attrNameLst>
                                          <p:attrName>ppt_y</p:attrName>
                                        </p:attrNameLst>
                                      </p:cBhvr>
                                      <p:tavLst>
                                        <p:tav tm="0">
                                          <p:val>
                                            <p:strVal val="1+#ppt_h/2"/>
                                          </p:val>
                                        </p:tav>
                                        <p:tav tm="100000">
                                          <p:val>
                                            <p:strVal val="#ppt_y"/>
                                          </p:val>
                                        </p:tav>
                                      </p:tavLst>
                                    </p:anim>
                                  </p:childTnLst>
                                </p:cTn>
                              </p:par>
                            </p:childTnLst>
                          </p:cTn>
                        </p:par>
                      </p:childTnLst>
                    </p:cTn>
                  </p:par>
                  <p:par>
                    <p:cTn id="141" fill="hold">
                      <p:stCondLst>
                        <p:cond delay="indefinite"/>
                      </p:stCondLst>
                      <p:childTnLst>
                        <p:par>
                          <p:cTn id="142" fill="hold">
                            <p:stCondLst>
                              <p:cond delay="0"/>
                            </p:stCondLst>
                            <p:childTnLst>
                              <p:par>
                                <p:cTn id="143" presetID="2" presetClass="entr" presetSubtype="4" fill="hold" nodeType="clickEffect">
                                  <p:stCondLst>
                                    <p:cond delay="0"/>
                                  </p:stCondLst>
                                  <p:childTnLst>
                                    <p:set>
                                      <p:cBhvr>
                                        <p:cTn id="144" dur="1" fill="hold">
                                          <p:stCondLst>
                                            <p:cond delay="0"/>
                                          </p:stCondLst>
                                        </p:cTn>
                                        <p:tgtEl>
                                          <p:spTgt spid="54">
                                            <p:txEl>
                                              <p:pRg st="23" end="23"/>
                                            </p:txEl>
                                          </p:spTgt>
                                        </p:tgtEl>
                                        <p:attrNameLst>
                                          <p:attrName>style.visibility</p:attrName>
                                        </p:attrNameLst>
                                      </p:cBhvr>
                                      <p:to>
                                        <p:strVal val="visible"/>
                                      </p:to>
                                    </p:set>
                                    <p:anim calcmode="lin" valueType="num">
                                      <p:cBhvr additive="base">
                                        <p:cTn id="145" dur="500" fill="hold"/>
                                        <p:tgtEl>
                                          <p:spTgt spid="54">
                                            <p:txEl>
                                              <p:pRg st="23" end="23"/>
                                            </p:txEl>
                                          </p:spTgt>
                                        </p:tgtEl>
                                        <p:attrNameLst>
                                          <p:attrName>ppt_x</p:attrName>
                                        </p:attrNameLst>
                                      </p:cBhvr>
                                      <p:tavLst>
                                        <p:tav tm="0">
                                          <p:val>
                                            <p:strVal val="#ppt_x"/>
                                          </p:val>
                                        </p:tav>
                                        <p:tav tm="100000">
                                          <p:val>
                                            <p:strVal val="#ppt_x"/>
                                          </p:val>
                                        </p:tav>
                                      </p:tavLst>
                                    </p:anim>
                                    <p:anim calcmode="lin" valueType="num">
                                      <p:cBhvr additive="base">
                                        <p:cTn id="146" dur="500" fill="hold"/>
                                        <p:tgtEl>
                                          <p:spTgt spid="54">
                                            <p:txEl>
                                              <p:pRg st="23" end="23"/>
                                            </p:txEl>
                                          </p:spTgt>
                                        </p:tgtEl>
                                        <p:attrNameLst>
                                          <p:attrName>ppt_y</p:attrName>
                                        </p:attrNameLst>
                                      </p:cBhvr>
                                      <p:tavLst>
                                        <p:tav tm="0">
                                          <p:val>
                                            <p:strVal val="1+#ppt_h/2"/>
                                          </p:val>
                                        </p:tav>
                                        <p:tav tm="100000">
                                          <p:val>
                                            <p:strVal val="#ppt_y"/>
                                          </p:val>
                                        </p:tav>
                                      </p:tavLst>
                                    </p:anim>
                                  </p:childTnLst>
                                </p:cTn>
                              </p:par>
                            </p:childTnLst>
                          </p:cTn>
                        </p:par>
                      </p:childTnLst>
                    </p:cTn>
                  </p:par>
                  <p:par>
                    <p:cTn id="147" fill="hold">
                      <p:stCondLst>
                        <p:cond delay="indefinite"/>
                      </p:stCondLst>
                      <p:childTnLst>
                        <p:par>
                          <p:cTn id="148" fill="hold">
                            <p:stCondLst>
                              <p:cond delay="0"/>
                            </p:stCondLst>
                            <p:childTnLst>
                              <p:par>
                                <p:cTn id="149" presetID="2" presetClass="entr" presetSubtype="4" fill="hold" nodeType="clickEffect">
                                  <p:stCondLst>
                                    <p:cond delay="0"/>
                                  </p:stCondLst>
                                  <p:childTnLst>
                                    <p:set>
                                      <p:cBhvr>
                                        <p:cTn id="150" dur="1" fill="hold">
                                          <p:stCondLst>
                                            <p:cond delay="0"/>
                                          </p:stCondLst>
                                        </p:cTn>
                                        <p:tgtEl>
                                          <p:spTgt spid="54">
                                            <p:txEl>
                                              <p:pRg st="24" end="24"/>
                                            </p:txEl>
                                          </p:spTgt>
                                        </p:tgtEl>
                                        <p:attrNameLst>
                                          <p:attrName>style.visibility</p:attrName>
                                        </p:attrNameLst>
                                      </p:cBhvr>
                                      <p:to>
                                        <p:strVal val="visible"/>
                                      </p:to>
                                    </p:set>
                                    <p:anim calcmode="lin" valueType="num">
                                      <p:cBhvr additive="base">
                                        <p:cTn id="151" dur="500" fill="hold"/>
                                        <p:tgtEl>
                                          <p:spTgt spid="54">
                                            <p:txEl>
                                              <p:pRg st="24" end="24"/>
                                            </p:txEl>
                                          </p:spTgt>
                                        </p:tgtEl>
                                        <p:attrNameLst>
                                          <p:attrName>ppt_x</p:attrName>
                                        </p:attrNameLst>
                                      </p:cBhvr>
                                      <p:tavLst>
                                        <p:tav tm="0">
                                          <p:val>
                                            <p:strVal val="#ppt_x"/>
                                          </p:val>
                                        </p:tav>
                                        <p:tav tm="100000">
                                          <p:val>
                                            <p:strVal val="#ppt_x"/>
                                          </p:val>
                                        </p:tav>
                                      </p:tavLst>
                                    </p:anim>
                                    <p:anim calcmode="lin" valueType="num">
                                      <p:cBhvr additive="base">
                                        <p:cTn id="152" dur="500" fill="hold"/>
                                        <p:tgtEl>
                                          <p:spTgt spid="54">
                                            <p:txEl>
                                              <p:pRg st="24" end="24"/>
                                            </p:txEl>
                                          </p:spTgt>
                                        </p:tgtEl>
                                        <p:attrNameLst>
                                          <p:attrName>ppt_y</p:attrName>
                                        </p:attrNameLst>
                                      </p:cBhvr>
                                      <p:tavLst>
                                        <p:tav tm="0">
                                          <p:val>
                                            <p:strVal val="1+#ppt_h/2"/>
                                          </p:val>
                                        </p:tav>
                                        <p:tav tm="100000">
                                          <p:val>
                                            <p:strVal val="#ppt_y"/>
                                          </p:val>
                                        </p:tav>
                                      </p:tavLst>
                                    </p:anim>
                                  </p:childTnLst>
                                </p:cTn>
                              </p:par>
                            </p:childTnLst>
                          </p:cTn>
                        </p:par>
                      </p:childTnLst>
                    </p:cTn>
                  </p:par>
                  <p:par>
                    <p:cTn id="153" fill="hold">
                      <p:stCondLst>
                        <p:cond delay="indefinite"/>
                      </p:stCondLst>
                      <p:childTnLst>
                        <p:par>
                          <p:cTn id="154" fill="hold">
                            <p:stCondLst>
                              <p:cond delay="0"/>
                            </p:stCondLst>
                            <p:childTnLst>
                              <p:par>
                                <p:cTn id="155" presetID="2" presetClass="entr" presetSubtype="4" fill="hold" grpId="0" nodeType="clickEffect">
                                  <p:stCondLst>
                                    <p:cond delay="0"/>
                                  </p:stCondLst>
                                  <p:childTnLst>
                                    <p:set>
                                      <p:cBhvr>
                                        <p:cTn id="156" dur="1" fill="hold">
                                          <p:stCondLst>
                                            <p:cond delay="0"/>
                                          </p:stCondLst>
                                        </p:cTn>
                                        <p:tgtEl>
                                          <p:spTgt spid="35"/>
                                        </p:tgtEl>
                                        <p:attrNameLst>
                                          <p:attrName>style.visibility</p:attrName>
                                        </p:attrNameLst>
                                      </p:cBhvr>
                                      <p:to>
                                        <p:strVal val="visible"/>
                                      </p:to>
                                    </p:set>
                                    <p:anim calcmode="lin" valueType="num">
                                      <p:cBhvr additive="base">
                                        <p:cTn id="157" dur="500" fill="hold"/>
                                        <p:tgtEl>
                                          <p:spTgt spid="35"/>
                                        </p:tgtEl>
                                        <p:attrNameLst>
                                          <p:attrName>ppt_x</p:attrName>
                                        </p:attrNameLst>
                                      </p:cBhvr>
                                      <p:tavLst>
                                        <p:tav tm="0">
                                          <p:val>
                                            <p:strVal val="#ppt_x"/>
                                          </p:val>
                                        </p:tav>
                                        <p:tav tm="100000">
                                          <p:val>
                                            <p:strVal val="#ppt_x"/>
                                          </p:val>
                                        </p:tav>
                                      </p:tavLst>
                                    </p:anim>
                                    <p:anim calcmode="lin" valueType="num">
                                      <p:cBhvr additive="base">
                                        <p:cTn id="158"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159" fill="hold">
                      <p:stCondLst>
                        <p:cond delay="indefinite"/>
                      </p:stCondLst>
                      <p:childTnLst>
                        <p:par>
                          <p:cTn id="160" fill="hold">
                            <p:stCondLst>
                              <p:cond delay="0"/>
                            </p:stCondLst>
                            <p:childTnLst>
                              <p:par>
                                <p:cTn id="161" presetID="2" presetClass="entr" presetSubtype="4" fill="hold" nodeType="clickEffect">
                                  <p:stCondLst>
                                    <p:cond delay="0"/>
                                  </p:stCondLst>
                                  <p:childTnLst>
                                    <p:set>
                                      <p:cBhvr>
                                        <p:cTn id="162" dur="1" fill="hold">
                                          <p:stCondLst>
                                            <p:cond delay="0"/>
                                          </p:stCondLst>
                                        </p:cTn>
                                        <p:tgtEl>
                                          <p:spTgt spid="3">
                                            <p:txEl>
                                              <p:pRg st="0" end="0"/>
                                            </p:txEl>
                                          </p:spTgt>
                                        </p:tgtEl>
                                        <p:attrNameLst>
                                          <p:attrName>style.visibility</p:attrName>
                                        </p:attrNameLst>
                                      </p:cBhvr>
                                      <p:to>
                                        <p:strVal val="visible"/>
                                      </p:to>
                                    </p:set>
                                    <p:anim calcmode="lin" valueType="num">
                                      <p:cBhvr additive="base">
                                        <p:cTn id="16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6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5" fill="hold">
                      <p:stCondLst>
                        <p:cond delay="indefinite"/>
                      </p:stCondLst>
                      <p:childTnLst>
                        <p:par>
                          <p:cTn id="166" fill="hold">
                            <p:stCondLst>
                              <p:cond delay="0"/>
                            </p:stCondLst>
                            <p:childTnLst>
                              <p:par>
                                <p:cTn id="167" presetID="2" presetClass="entr" presetSubtype="4" fill="hold" nodeType="clickEffect">
                                  <p:stCondLst>
                                    <p:cond delay="0"/>
                                  </p:stCondLst>
                                  <p:childTnLst>
                                    <p:set>
                                      <p:cBhvr>
                                        <p:cTn id="168" dur="1" fill="hold">
                                          <p:stCondLst>
                                            <p:cond delay="0"/>
                                          </p:stCondLst>
                                        </p:cTn>
                                        <p:tgtEl>
                                          <p:spTgt spid="3">
                                            <p:txEl>
                                              <p:pRg st="1" end="1"/>
                                            </p:txEl>
                                          </p:spTgt>
                                        </p:tgtEl>
                                        <p:attrNameLst>
                                          <p:attrName>style.visibility</p:attrName>
                                        </p:attrNameLst>
                                      </p:cBhvr>
                                      <p:to>
                                        <p:strVal val="visible"/>
                                      </p:to>
                                    </p:set>
                                    <p:anim calcmode="lin" valueType="num">
                                      <p:cBhvr additive="base">
                                        <p:cTn id="16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7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71" fill="hold">
                      <p:stCondLst>
                        <p:cond delay="indefinite"/>
                      </p:stCondLst>
                      <p:childTnLst>
                        <p:par>
                          <p:cTn id="172" fill="hold">
                            <p:stCondLst>
                              <p:cond delay="0"/>
                            </p:stCondLst>
                            <p:childTnLst>
                              <p:par>
                                <p:cTn id="173" presetID="2" presetClass="entr" presetSubtype="4" fill="hold" nodeType="clickEffect">
                                  <p:stCondLst>
                                    <p:cond delay="0"/>
                                  </p:stCondLst>
                                  <p:childTnLst>
                                    <p:set>
                                      <p:cBhvr>
                                        <p:cTn id="174" dur="1" fill="hold">
                                          <p:stCondLst>
                                            <p:cond delay="0"/>
                                          </p:stCondLst>
                                        </p:cTn>
                                        <p:tgtEl>
                                          <p:spTgt spid="3">
                                            <p:txEl>
                                              <p:pRg st="2" end="2"/>
                                            </p:txEl>
                                          </p:spTgt>
                                        </p:tgtEl>
                                        <p:attrNameLst>
                                          <p:attrName>style.visibility</p:attrName>
                                        </p:attrNameLst>
                                      </p:cBhvr>
                                      <p:to>
                                        <p:strVal val="visible"/>
                                      </p:to>
                                    </p:set>
                                    <p:anim calcmode="lin" valueType="num">
                                      <p:cBhvr additive="base">
                                        <p:cTn id="17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7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7" fill="hold">
                      <p:stCondLst>
                        <p:cond delay="indefinite"/>
                      </p:stCondLst>
                      <p:childTnLst>
                        <p:par>
                          <p:cTn id="178" fill="hold">
                            <p:stCondLst>
                              <p:cond delay="0"/>
                            </p:stCondLst>
                            <p:childTnLst>
                              <p:par>
                                <p:cTn id="179" presetID="2" presetClass="entr" presetSubtype="4" fill="hold" nodeType="clickEffect">
                                  <p:stCondLst>
                                    <p:cond delay="0"/>
                                  </p:stCondLst>
                                  <p:childTnLst>
                                    <p:set>
                                      <p:cBhvr>
                                        <p:cTn id="180" dur="1" fill="hold">
                                          <p:stCondLst>
                                            <p:cond delay="0"/>
                                          </p:stCondLst>
                                        </p:cTn>
                                        <p:tgtEl>
                                          <p:spTgt spid="3">
                                            <p:txEl>
                                              <p:pRg st="3" end="3"/>
                                            </p:txEl>
                                          </p:spTgt>
                                        </p:tgtEl>
                                        <p:attrNameLst>
                                          <p:attrName>style.visibility</p:attrName>
                                        </p:attrNameLst>
                                      </p:cBhvr>
                                      <p:to>
                                        <p:strVal val="visible"/>
                                      </p:to>
                                    </p:set>
                                    <p:anim calcmode="lin" valueType="num">
                                      <p:cBhvr additive="base">
                                        <p:cTn id="18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83" fill="hold">
                      <p:stCondLst>
                        <p:cond delay="indefinite"/>
                      </p:stCondLst>
                      <p:childTnLst>
                        <p:par>
                          <p:cTn id="184" fill="hold">
                            <p:stCondLst>
                              <p:cond delay="0"/>
                            </p:stCondLst>
                            <p:childTnLst>
                              <p:par>
                                <p:cTn id="185" presetID="2" presetClass="entr" presetSubtype="4" fill="hold" nodeType="clickEffect">
                                  <p:stCondLst>
                                    <p:cond delay="0"/>
                                  </p:stCondLst>
                                  <p:childTnLst>
                                    <p:set>
                                      <p:cBhvr>
                                        <p:cTn id="186" dur="1" fill="hold">
                                          <p:stCondLst>
                                            <p:cond delay="0"/>
                                          </p:stCondLst>
                                        </p:cTn>
                                        <p:tgtEl>
                                          <p:spTgt spid="3">
                                            <p:txEl>
                                              <p:pRg st="4" end="4"/>
                                            </p:txEl>
                                          </p:spTgt>
                                        </p:tgtEl>
                                        <p:attrNameLst>
                                          <p:attrName>style.visibility</p:attrName>
                                        </p:attrNameLst>
                                      </p:cBhvr>
                                      <p:to>
                                        <p:strVal val="visible"/>
                                      </p:to>
                                    </p:set>
                                    <p:anim calcmode="lin" valueType="num">
                                      <p:cBhvr additive="base">
                                        <p:cTn id="18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8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89" fill="hold">
                      <p:stCondLst>
                        <p:cond delay="indefinite"/>
                      </p:stCondLst>
                      <p:childTnLst>
                        <p:par>
                          <p:cTn id="190" fill="hold">
                            <p:stCondLst>
                              <p:cond delay="0"/>
                            </p:stCondLst>
                            <p:childTnLst>
                              <p:par>
                                <p:cTn id="191" presetID="2" presetClass="entr" presetSubtype="4" fill="hold" nodeType="clickEffect">
                                  <p:stCondLst>
                                    <p:cond delay="0"/>
                                  </p:stCondLst>
                                  <p:childTnLst>
                                    <p:set>
                                      <p:cBhvr>
                                        <p:cTn id="192" dur="1" fill="hold">
                                          <p:stCondLst>
                                            <p:cond delay="0"/>
                                          </p:stCondLst>
                                        </p:cTn>
                                        <p:tgtEl>
                                          <p:spTgt spid="3">
                                            <p:txEl>
                                              <p:pRg st="5" end="5"/>
                                            </p:txEl>
                                          </p:spTgt>
                                        </p:tgtEl>
                                        <p:attrNameLst>
                                          <p:attrName>style.visibility</p:attrName>
                                        </p:attrNameLst>
                                      </p:cBhvr>
                                      <p:to>
                                        <p:strVal val="visible"/>
                                      </p:to>
                                    </p:set>
                                    <p:anim calcmode="lin" valueType="num">
                                      <p:cBhvr additive="base">
                                        <p:cTn id="19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9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95" fill="hold">
                      <p:stCondLst>
                        <p:cond delay="indefinite"/>
                      </p:stCondLst>
                      <p:childTnLst>
                        <p:par>
                          <p:cTn id="196" fill="hold">
                            <p:stCondLst>
                              <p:cond delay="0"/>
                            </p:stCondLst>
                            <p:childTnLst>
                              <p:par>
                                <p:cTn id="197" presetID="2" presetClass="entr" presetSubtype="4" fill="hold" nodeType="clickEffect">
                                  <p:stCondLst>
                                    <p:cond delay="0"/>
                                  </p:stCondLst>
                                  <p:childTnLst>
                                    <p:set>
                                      <p:cBhvr>
                                        <p:cTn id="198" dur="1" fill="hold">
                                          <p:stCondLst>
                                            <p:cond delay="0"/>
                                          </p:stCondLst>
                                        </p:cTn>
                                        <p:tgtEl>
                                          <p:spTgt spid="3">
                                            <p:txEl>
                                              <p:pRg st="6" end="6"/>
                                            </p:txEl>
                                          </p:spTgt>
                                        </p:tgtEl>
                                        <p:attrNameLst>
                                          <p:attrName>style.visibility</p:attrName>
                                        </p:attrNameLst>
                                      </p:cBhvr>
                                      <p:to>
                                        <p:strVal val="visible"/>
                                      </p:to>
                                    </p:set>
                                    <p:anim calcmode="lin" valueType="num">
                                      <p:cBhvr additive="base">
                                        <p:cTn id="19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0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01" fill="hold">
                      <p:stCondLst>
                        <p:cond delay="indefinite"/>
                      </p:stCondLst>
                      <p:childTnLst>
                        <p:par>
                          <p:cTn id="202" fill="hold">
                            <p:stCondLst>
                              <p:cond delay="0"/>
                            </p:stCondLst>
                            <p:childTnLst>
                              <p:par>
                                <p:cTn id="203" presetID="2" presetClass="entr" presetSubtype="4" fill="hold" nodeType="clickEffect">
                                  <p:stCondLst>
                                    <p:cond delay="0"/>
                                  </p:stCondLst>
                                  <p:childTnLst>
                                    <p:set>
                                      <p:cBhvr>
                                        <p:cTn id="204" dur="1" fill="hold">
                                          <p:stCondLst>
                                            <p:cond delay="0"/>
                                          </p:stCondLst>
                                        </p:cTn>
                                        <p:tgtEl>
                                          <p:spTgt spid="13">
                                            <p:txEl>
                                              <p:pRg st="0" end="0"/>
                                            </p:txEl>
                                          </p:spTgt>
                                        </p:tgtEl>
                                        <p:attrNameLst>
                                          <p:attrName>style.visibility</p:attrName>
                                        </p:attrNameLst>
                                      </p:cBhvr>
                                      <p:to>
                                        <p:strVal val="visible"/>
                                      </p:to>
                                    </p:set>
                                    <p:anim calcmode="lin" valueType="num">
                                      <p:cBhvr additive="base">
                                        <p:cTn id="205"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206"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7" fill="hold">
                      <p:stCondLst>
                        <p:cond delay="indefinite"/>
                      </p:stCondLst>
                      <p:childTnLst>
                        <p:par>
                          <p:cTn id="208" fill="hold">
                            <p:stCondLst>
                              <p:cond delay="0"/>
                            </p:stCondLst>
                            <p:childTnLst>
                              <p:par>
                                <p:cTn id="209" presetID="2" presetClass="entr" presetSubtype="4" fill="hold" nodeType="clickEffect">
                                  <p:stCondLst>
                                    <p:cond delay="0"/>
                                  </p:stCondLst>
                                  <p:childTnLst>
                                    <p:set>
                                      <p:cBhvr>
                                        <p:cTn id="210" dur="1" fill="hold">
                                          <p:stCondLst>
                                            <p:cond delay="0"/>
                                          </p:stCondLst>
                                        </p:cTn>
                                        <p:tgtEl>
                                          <p:spTgt spid="13">
                                            <p:txEl>
                                              <p:pRg st="1" end="1"/>
                                            </p:txEl>
                                          </p:spTgt>
                                        </p:tgtEl>
                                        <p:attrNameLst>
                                          <p:attrName>style.visibility</p:attrName>
                                        </p:attrNameLst>
                                      </p:cBhvr>
                                      <p:to>
                                        <p:strVal val="visible"/>
                                      </p:to>
                                    </p:set>
                                    <p:anim calcmode="lin" valueType="num">
                                      <p:cBhvr additive="base">
                                        <p:cTn id="211" dur="500" fill="hold"/>
                                        <p:tgtEl>
                                          <p:spTgt spid="13">
                                            <p:txEl>
                                              <p:pRg st="1" end="1"/>
                                            </p:txEl>
                                          </p:spTgt>
                                        </p:tgtEl>
                                        <p:attrNameLst>
                                          <p:attrName>ppt_x</p:attrName>
                                        </p:attrNameLst>
                                      </p:cBhvr>
                                      <p:tavLst>
                                        <p:tav tm="0">
                                          <p:val>
                                            <p:strVal val="#ppt_x"/>
                                          </p:val>
                                        </p:tav>
                                        <p:tav tm="100000">
                                          <p:val>
                                            <p:strVal val="#ppt_x"/>
                                          </p:val>
                                        </p:tav>
                                      </p:tavLst>
                                    </p:anim>
                                    <p:anim calcmode="lin" valueType="num">
                                      <p:cBhvr additive="base">
                                        <p:cTn id="212" dur="500" fill="hold"/>
                                        <p:tgtEl>
                                          <p:spTgt spid="1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3" fill="hold">
                      <p:stCondLst>
                        <p:cond delay="indefinite"/>
                      </p:stCondLst>
                      <p:childTnLst>
                        <p:par>
                          <p:cTn id="214" fill="hold">
                            <p:stCondLst>
                              <p:cond delay="0"/>
                            </p:stCondLst>
                            <p:childTnLst>
                              <p:par>
                                <p:cTn id="215" presetID="2" presetClass="entr" presetSubtype="4" fill="hold" nodeType="clickEffect">
                                  <p:stCondLst>
                                    <p:cond delay="0"/>
                                  </p:stCondLst>
                                  <p:childTnLst>
                                    <p:set>
                                      <p:cBhvr>
                                        <p:cTn id="216" dur="1" fill="hold">
                                          <p:stCondLst>
                                            <p:cond delay="0"/>
                                          </p:stCondLst>
                                        </p:cTn>
                                        <p:tgtEl>
                                          <p:spTgt spid="13">
                                            <p:txEl>
                                              <p:pRg st="2" end="2"/>
                                            </p:txEl>
                                          </p:spTgt>
                                        </p:tgtEl>
                                        <p:attrNameLst>
                                          <p:attrName>style.visibility</p:attrName>
                                        </p:attrNameLst>
                                      </p:cBhvr>
                                      <p:to>
                                        <p:strVal val="visible"/>
                                      </p:to>
                                    </p:set>
                                    <p:anim calcmode="lin" valueType="num">
                                      <p:cBhvr additive="base">
                                        <p:cTn id="217" dur="500" fill="hold"/>
                                        <p:tgtEl>
                                          <p:spTgt spid="13">
                                            <p:txEl>
                                              <p:pRg st="2" end="2"/>
                                            </p:txEl>
                                          </p:spTgt>
                                        </p:tgtEl>
                                        <p:attrNameLst>
                                          <p:attrName>ppt_x</p:attrName>
                                        </p:attrNameLst>
                                      </p:cBhvr>
                                      <p:tavLst>
                                        <p:tav tm="0">
                                          <p:val>
                                            <p:strVal val="#ppt_x"/>
                                          </p:val>
                                        </p:tav>
                                        <p:tav tm="100000">
                                          <p:val>
                                            <p:strVal val="#ppt_x"/>
                                          </p:val>
                                        </p:tav>
                                      </p:tavLst>
                                    </p:anim>
                                    <p:anim calcmode="lin" valueType="num">
                                      <p:cBhvr additive="base">
                                        <p:cTn id="218" dur="500" fill="hold"/>
                                        <p:tgtEl>
                                          <p:spTgt spid="1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9" fill="hold">
                      <p:stCondLst>
                        <p:cond delay="indefinite"/>
                      </p:stCondLst>
                      <p:childTnLst>
                        <p:par>
                          <p:cTn id="220" fill="hold">
                            <p:stCondLst>
                              <p:cond delay="0"/>
                            </p:stCondLst>
                            <p:childTnLst>
                              <p:par>
                                <p:cTn id="221" presetID="2" presetClass="entr" presetSubtype="4" fill="hold" nodeType="clickEffect">
                                  <p:stCondLst>
                                    <p:cond delay="0"/>
                                  </p:stCondLst>
                                  <p:childTnLst>
                                    <p:set>
                                      <p:cBhvr>
                                        <p:cTn id="222" dur="1" fill="hold">
                                          <p:stCondLst>
                                            <p:cond delay="0"/>
                                          </p:stCondLst>
                                        </p:cTn>
                                        <p:tgtEl>
                                          <p:spTgt spid="13">
                                            <p:txEl>
                                              <p:pRg st="3" end="3"/>
                                            </p:txEl>
                                          </p:spTgt>
                                        </p:tgtEl>
                                        <p:attrNameLst>
                                          <p:attrName>style.visibility</p:attrName>
                                        </p:attrNameLst>
                                      </p:cBhvr>
                                      <p:to>
                                        <p:strVal val="visible"/>
                                      </p:to>
                                    </p:set>
                                    <p:anim calcmode="lin" valueType="num">
                                      <p:cBhvr additive="base">
                                        <p:cTn id="223" dur="500" fill="hold"/>
                                        <p:tgtEl>
                                          <p:spTgt spid="13">
                                            <p:txEl>
                                              <p:pRg st="3" end="3"/>
                                            </p:txEl>
                                          </p:spTgt>
                                        </p:tgtEl>
                                        <p:attrNameLst>
                                          <p:attrName>ppt_x</p:attrName>
                                        </p:attrNameLst>
                                      </p:cBhvr>
                                      <p:tavLst>
                                        <p:tav tm="0">
                                          <p:val>
                                            <p:strVal val="#ppt_x"/>
                                          </p:val>
                                        </p:tav>
                                        <p:tav tm="100000">
                                          <p:val>
                                            <p:strVal val="#ppt_x"/>
                                          </p:val>
                                        </p:tav>
                                      </p:tavLst>
                                    </p:anim>
                                    <p:anim calcmode="lin" valueType="num">
                                      <p:cBhvr additive="base">
                                        <p:cTn id="224" dur="500" fill="hold"/>
                                        <p:tgtEl>
                                          <p:spTgt spid="1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25" fill="hold">
                      <p:stCondLst>
                        <p:cond delay="indefinite"/>
                      </p:stCondLst>
                      <p:childTnLst>
                        <p:par>
                          <p:cTn id="226" fill="hold">
                            <p:stCondLst>
                              <p:cond delay="0"/>
                            </p:stCondLst>
                            <p:childTnLst>
                              <p:par>
                                <p:cTn id="227" presetID="2" presetClass="entr" presetSubtype="4" fill="hold" nodeType="clickEffect">
                                  <p:stCondLst>
                                    <p:cond delay="0"/>
                                  </p:stCondLst>
                                  <p:childTnLst>
                                    <p:set>
                                      <p:cBhvr>
                                        <p:cTn id="228" dur="1" fill="hold">
                                          <p:stCondLst>
                                            <p:cond delay="0"/>
                                          </p:stCondLst>
                                        </p:cTn>
                                        <p:tgtEl>
                                          <p:spTgt spid="13">
                                            <p:txEl>
                                              <p:pRg st="4" end="4"/>
                                            </p:txEl>
                                          </p:spTgt>
                                        </p:tgtEl>
                                        <p:attrNameLst>
                                          <p:attrName>style.visibility</p:attrName>
                                        </p:attrNameLst>
                                      </p:cBhvr>
                                      <p:to>
                                        <p:strVal val="visible"/>
                                      </p:to>
                                    </p:set>
                                    <p:anim calcmode="lin" valueType="num">
                                      <p:cBhvr additive="base">
                                        <p:cTn id="229" dur="500" fill="hold"/>
                                        <p:tgtEl>
                                          <p:spTgt spid="13">
                                            <p:txEl>
                                              <p:pRg st="4" end="4"/>
                                            </p:txEl>
                                          </p:spTgt>
                                        </p:tgtEl>
                                        <p:attrNameLst>
                                          <p:attrName>ppt_x</p:attrName>
                                        </p:attrNameLst>
                                      </p:cBhvr>
                                      <p:tavLst>
                                        <p:tav tm="0">
                                          <p:val>
                                            <p:strVal val="#ppt_x"/>
                                          </p:val>
                                        </p:tav>
                                        <p:tav tm="100000">
                                          <p:val>
                                            <p:strVal val="#ppt_x"/>
                                          </p:val>
                                        </p:tav>
                                      </p:tavLst>
                                    </p:anim>
                                    <p:anim calcmode="lin" valueType="num">
                                      <p:cBhvr additive="base">
                                        <p:cTn id="230" dur="500" fill="hold"/>
                                        <p:tgtEl>
                                          <p:spTgt spid="1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31" fill="hold">
                      <p:stCondLst>
                        <p:cond delay="indefinite"/>
                      </p:stCondLst>
                      <p:childTnLst>
                        <p:par>
                          <p:cTn id="232" fill="hold">
                            <p:stCondLst>
                              <p:cond delay="0"/>
                            </p:stCondLst>
                            <p:childTnLst>
                              <p:par>
                                <p:cTn id="233" presetID="2" presetClass="entr" presetSubtype="4" fill="hold" nodeType="clickEffect">
                                  <p:stCondLst>
                                    <p:cond delay="0"/>
                                  </p:stCondLst>
                                  <p:childTnLst>
                                    <p:set>
                                      <p:cBhvr>
                                        <p:cTn id="234" dur="1" fill="hold">
                                          <p:stCondLst>
                                            <p:cond delay="0"/>
                                          </p:stCondLst>
                                        </p:cTn>
                                        <p:tgtEl>
                                          <p:spTgt spid="13">
                                            <p:txEl>
                                              <p:pRg st="5" end="5"/>
                                            </p:txEl>
                                          </p:spTgt>
                                        </p:tgtEl>
                                        <p:attrNameLst>
                                          <p:attrName>style.visibility</p:attrName>
                                        </p:attrNameLst>
                                      </p:cBhvr>
                                      <p:to>
                                        <p:strVal val="visible"/>
                                      </p:to>
                                    </p:set>
                                    <p:anim calcmode="lin" valueType="num">
                                      <p:cBhvr additive="base">
                                        <p:cTn id="235" dur="500" fill="hold"/>
                                        <p:tgtEl>
                                          <p:spTgt spid="13">
                                            <p:txEl>
                                              <p:pRg st="5" end="5"/>
                                            </p:txEl>
                                          </p:spTgt>
                                        </p:tgtEl>
                                        <p:attrNameLst>
                                          <p:attrName>ppt_x</p:attrName>
                                        </p:attrNameLst>
                                      </p:cBhvr>
                                      <p:tavLst>
                                        <p:tav tm="0">
                                          <p:val>
                                            <p:strVal val="#ppt_x"/>
                                          </p:val>
                                        </p:tav>
                                        <p:tav tm="100000">
                                          <p:val>
                                            <p:strVal val="#ppt_x"/>
                                          </p:val>
                                        </p:tav>
                                      </p:tavLst>
                                    </p:anim>
                                    <p:anim calcmode="lin" valueType="num">
                                      <p:cBhvr additive="base">
                                        <p:cTn id="236" dur="500" fill="hold"/>
                                        <p:tgtEl>
                                          <p:spTgt spid="1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37" fill="hold">
                      <p:stCondLst>
                        <p:cond delay="indefinite"/>
                      </p:stCondLst>
                      <p:childTnLst>
                        <p:par>
                          <p:cTn id="238" fill="hold">
                            <p:stCondLst>
                              <p:cond delay="0"/>
                            </p:stCondLst>
                            <p:childTnLst>
                              <p:par>
                                <p:cTn id="239" presetID="2" presetClass="entr" presetSubtype="4" fill="hold" nodeType="clickEffect">
                                  <p:stCondLst>
                                    <p:cond delay="0"/>
                                  </p:stCondLst>
                                  <p:childTnLst>
                                    <p:set>
                                      <p:cBhvr>
                                        <p:cTn id="240" dur="1" fill="hold">
                                          <p:stCondLst>
                                            <p:cond delay="0"/>
                                          </p:stCondLst>
                                        </p:cTn>
                                        <p:tgtEl>
                                          <p:spTgt spid="13">
                                            <p:txEl>
                                              <p:pRg st="6" end="6"/>
                                            </p:txEl>
                                          </p:spTgt>
                                        </p:tgtEl>
                                        <p:attrNameLst>
                                          <p:attrName>style.visibility</p:attrName>
                                        </p:attrNameLst>
                                      </p:cBhvr>
                                      <p:to>
                                        <p:strVal val="visible"/>
                                      </p:to>
                                    </p:set>
                                    <p:anim calcmode="lin" valueType="num">
                                      <p:cBhvr additive="base">
                                        <p:cTn id="241" dur="500" fill="hold"/>
                                        <p:tgtEl>
                                          <p:spTgt spid="13">
                                            <p:txEl>
                                              <p:pRg st="6" end="6"/>
                                            </p:txEl>
                                          </p:spTgt>
                                        </p:tgtEl>
                                        <p:attrNameLst>
                                          <p:attrName>ppt_x</p:attrName>
                                        </p:attrNameLst>
                                      </p:cBhvr>
                                      <p:tavLst>
                                        <p:tav tm="0">
                                          <p:val>
                                            <p:strVal val="#ppt_x"/>
                                          </p:val>
                                        </p:tav>
                                        <p:tav tm="100000">
                                          <p:val>
                                            <p:strVal val="#ppt_x"/>
                                          </p:val>
                                        </p:tav>
                                      </p:tavLst>
                                    </p:anim>
                                    <p:anim calcmode="lin" valueType="num">
                                      <p:cBhvr additive="base">
                                        <p:cTn id="242" dur="500" fill="hold"/>
                                        <p:tgtEl>
                                          <p:spTgt spid="1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43" fill="hold">
                      <p:stCondLst>
                        <p:cond delay="indefinite"/>
                      </p:stCondLst>
                      <p:childTnLst>
                        <p:par>
                          <p:cTn id="244" fill="hold">
                            <p:stCondLst>
                              <p:cond delay="0"/>
                            </p:stCondLst>
                            <p:childTnLst>
                              <p:par>
                                <p:cTn id="245" presetID="2" presetClass="entr" presetSubtype="4" fill="hold" nodeType="clickEffect">
                                  <p:stCondLst>
                                    <p:cond delay="0"/>
                                  </p:stCondLst>
                                  <p:childTnLst>
                                    <p:set>
                                      <p:cBhvr>
                                        <p:cTn id="246" dur="1" fill="hold">
                                          <p:stCondLst>
                                            <p:cond delay="0"/>
                                          </p:stCondLst>
                                        </p:cTn>
                                        <p:tgtEl>
                                          <p:spTgt spid="13">
                                            <p:txEl>
                                              <p:pRg st="7" end="7"/>
                                            </p:txEl>
                                          </p:spTgt>
                                        </p:tgtEl>
                                        <p:attrNameLst>
                                          <p:attrName>style.visibility</p:attrName>
                                        </p:attrNameLst>
                                      </p:cBhvr>
                                      <p:to>
                                        <p:strVal val="visible"/>
                                      </p:to>
                                    </p:set>
                                    <p:anim calcmode="lin" valueType="num">
                                      <p:cBhvr additive="base">
                                        <p:cTn id="247" dur="500" fill="hold"/>
                                        <p:tgtEl>
                                          <p:spTgt spid="13">
                                            <p:txEl>
                                              <p:pRg st="7" end="7"/>
                                            </p:txEl>
                                          </p:spTgt>
                                        </p:tgtEl>
                                        <p:attrNameLst>
                                          <p:attrName>ppt_x</p:attrName>
                                        </p:attrNameLst>
                                      </p:cBhvr>
                                      <p:tavLst>
                                        <p:tav tm="0">
                                          <p:val>
                                            <p:strVal val="#ppt_x"/>
                                          </p:val>
                                        </p:tav>
                                        <p:tav tm="100000">
                                          <p:val>
                                            <p:strVal val="#ppt_x"/>
                                          </p:val>
                                        </p:tav>
                                      </p:tavLst>
                                    </p:anim>
                                    <p:anim calcmode="lin" valueType="num">
                                      <p:cBhvr additive="base">
                                        <p:cTn id="248" dur="500" fill="hold"/>
                                        <p:tgtEl>
                                          <p:spTgt spid="1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257220" y="227180"/>
            <a:ext cx="4392054" cy="6129170"/>
          </a:xfrm>
          <a:prstGeom prst="rect">
            <a:avLst/>
          </a:prstGeom>
          <a:solidFill>
            <a:srgbClr val="FFFFFF"/>
          </a:solidFill>
          <a:ln w="31750">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buClrTx/>
              <a:buSzTx/>
              <a:buFontTx/>
              <a:buNone/>
              <a:tabLst/>
            </a:pPr>
            <a:r>
              <a:rPr kumimoji="0" lang="nb-NO" altLang="nb-NO" b="1" i="0" u="none" strike="noStrike" cap="none" normalizeH="0" baseline="0" dirty="0">
                <a:ln>
                  <a:noFill/>
                </a:ln>
                <a:solidFill>
                  <a:schemeClr val="tx1"/>
                </a:solidFill>
                <a:effectLst/>
                <a:cs typeface="Arial" panose="020B0604020202020204" pitchFamily="34" charset="0"/>
              </a:rPr>
              <a:t>UTSTYRSLISTE:</a:t>
            </a:r>
            <a:endParaRPr kumimoji="0" lang="nb-NO" altLang="nb-NO" b="0" i="0" u="none" strike="noStrike" cap="none" normalizeH="0" baseline="0" dirty="0">
              <a:ln>
                <a:noFill/>
              </a:ln>
              <a:solidFill>
                <a:schemeClr val="tx1"/>
              </a:solidFill>
              <a:effectLst/>
              <a:cs typeface="Arial" panose="020B0604020202020204" pitchFamily="34" charset="0"/>
            </a:endParaRPr>
          </a:p>
          <a:p>
            <a:pPr marL="0" marR="0" lvl="0" indent="0" algn="l" defTabSz="914400" rtl="0" eaLnBrk="0" fontAlgn="base" latinLnBrk="0" hangingPunct="0">
              <a:lnSpc>
                <a:spcPct val="100000"/>
              </a:lnSpc>
              <a:spcBef>
                <a:spcPct val="0"/>
              </a:spcBef>
              <a:buClrTx/>
              <a:buSzTx/>
              <a:buFontTx/>
              <a:buNone/>
              <a:tabLst/>
            </a:pPr>
            <a:r>
              <a:rPr kumimoji="0" lang="nb-NO" altLang="nb-NO" sz="1200" b="1" i="0" u="none" strike="noStrike" cap="none" normalizeH="0" baseline="0" dirty="0">
                <a:ln>
                  <a:noFill/>
                </a:ln>
                <a:solidFill>
                  <a:schemeClr val="tx1"/>
                </a:solidFill>
                <a:effectLst/>
                <a:cs typeface="Arial" panose="020B0604020202020204" pitchFamily="34" charset="0"/>
              </a:rPr>
              <a:t>Utstyr som barnet trenger hver dag:                                                                                                                                                                                                                         </a:t>
            </a:r>
            <a:r>
              <a:rPr kumimoji="0" lang="nb-NO" altLang="nb-NO" sz="1200" b="0" i="0" u="none" strike="noStrike" cap="none" normalizeH="0" baseline="0" dirty="0">
                <a:ln>
                  <a:noFill/>
                </a:ln>
                <a:solidFill>
                  <a:schemeClr val="tx1"/>
                </a:solidFill>
                <a:effectLst/>
                <a:cs typeface="Arial" panose="020B0604020202020204" pitchFamily="34" charset="0"/>
              </a:rPr>
              <a:t>Bleier (ikke up and go)                                                                                                                                                                                                                                            Tøfler/innesko – sklisikre                                                                                 Truseskift/undertøy                                                                                                                Sokker                                                                                                                                     Genser                                                                                                                                        Bukse                                                                                                                                     Regntøy og støvler                                                                                                                   Tykk genser                                                                                                                            	                                                                               </a:t>
            </a:r>
          </a:p>
          <a:p>
            <a:pPr marL="0" marR="0" lvl="0" indent="0" algn="l" defTabSz="914400" rtl="0" eaLnBrk="0" fontAlgn="base" latinLnBrk="0" hangingPunct="0">
              <a:lnSpc>
                <a:spcPct val="100000"/>
              </a:lnSpc>
              <a:spcBef>
                <a:spcPct val="0"/>
              </a:spcBef>
              <a:buClrTx/>
              <a:buSzTx/>
              <a:buFontTx/>
              <a:buNone/>
              <a:tabLst/>
            </a:pPr>
            <a:r>
              <a:rPr kumimoji="0" lang="nb-NO" altLang="nb-NO" sz="1200" b="1" i="0" u="none" strike="noStrike" cap="none" normalizeH="0" baseline="0" dirty="0">
                <a:ln>
                  <a:noFill/>
                </a:ln>
                <a:solidFill>
                  <a:schemeClr val="tx1"/>
                </a:solidFill>
                <a:effectLst/>
                <a:cs typeface="Arial" panose="020B0604020202020204" pitchFamily="34" charset="0"/>
              </a:rPr>
              <a:t>Vår/sommer:                                                                                                                                   </a:t>
            </a:r>
            <a:r>
              <a:rPr kumimoji="0" lang="nb-NO" altLang="nb-NO" sz="1200" b="0" i="0" u="none" strike="noStrike" cap="none" normalizeH="0" baseline="0" dirty="0">
                <a:ln>
                  <a:noFill/>
                </a:ln>
                <a:solidFill>
                  <a:schemeClr val="tx1"/>
                </a:solidFill>
                <a:effectLst/>
                <a:cs typeface="Arial" panose="020B0604020202020204" pitchFamily="34" charset="0"/>
              </a:rPr>
              <a:t>T- skjorte                                                                                                                                        Shorts                                                                                                                                              Lette sko                                                                                                                                   E.v.t sandaler                                                                                                                                          Tynn jakke                                                                                                                   Badetøy/håndkle                                                                                                         E.v.t solhatt/bomullslue                                                                                                                  </a:t>
            </a:r>
          </a:p>
          <a:p>
            <a:pPr marL="0" marR="0" lvl="0" indent="0" algn="l" defTabSz="914400" rtl="0" eaLnBrk="0" fontAlgn="base" latinLnBrk="0" hangingPunct="0">
              <a:lnSpc>
                <a:spcPct val="100000"/>
              </a:lnSpc>
              <a:spcBef>
                <a:spcPct val="0"/>
              </a:spcBef>
              <a:buClrTx/>
              <a:buSzTx/>
              <a:buFontTx/>
              <a:buNone/>
              <a:tabLst/>
            </a:pPr>
            <a:endParaRPr kumimoji="0" lang="nb-NO" altLang="nb-NO" sz="1200" b="1" i="0" u="none" strike="noStrike" cap="none" normalizeH="0" baseline="0" dirty="0">
              <a:ln>
                <a:noFill/>
              </a:ln>
              <a:solidFill>
                <a:schemeClr val="tx1"/>
              </a:solidFill>
              <a:effectLst/>
              <a:cs typeface="Arial" panose="020B0604020202020204" pitchFamily="34" charset="0"/>
            </a:endParaRPr>
          </a:p>
          <a:p>
            <a:pPr marL="0" marR="0" lvl="0" indent="0" algn="l" defTabSz="914400" rtl="0" eaLnBrk="0" fontAlgn="base" latinLnBrk="0" hangingPunct="0">
              <a:lnSpc>
                <a:spcPct val="100000"/>
              </a:lnSpc>
              <a:spcBef>
                <a:spcPct val="0"/>
              </a:spcBef>
              <a:buClrTx/>
              <a:buSzTx/>
              <a:buFontTx/>
              <a:buNone/>
              <a:tabLst/>
            </a:pPr>
            <a:r>
              <a:rPr kumimoji="0" lang="nb-NO" altLang="nb-NO" sz="1200" b="1" i="0" u="none" strike="noStrike" cap="none" normalizeH="0" baseline="0" dirty="0">
                <a:ln>
                  <a:noFill/>
                </a:ln>
                <a:solidFill>
                  <a:schemeClr val="tx1"/>
                </a:solidFill>
                <a:effectLst/>
                <a:cs typeface="Arial" panose="020B0604020202020204" pitchFamily="34" charset="0"/>
              </a:rPr>
              <a:t>Høst/vinter:                                                                                                                                 </a:t>
            </a:r>
            <a:r>
              <a:rPr kumimoji="0" lang="nb-NO" altLang="nb-NO" sz="1200" b="0" i="0" u="none" strike="noStrike" cap="none" normalizeH="0" baseline="0" dirty="0">
                <a:ln>
                  <a:noFill/>
                </a:ln>
                <a:solidFill>
                  <a:schemeClr val="tx1"/>
                </a:solidFill>
                <a:effectLst/>
                <a:cs typeface="Arial" panose="020B0604020202020204" pitchFamily="34" charset="0"/>
              </a:rPr>
              <a:t>Superundertøy/ullundertøy/strømpebukse</a:t>
            </a:r>
          </a:p>
          <a:p>
            <a:pPr marL="0" marR="0" lvl="0" indent="0" algn="l" defTabSz="914400" rtl="0" eaLnBrk="0" fontAlgn="base" latinLnBrk="0" hangingPunct="0">
              <a:lnSpc>
                <a:spcPct val="100000"/>
              </a:lnSpc>
              <a:spcBef>
                <a:spcPct val="0"/>
              </a:spcBef>
              <a:buClrTx/>
              <a:buSzTx/>
              <a:buFontTx/>
              <a:buNone/>
              <a:tabLst/>
            </a:pPr>
            <a:r>
              <a:rPr kumimoji="0" lang="nb-NO" altLang="nb-NO" sz="1200" b="0" i="0" u="none" strike="noStrike" cap="none" normalizeH="0" baseline="0" dirty="0">
                <a:ln>
                  <a:noFill/>
                </a:ln>
                <a:solidFill>
                  <a:schemeClr val="tx1"/>
                </a:solidFill>
                <a:effectLst/>
                <a:cs typeface="Arial" panose="020B0604020202020204" pitchFamily="34" charset="0"/>
              </a:rPr>
              <a:t>Votter/regnvotter                                                                                                                        Hals (ikke skjerf)                                                                                                                                                     Lue, tykk/tynn (vi ønsker lue uten snor, spesielt når de skal sove)                                                                                                          Cherox/evnt. vanntette vintersko (for å holde føttene varme og tørre)                                                                           </a:t>
            </a:r>
            <a:endParaRPr lang="nb-NO" altLang="nb-NO" sz="1200" dirty="0">
              <a:cs typeface="Arial" panose="020B0604020202020204" pitchFamily="34" charset="0"/>
            </a:endParaRPr>
          </a:p>
          <a:p>
            <a:pPr marL="0" marR="0" lvl="0" indent="0" algn="l" defTabSz="914400" rtl="0" eaLnBrk="0" fontAlgn="base" latinLnBrk="0" hangingPunct="0">
              <a:lnSpc>
                <a:spcPct val="100000"/>
              </a:lnSpc>
              <a:spcBef>
                <a:spcPct val="0"/>
              </a:spcBef>
              <a:buClrTx/>
              <a:buSzTx/>
              <a:buFontTx/>
              <a:buNone/>
              <a:tabLst/>
            </a:pPr>
            <a:r>
              <a:rPr kumimoji="0" lang="nb-NO" altLang="nb-NO" sz="1200" b="0" i="0" u="none" strike="noStrike" cap="none" normalizeH="0" baseline="0" dirty="0">
                <a:ln>
                  <a:noFill/>
                </a:ln>
                <a:solidFill>
                  <a:schemeClr val="tx1"/>
                </a:solidFill>
                <a:effectLst/>
                <a:cs typeface="Arial" panose="020B0604020202020204" pitchFamily="34" charset="0"/>
              </a:rPr>
              <a:t>Tykk ullgenser/ullbukse e.l…                                                                                                               Fleece genser/bukse/dress                                                                                                              Varm dress                                                                                                                                </a:t>
            </a:r>
            <a:r>
              <a:rPr lang="nb-NO" altLang="nb-NO" sz="1200" dirty="0">
                <a:cs typeface="Arial" panose="020B0604020202020204" pitchFamily="34" charset="0"/>
              </a:rPr>
              <a:t>tykke </a:t>
            </a:r>
            <a:r>
              <a:rPr kumimoji="0" lang="nb-NO" altLang="nb-NO" sz="1200" b="0" i="0" u="none" strike="noStrike" cap="none" normalizeH="0" baseline="0" dirty="0">
                <a:ln>
                  <a:noFill/>
                </a:ln>
                <a:solidFill>
                  <a:schemeClr val="tx1"/>
                </a:solidFill>
                <a:effectLst/>
                <a:cs typeface="Arial" panose="020B0604020202020204" pitchFamily="34" charset="0"/>
              </a:rPr>
              <a:t>sokker                                                                                                                                                                                                                       </a:t>
            </a:r>
          </a:p>
          <a:p>
            <a:pPr marL="0" marR="0" lvl="0" indent="0" algn="l" defTabSz="914400" rtl="0" eaLnBrk="0" fontAlgn="base" latinLnBrk="0" hangingPunct="0">
              <a:lnSpc>
                <a:spcPct val="100000"/>
              </a:lnSpc>
              <a:spcBef>
                <a:spcPct val="0"/>
              </a:spcBef>
              <a:buClrTx/>
              <a:buSzTx/>
              <a:buFontTx/>
              <a:buNone/>
              <a:tabLst/>
            </a:pPr>
            <a:endParaRPr kumimoji="0" lang="nb-NO" altLang="nb-NO" sz="1400" b="1" i="0" u="none" strike="noStrike" cap="none" normalizeH="0" baseline="0" dirty="0">
              <a:ln>
                <a:noFill/>
              </a:ln>
              <a:solidFill>
                <a:schemeClr val="tx1"/>
              </a:solidFill>
              <a:effectLst/>
              <a:latin typeface="Times New Roman" panose="02020603050405020304" pitchFamily="18" charset="0"/>
            </a:endParaRPr>
          </a:p>
          <a:p>
            <a:pPr marL="0" marR="0" lvl="0" indent="0" algn="l" defTabSz="914400" rtl="0" eaLnBrk="0" fontAlgn="base" latinLnBrk="0" hangingPunct="0">
              <a:lnSpc>
                <a:spcPct val="100000"/>
              </a:lnSpc>
              <a:spcBef>
                <a:spcPct val="0"/>
              </a:spcBef>
              <a:buClrTx/>
              <a:buSzTx/>
              <a:buFontTx/>
              <a:buNone/>
              <a:tabLst/>
            </a:pPr>
            <a:endParaRPr kumimoji="0" lang="nb-NO" altLang="nb-NO" sz="1100" b="0" i="0" u="none" strike="noStrike" cap="none" normalizeH="0" baseline="0" dirty="0">
              <a:ln>
                <a:noFill/>
              </a:ln>
              <a:solidFill>
                <a:schemeClr val="tx1"/>
              </a:solidFill>
              <a:effectLst/>
              <a:latin typeface="Times New Roman" panose="02020603050405020304" pitchFamily="18" charset="0"/>
            </a:endParaRPr>
          </a:p>
          <a:p>
            <a:pPr marL="0" marR="0" lvl="0" indent="0" algn="l" defTabSz="914400" rtl="0" eaLnBrk="0" fontAlgn="base" latinLnBrk="0" hangingPunct="0">
              <a:lnSpc>
                <a:spcPct val="100000"/>
              </a:lnSpc>
              <a:spcBef>
                <a:spcPct val="0"/>
              </a:spcBef>
              <a:buClrTx/>
              <a:buSzTx/>
              <a:buFontTx/>
              <a:buNone/>
              <a:tabLst/>
            </a:pPr>
            <a:endParaRPr kumimoji="0" lang="nb-NO" altLang="nb-NO" sz="1800" b="0" i="0" u="none" strike="noStrike" cap="none" normalizeH="0" baseline="0" dirty="0">
              <a:ln>
                <a:noFill/>
              </a:ln>
              <a:solidFill>
                <a:schemeClr val="tx1"/>
              </a:solidFill>
              <a:effectLst/>
              <a:latin typeface="Arial" panose="020B0604020202020204" pitchFamily="34" charset="0"/>
            </a:endParaRPr>
          </a:p>
        </p:txBody>
      </p:sp>
      <p:sp>
        <p:nvSpPr>
          <p:cNvPr id="3" name="Text Box 3"/>
          <p:cNvSpPr txBox="1">
            <a:spLocks noChangeArrowheads="1"/>
          </p:cNvSpPr>
          <p:nvPr/>
        </p:nvSpPr>
        <p:spPr bwMode="auto">
          <a:xfrm>
            <a:off x="7353837" y="227180"/>
            <a:ext cx="4559121" cy="6129170"/>
          </a:xfrm>
          <a:prstGeom prst="rect">
            <a:avLst/>
          </a:prstGeom>
          <a:solidFill>
            <a:srgbClr val="FFFFFF"/>
          </a:solidFill>
          <a:ln w="31750">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buClrTx/>
              <a:buSzTx/>
              <a:buFontTx/>
              <a:buNone/>
              <a:tabLst/>
            </a:pPr>
            <a:r>
              <a:rPr kumimoji="0" lang="nb-NO" altLang="nb-NO" sz="1400" b="1" i="0" u="none" strike="noStrike" cap="none" normalizeH="0" baseline="0" dirty="0">
                <a:ln>
                  <a:noFill/>
                </a:ln>
                <a:solidFill>
                  <a:schemeClr val="tx1"/>
                </a:solidFill>
                <a:effectLst/>
                <a:cs typeface="Arial" panose="020B0604020202020204" pitchFamily="34" charset="0"/>
              </a:rPr>
              <a:t>HVA VI I NOAH BARNEHAGE FORVENTER AV FORELDRE/FORESATTE:</a:t>
            </a:r>
          </a:p>
          <a:p>
            <a:pPr marL="0" marR="0" lvl="0" indent="0" algn="l" defTabSz="914400" rtl="0" eaLnBrk="0" fontAlgn="base" latinLnBrk="0" hangingPunct="0">
              <a:lnSpc>
                <a:spcPct val="100000"/>
              </a:lnSpc>
              <a:spcBef>
                <a:spcPct val="0"/>
              </a:spcBef>
              <a:buClrTx/>
              <a:buSzTx/>
              <a:buFontTx/>
              <a:buNone/>
              <a:tabLst/>
            </a:pPr>
            <a:endParaRPr kumimoji="0" lang="nb-NO" altLang="nb-NO" sz="1400" b="1" i="0" u="none" strike="noStrike" cap="none" normalizeH="0" baseline="0" dirty="0">
              <a:ln>
                <a:noFill/>
              </a:ln>
              <a:solidFill>
                <a:schemeClr val="tx1"/>
              </a:solidFill>
              <a:effectLst/>
              <a:cs typeface="Arial" panose="020B0604020202020204" pitchFamily="34" charset="0"/>
            </a:endParaRPr>
          </a:p>
          <a:p>
            <a:pPr marL="0" marR="0" lvl="0" indent="0" algn="l" defTabSz="914400" rtl="0" eaLnBrk="0" fontAlgn="base" latinLnBrk="0" hangingPunct="0">
              <a:lnSpc>
                <a:spcPct val="100000"/>
              </a:lnSpc>
              <a:spcBef>
                <a:spcPct val="0"/>
              </a:spcBef>
              <a:buClrTx/>
              <a:buSzTx/>
              <a:buFont typeface="Wingdings" panose="05000000000000000000" pitchFamily="2" charset="2"/>
              <a:buChar char="ü"/>
              <a:tabLst/>
            </a:pPr>
            <a:r>
              <a:rPr kumimoji="0" lang="nb-NO" altLang="nb-NO" sz="1200" b="0" i="0" u="none" strike="noStrike" cap="none" normalizeH="0" baseline="0" dirty="0">
                <a:ln>
                  <a:noFill/>
                </a:ln>
                <a:solidFill>
                  <a:schemeClr val="tx1"/>
                </a:solidFill>
                <a:effectLst/>
                <a:cs typeface="Arial" panose="020B0604020202020204" pitchFamily="34" charset="0"/>
              </a:rPr>
              <a:t> Du vedlegger dokumentasjon som er relevant for barnets opphold i barnehagen.</a:t>
            </a:r>
          </a:p>
          <a:p>
            <a:pPr marL="0" marR="0" lvl="0" indent="0" algn="l" defTabSz="914400" rtl="0" eaLnBrk="0" fontAlgn="base" latinLnBrk="0" hangingPunct="0">
              <a:lnSpc>
                <a:spcPct val="100000"/>
              </a:lnSpc>
              <a:spcBef>
                <a:spcPct val="0"/>
              </a:spcBef>
              <a:buClrTx/>
              <a:buSzTx/>
              <a:buFontTx/>
              <a:buNone/>
              <a:tabLst/>
            </a:pPr>
            <a:endParaRPr kumimoji="0" lang="nb-NO" altLang="nb-NO" sz="1200" b="0" i="0" u="none" strike="noStrike" cap="none" normalizeH="0" baseline="0" dirty="0">
              <a:ln>
                <a:noFill/>
              </a:ln>
              <a:solidFill>
                <a:schemeClr val="tx1"/>
              </a:solidFill>
              <a:effectLst/>
              <a:cs typeface="Arial" panose="020B0604020202020204" pitchFamily="34" charset="0"/>
            </a:endParaRPr>
          </a:p>
          <a:p>
            <a:pPr marL="0" marR="0" lvl="0" indent="0" algn="l" defTabSz="914400" rtl="0" eaLnBrk="0" fontAlgn="base" latinLnBrk="0" hangingPunct="0">
              <a:lnSpc>
                <a:spcPct val="100000"/>
              </a:lnSpc>
              <a:spcBef>
                <a:spcPct val="0"/>
              </a:spcBef>
              <a:buClrTx/>
              <a:buSzTx/>
              <a:buFont typeface="Wingdings" panose="05000000000000000000" pitchFamily="2" charset="2"/>
              <a:buChar char="ü"/>
              <a:tabLst/>
            </a:pPr>
            <a:r>
              <a:rPr kumimoji="0" lang="nb-NO" altLang="nb-NO" sz="1200" b="0" i="0" u="none" strike="noStrike" cap="none" normalizeH="0" baseline="0" dirty="0">
                <a:ln>
                  <a:noFill/>
                </a:ln>
                <a:solidFill>
                  <a:schemeClr val="tx1"/>
                </a:solidFill>
                <a:effectLst/>
                <a:cs typeface="Arial" panose="020B0604020202020204" pitchFamily="34" charset="0"/>
              </a:rPr>
              <a:t> Du kontakter barnehagen hvis det er endringer i din/deres situasjon som får innvirkning på den tjenesten du/dere mottar.</a:t>
            </a:r>
          </a:p>
          <a:p>
            <a:pPr marL="0" marR="0" lvl="0" indent="0" algn="l" defTabSz="914400" rtl="0" eaLnBrk="0" fontAlgn="base" latinLnBrk="0" hangingPunct="0">
              <a:lnSpc>
                <a:spcPct val="100000"/>
              </a:lnSpc>
              <a:spcBef>
                <a:spcPct val="0"/>
              </a:spcBef>
              <a:buClrTx/>
              <a:buSzTx/>
              <a:buFontTx/>
              <a:buNone/>
              <a:tabLst/>
            </a:pPr>
            <a:endParaRPr kumimoji="0" lang="nb-NO" altLang="nb-NO" sz="1200" b="0" i="0" u="none" strike="noStrike" cap="none" normalizeH="0" baseline="0" dirty="0">
              <a:ln>
                <a:noFill/>
              </a:ln>
              <a:solidFill>
                <a:schemeClr val="tx1"/>
              </a:solidFill>
              <a:effectLst/>
              <a:cs typeface="Arial" panose="020B0604020202020204" pitchFamily="34" charset="0"/>
            </a:endParaRPr>
          </a:p>
          <a:p>
            <a:pPr marL="0" marR="0" lvl="0" indent="0" algn="l" defTabSz="914400" rtl="0" eaLnBrk="0" fontAlgn="base" latinLnBrk="0" hangingPunct="0">
              <a:lnSpc>
                <a:spcPct val="100000"/>
              </a:lnSpc>
              <a:spcBef>
                <a:spcPct val="0"/>
              </a:spcBef>
              <a:buClrTx/>
              <a:buSzTx/>
              <a:buFont typeface="Wingdings" panose="05000000000000000000" pitchFamily="2" charset="2"/>
              <a:buChar char="ü"/>
              <a:tabLst/>
            </a:pPr>
            <a:r>
              <a:rPr kumimoji="0" lang="nb-NO" altLang="nb-NO" sz="1200" b="0" i="0" u="none" strike="noStrike" cap="none" normalizeH="0" baseline="0" dirty="0">
                <a:ln>
                  <a:noFill/>
                </a:ln>
                <a:solidFill>
                  <a:schemeClr val="tx1"/>
                </a:solidFill>
                <a:effectLst/>
                <a:cs typeface="Arial" panose="020B0604020202020204" pitchFamily="34" charset="0"/>
              </a:rPr>
              <a:t>Åpningstidene overholdes og personalets arbeidstid respekteres kl 07.00-16.30.</a:t>
            </a:r>
          </a:p>
          <a:p>
            <a:pPr marL="0" marR="0" lvl="0" indent="0" algn="l" defTabSz="914400" rtl="0" eaLnBrk="0" fontAlgn="base" latinLnBrk="0" hangingPunct="0">
              <a:lnSpc>
                <a:spcPct val="100000"/>
              </a:lnSpc>
              <a:spcBef>
                <a:spcPct val="0"/>
              </a:spcBef>
              <a:buClrTx/>
              <a:buSzTx/>
              <a:buFontTx/>
              <a:buNone/>
              <a:tabLst/>
            </a:pPr>
            <a:endParaRPr kumimoji="0" lang="nb-NO" altLang="nb-NO" sz="1200" b="0" i="0" u="none" strike="noStrike" cap="none" normalizeH="0" baseline="0" dirty="0">
              <a:ln>
                <a:noFill/>
              </a:ln>
              <a:solidFill>
                <a:schemeClr val="tx1"/>
              </a:solidFill>
              <a:effectLst/>
              <a:cs typeface="Arial" panose="020B0604020202020204" pitchFamily="34" charset="0"/>
            </a:endParaRPr>
          </a:p>
          <a:p>
            <a:pPr marL="0" marR="0" lvl="0" indent="0" algn="l" defTabSz="914400" rtl="0" eaLnBrk="0" fontAlgn="base" latinLnBrk="0" hangingPunct="0">
              <a:lnSpc>
                <a:spcPct val="100000"/>
              </a:lnSpc>
              <a:spcBef>
                <a:spcPct val="0"/>
              </a:spcBef>
              <a:buClrTx/>
              <a:buSzTx/>
              <a:buFont typeface="Wingdings" panose="05000000000000000000" pitchFamily="2" charset="2"/>
              <a:buChar char="ü"/>
              <a:tabLst/>
            </a:pPr>
            <a:r>
              <a:rPr kumimoji="0" lang="nb-NO" altLang="nb-NO" sz="1200" b="0" i="0" u="none" strike="noStrike" cap="none" normalizeH="0" baseline="0" dirty="0">
                <a:ln>
                  <a:noFill/>
                </a:ln>
                <a:solidFill>
                  <a:schemeClr val="tx1"/>
                </a:solidFill>
                <a:effectLst/>
                <a:cs typeface="Arial" panose="020B0604020202020204" pitchFamily="34" charset="0"/>
              </a:rPr>
              <a:t> Du betaler til datofrist.</a:t>
            </a:r>
          </a:p>
          <a:p>
            <a:pPr marL="0" marR="0" lvl="0" indent="0" algn="l" defTabSz="914400" rtl="0" eaLnBrk="0" fontAlgn="base" latinLnBrk="0" hangingPunct="0">
              <a:lnSpc>
                <a:spcPct val="100000"/>
              </a:lnSpc>
              <a:spcBef>
                <a:spcPct val="0"/>
              </a:spcBef>
              <a:buClrTx/>
              <a:buSzTx/>
              <a:buFontTx/>
              <a:buNone/>
              <a:tabLst/>
            </a:pPr>
            <a:endParaRPr kumimoji="0" lang="nb-NO" altLang="nb-NO" sz="1200" b="0" i="0" u="none" strike="noStrike" cap="none" normalizeH="0" baseline="0" dirty="0">
              <a:ln>
                <a:noFill/>
              </a:ln>
              <a:solidFill>
                <a:schemeClr val="tx1"/>
              </a:solidFill>
              <a:effectLst/>
              <a:cs typeface="Arial" panose="020B0604020202020204" pitchFamily="34" charset="0"/>
            </a:endParaRPr>
          </a:p>
          <a:p>
            <a:pPr marL="0" marR="0" lvl="0" indent="0" algn="l" defTabSz="914400" rtl="0" eaLnBrk="0" fontAlgn="base" latinLnBrk="0" hangingPunct="0">
              <a:lnSpc>
                <a:spcPct val="100000"/>
              </a:lnSpc>
              <a:spcBef>
                <a:spcPct val="0"/>
              </a:spcBef>
              <a:buClrTx/>
              <a:buSzTx/>
              <a:buFont typeface="Wingdings" panose="05000000000000000000" pitchFamily="2" charset="2"/>
              <a:buChar char="ü"/>
              <a:tabLst/>
            </a:pPr>
            <a:r>
              <a:rPr kumimoji="0" lang="nb-NO" altLang="nb-NO" sz="1200" b="0" i="0" u="none" strike="noStrike" cap="none" normalizeH="0" baseline="0" dirty="0">
                <a:ln>
                  <a:noFill/>
                </a:ln>
                <a:solidFill>
                  <a:schemeClr val="tx1"/>
                </a:solidFill>
                <a:effectLst/>
                <a:cs typeface="Arial" panose="020B0604020202020204" pitchFamily="34" charset="0"/>
              </a:rPr>
              <a:t> Barna har klær til ulike værforhold og at </a:t>
            </a:r>
            <a:r>
              <a:rPr kumimoji="0" lang="nb-NO" altLang="nb-NO" sz="1200" b="1" i="0" u="sng" strike="noStrike" cap="none" normalizeH="0" baseline="0" dirty="0">
                <a:ln>
                  <a:noFill/>
                </a:ln>
                <a:solidFill>
                  <a:schemeClr val="tx1"/>
                </a:solidFill>
                <a:effectLst/>
                <a:cs typeface="Arial" panose="020B0604020202020204" pitchFamily="34" charset="0"/>
              </a:rPr>
              <a:t>klærne er godt merket</a:t>
            </a:r>
            <a:r>
              <a:rPr kumimoji="0" lang="nb-NO" altLang="nb-NO" sz="1200" b="0" i="0" u="none" strike="noStrike" cap="none" normalizeH="0" baseline="0" dirty="0">
                <a:ln>
                  <a:noFill/>
                </a:ln>
                <a:solidFill>
                  <a:schemeClr val="tx1"/>
                </a:solidFill>
                <a:effectLst/>
                <a:cs typeface="Arial" panose="020B0604020202020204" pitchFamily="34" charset="0"/>
              </a:rPr>
              <a:t>.</a:t>
            </a:r>
          </a:p>
          <a:p>
            <a:pPr marL="0" marR="0" lvl="0" indent="0" algn="l" defTabSz="914400" rtl="0" eaLnBrk="0" fontAlgn="base" latinLnBrk="0" hangingPunct="0">
              <a:lnSpc>
                <a:spcPct val="100000"/>
              </a:lnSpc>
              <a:spcBef>
                <a:spcPct val="0"/>
              </a:spcBef>
              <a:buClrTx/>
              <a:buSzTx/>
              <a:tabLst/>
            </a:pPr>
            <a:r>
              <a:rPr kumimoji="0" lang="nb-NO" altLang="nb-NO" sz="1200" b="0" i="0" u="none" strike="noStrike" cap="none" normalizeH="0" baseline="0" dirty="0">
                <a:ln>
                  <a:noFill/>
                </a:ln>
                <a:solidFill>
                  <a:schemeClr val="tx1"/>
                </a:solidFill>
                <a:effectLst/>
                <a:cs typeface="Arial" panose="020B0604020202020204" pitchFamily="34" charset="0"/>
              </a:rPr>
              <a:t> - Vi har ikke så store</a:t>
            </a:r>
            <a:r>
              <a:rPr kumimoji="0" lang="nb-NO" altLang="nb-NO" sz="1200" b="0" i="0" u="none" strike="noStrike" cap="none" normalizeH="0" dirty="0">
                <a:ln>
                  <a:noFill/>
                </a:ln>
                <a:solidFill>
                  <a:schemeClr val="tx1"/>
                </a:solidFill>
                <a:effectLst/>
                <a:cs typeface="Arial" panose="020B0604020202020204" pitchFamily="34" charset="0"/>
              </a:rPr>
              <a:t> hyller</a:t>
            </a:r>
            <a:r>
              <a:rPr kumimoji="0" lang="nb-NO" altLang="nb-NO" sz="1200" b="0" i="0" u="none" strike="noStrike" cap="none" normalizeH="0" baseline="0" dirty="0">
                <a:ln>
                  <a:noFill/>
                </a:ln>
                <a:solidFill>
                  <a:schemeClr val="tx1"/>
                </a:solidFill>
                <a:effectLst/>
                <a:cs typeface="Arial" panose="020B0604020202020204" pitchFamily="34" charset="0"/>
              </a:rPr>
              <a:t>, så vi setter pris på at barna kun har det de trenger i hyllene, skittent tøy tas med hjem og nytt tøy tilbake neste dag </a:t>
            </a:r>
            <a:r>
              <a:rPr kumimoji="0" lang="nb-NO" altLang="nb-NO" sz="1200" b="0" i="0" u="none" strike="noStrike" cap="none" normalizeH="0" baseline="0" dirty="0">
                <a:ln>
                  <a:noFill/>
                </a:ln>
                <a:solidFill>
                  <a:schemeClr val="tx1"/>
                </a:solidFill>
                <a:effectLst/>
                <a:cs typeface="Arial" panose="020B0604020202020204" pitchFamily="34" charset="0"/>
                <a:sym typeface="Wingdings" panose="05000000000000000000" pitchFamily="2" charset="2"/>
              </a:rPr>
              <a:t></a:t>
            </a:r>
            <a:endParaRPr kumimoji="0" lang="nb-NO" altLang="nb-NO" sz="1200" b="0" i="0" u="none" strike="noStrike" cap="none" normalizeH="0" baseline="0" dirty="0">
              <a:ln>
                <a:noFill/>
              </a:ln>
              <a:solidFill>
                <a:schemeClr val="tx1"/>
              </a:solidFill>
              <a:effectLst/>
              <a:cs typeface="Arial" panose="020B0604020202020204" pitchFamily="34" charset="0"/>
            </a:endParaRPr>
          </a:p>
          <a:p>
            <a:pPr marL="0" marR="0" lvl="0" indent="0" algn="l" defTabSz="914400" rtl="0" eaLnBrk="0" fontAlgn="base" latinLnBrk="0" hangingPunct="0">
              <a:lnSpc>
                <a:spcPct val="100000"/>
              </a:lnSpc>
              <a:spcBef>
                <a:spcPct val="0"/>
              </a:spcBef>
              <a:buClrTx/>
              <a:buSzTx/>
              <a:buFontTx/>
              <a:buNone/>
              <a:tabLst/>
            </a:pPr>
            <a:endParaRPr kumimoji="0" lang="nb-NO" altLang="nb-NO" sz="1200" b="0" i="0" u="none" strike="noStrike" cap="none" normalizeH="0" baseline="0" dirty="0">
              <a:ln>
                <a:noFill/>
              </a:ln>
              <a:solidFill>
                <a:schemeClr val="tx1"/>
              </a:solidFill>
              <a:effectLst/>
              <a:cs typeface="Arial" panose="020B0604020202020204" pitchFamily="34" charset="0"/>
            </a:endParaRPr>
          </a:p>
          <a:p>
            <a:pPr marL="0" marR="0" lvl="0" indent="0" algn="l" defTabSz="914400" rtl="0" eaLnBrk="0" fontAlgn="base" latinLnBrk="0" hangingPunct="0">
              <a:lnSpc>
                <a:spcPct val="100000"/>
              </a:lnSpc>
              <a:spcBef>
                <a:spcPct val="0"/>
              </a:spcBef>
              <a:buClrTx/>
              <a:buSzTx/>
              <a:buFont typeface="Wingdings" panose="05000000000000000000" pitchFamily="2" charset="2"/>
              <a:buChar char="ü"/>
              <a:tabLst/>
            </a:pPr>
            <a:r>
              <a:rPr kumimoji="0" lang="nb-NO" altLang="nb-NO" sz="1200" b="0" i="0" u="none" strike="noStrike" cap="none" normalizeH="0" baseline="0" dirty="0">
                <a:ln>
                  <a:noFill/>
                </a:ln>
                <a:solidFill>
                  <a:schemeClr val="tx1"/>
                </a:solidFill>
                <a:effectLst/>
                <a:cs typeface="Arial" panose="020B0604020202020204" pitchFamily="34" charset="0"/>
              </a:rPr>
              <a:t> Syke barn skal holdes hjemme og barnehagen gis beskjed ved fravær. </a:t>
            </a:r>
            <a:r>
              <a:rPr kumimoji="0" lang="nb-NO" altLang="nb-NO" sz="1200" b="1" i="0" u="none" strike="noStrike" cap="none" normalizeH="0" baseline="0" dirty="0">
                <a:ln>
                  <a:noFill/>
                </a:ln>
                <a:solidFill>
                  <a:schemeClr val="tx1"/>
                </a:solidFill>
                <a:effectLst/>
                <a:cs typeface="Arial" panose="020B0604020202020204" pitchFamily="34" charset="0"/>
              </a:rPr>
              <a:t>Dette er viktig, slik at vi kan komme oss avgårde på aktiviteter i istedenfor å sitte og vente på noen som ikke kommer.</a:t>
            </a:r>
          </a:p>
          <a:p>
            <a:pPr marL="0" marR="0" lvl="0" indent="0" algn="l" defTabSz="914400" rtl="0" eaLnBrk="0" fontAlgn="base" latinLnBrk="0" hangingPunct="0">
              <a:lnSpc>
                <a:spcPct val="100000"/>
              </a:lnSpc>
              <a:spcBef>
                <a:spcPct val="0"/>
              </a:spcBef>
              <a:buClrTx/>
              <a:buSzTx/>
              <a:buFontTx/>
              <a:buNone/>
              <a:tabLst/>
            </a:pPr>
            <a:endParaRPr kumimoji="0" lang="nb-NO" altLang="nb-NO" sz="1200" b="0" i="0" u="none" strike="noStrike" cap="none" normalizeH="0" baseline="0" dirty="0">
              <a:ln>
                <a:noFill/>
              </a:ln>
              <a:solidFill>
                <a:schemeClr val="tx1"/>
              </a:solidFill>
              <a:effectLst/>
              <a:cs typeface="Arial" panose="020B0604020202020204" pitchFamily="34" charset="0"/>
            </a:endParaRPr>
          </a:p>
          <a:p>
            <a:pPr marL="0" marR="0" lvl="0" indent="0" algn="l" defTabSz="914400" rtl="0" eaLnBrk="0" fontAlgn="base" latinLnBrk="0" hangingPunct="0">
              <a:lnSpc>
                <a:spcPct val="100000"/>
              </a:lnSpc>
              <a:spcBef>
                <a:spcPct val="0"/>
              </a:spcBef>
              <a:buClrTx/>
              <a:buSzTx/>
              <a:buFont typeface="Wingdings" panose="05000000000000000000" pitchFamily="2" charset="2"/>
              <a:buChar char="ü"/>
              <a:tabLst/>
            </a:pPr>
            <a:r>
              <a:rPr kumimoji="0" lang="nb-NO" altLang="nb-NO" sz="1200" b="0" i="0" u="none" strike="noStrike" cap="none" normalizeH="0" baseline="0" dirty="0">
                <a:ln>
                  <a:noFill/>
                </a:ln>
                <a:solidFill>
                  <a:schemeClr val="tx1"/>
                </a:solidFill>
                <a:effectLst/>
                <a:cs typeface="Arial" panose="020B0604020202020204" pitchFamily="34" charset="0"/>
              </a:rPr>
              <a:t> Skal andre hente barnet gis det beskjed om dette.</a:t>
            </a:r>
          </a:p>
          <a:p>
            <a:pPr marL="0" marR="0" lvl="0" indent="0" algn="l" defTabSz="914400" rtl="0" eaLnBrk="0" fontAlgn="base" latinLnBrk="0" hangingPunct="0">
              <a:lnSpc>
                <a:spcPct val="100000"/>
              </a:lnSpc>
              <a:spcBef>
                <a:spcPct val="0"/>
              </a:spcBef>
              <a:buClrTx/>
              <a:buSzTx/>
              <a:buFontTx/>
              <a:buNone/>
              <a:tabLst/>
            </a:pPr>
            <a:endParaRPr kumimoji="0" lang="nb-NO" altLang="nb-NO" sz="1200" b="0" i="0" u="none" strike="noStrike" cap="none" normalizeH="0" baseline="0" dirty="0">
              <a:ln>
                <a:noFill/>
              </a:ln>
              <a:solidFill>
                <a:schemeClr val="tx1"/>
              </a:solidFill>
              <a:effectLst/>
              <a:cs typeface="Arial" panose="020B0604020202020204" pitchFamily="34" charset="0"/>
            </a:endParaRPr>
          </a:p>
          <a:p>
            <a:pPr marL="0" marR="0" lvl="0" indent="0" algn="l" defTabSz="914400" rtl="0" eaLnBrk="0" fontAlgn="base" latinLnBrk="0" hangingPunct="0">
              <a:lnSpc>
                <a:spcPct val="100000"/>
              </a:lnSpc>
              <a:spcBef>
                <a:spcPct val="0"/>
              </a:spcBef>
              <a:buClrTx/>
              <a:buSzTx/>
              <a:buFont typeface="Wingdings" panose="05000000000000000000" pitchFamily="2" charset="2"/>
              <a:buChar char="ü"/>
              <a:tabLst/>
            </a:pPr>
            <a:r>
              <a:rPr kumimoji="0" lang="nb-NO" altLang="nb-NO" sz="1200" b="0" i="0" u="none" strike="noStrike" cap="none" normalizeH="0" baseline="0" dirty="0">
                <a:ln>
                  <a:noFill/>
                </a:ln>
                <a:solidFill>
                  <a:schemeClr val="tx1"/>
                </a:solidFill>
                <a:effectLst/>
                <a:cs typeface="Arial" panose="020B0604020202020204" pitchFamily="34" charset="0"/>
              </a:rPr>
              <a:t> Sette seg inn i informasjon som blir gitt i </a:t>
            </a:r>
          </a:p>
          <a:p>
            <a:pPr marL="0" marR="0" lvl="0" indent="0" algn="l" defTabSz="914400" rtl="0" eaLnBrk="0" fontAlgn="base" latinLnBrk="0" hangingPunct="0">
              <a:lnSpc>
                <a:spcPct val="100000"/>
              </a:lnSpc>
              <a:spcBef>
                <a:spcPct val="0"/>
              </a:spcBef>
              <a:buClrTx/>
              <a:buSzTx/>
              <a:tabLst/>
            </a:pPr>
            <a:r>
              <a:rPr lang="nb-NO" altLang="nb-NO" sz="1200" dirty="0">
                <a:cs typeface="Arial" panose="020B0604020202020204" pitchFamily="34" charset="0"/>
              </a:rPr>
              <a:t>    </a:t>
            </a:r>
            <a:r>
              <a:rPr kumimoji="0" lang="nb-NO" altLang="nb-NO" sz="1200" b="0" i="0" u="none" strike="noStrike" cap="none" normalizeH="0" baseline="0" dirty="0">
                <a:ln>
                  <a:noFill/>
                </a:ln>
                <a:solidFill>
                  <a:schemeClr val="tx1"/>
                </a:solidFill>
                <a:effectLst/>
                <a:cs typeface="Arial" panose="020B0604020202020204" pitchFamily="34" charset="0"/>
              </a:rPr>
              <a:t>barnehagen</a:t>
            </a:r>
            <a:r>
              <a:rPr lang="nb-NO" altLang="nb-NO" sz="1200" dirty="0">
                <a:cs typeface="Arial" panose="020B0604020202020204" pitchFamily="34" charset="0"/>
              </a:rPr>
              <a:t> og</a:t>
            </a:r>
            <a:r>
              <a:rPr kumimoji="0" lang="nb-NO" altLang="nb-NO" sz="1200" b="0" i="0" u="none" strike="noStrike" cap="none" normalizeH="0" baseline="0" dirty="0">
                <a:ln>
                  <a:noFill/>
                </a:ln>
                <a:solidFill>
                  <a:schemeClr val="tx1"/>
                </a:solidFill>
                <a:effectLst/>
                <a:cs typeface="Arial" panose="020B0604020202020204" pitchFamily="34" charset="0"/>
              </a:rPr>
              <a:t> sjekker </a:t>
            </a:r>
            <a:r>
              <a:rPr lang="nb-NO" altLang="nb-NO" sz="1200" dirty="0">
                <a:cs typeface="Arial" panose="020B0604020202020204" pitchFamily="34" charset="0"/>
              </a:rPr>
              <a:t>planer</a:t>
            </a:r>
            <a:r>
              <a:rPr kumimoji="0" lang="nb-NO" altLang="nb-NO" sz="1200" b="0" i="0" u="none" strike="noStrike" cap="none" normalizeH="0" baseline="0" dirty="0">
                <a:ln>
                  <a:noFill/>
                </a:ln>
                <a:solidFill>
                  <a:schemeClr val="tx1"/>
                </a:solidFill>
                <a:effectLst/>
                <a:cs typeface="Arial" panose="020B0604020202020204" pitchFamily="34" charset="0"/>
              </a:rPr>
              <a:t>/facebook.</a:t>
            </a:r>
          </a:p>
          <a:p>
            <a:pPr marL="0" marR="0" lvl="0" indent="0" algn="l" defTabSz="914400" rtl="0" eaLnBrk="0" fontAlgn="base" latinLnBrk="0" hangingPunct="0">
              <a:lnSpc>
                <a:spcPct val="100000"/>
              </a:lnSpc>
              <a:spcBef>
                <a:spcPct val="0"/>
              </a:spcBef>
              <a:buClrTx/>
              <a:buSzTx/>
              <a:buFontTx/>
              <a:buNone/>
              <a:tabLst/>
            </a:pPr>
            <a:endParaRPr kumimoji="0" lang="nb-NO" altLang="nb-NO" sz="1200" b="0" i="0" u="none" strike="noStrike" cap="none" normalizeH="0" baseline="0" dirty="0">
              <a:ln>
                <a:noFill/>
              </a:ln>
              <a:solidFill>
                <a:schemeClr val="tx1"/>
              </a:solidFill>
              <a:effectLst/>
              <a:cs typeface="Arial" panose="020B0604020202020204" pitchFamily="34" charset="0"/>
            </a:endParaRPr>
          </a:p>
          <a:p>
            <a:pPr marL="0" marR="0" lvl="0" indent="0" algn="l" defTabSz="914400" rtl="0" eaLnBrk="0" fontAlgn="base" latinLnBrk="0" hangingPunct="0">
              <a:lnSpc>
                <a:spcPct val="100000"/>
              </a:lnSpc>
              <a:spcBef>
                <a:spcPct val="0"/>
              </a:spcBef>
              <a:buClrTx/>
              <a:buSzTx/>
              <a:buFont typeface="Wingdings" panose="05000000000000000000" pitchFamily="2" charset="2"/>
              <a:buChar char="ü"/>
              <a:tabLst/>
            </a:pPr>
            <a:r>
              <a:rPr kumimoji="0" lang="nb-NO" altLang="nb-NO" sz="1200" b="0" i="0" u="none" strike="noStrike" cap="none" normalizeH="0" baseline="0" dirty="0">
                <a:ln>
                  <a:noFill/>
                </a:ln>
                <a:solidFill>
                  <a:schemeClr val="tx1"/>
                </a:solidFill>
                <a:effectLst/>
                <a:cs typeface="Arial" panose="020B0604020202020204" pitchFamily="34" charset="0"/>
              </a:rPr>
              <a:t> Levere barnet innenfor kjernetiden 09.30-14.30. (Skulle det være noe, tas det selvfølgelig hensyn til dette, bare gi beskjed</a:t>
            </a:r>
            <a:r>
              <a:rPr kumimoji="0" lang="nb-NO" altLang="nb-NO" sz="1200" b="0" i="0" u="none" strike="noStrike" cap="none" normalizeH="0" baseline="0" dirty="0">
                <a:ln>
                  <a:noFill/>
                </a:ln>
                <a:solidFill>
                  <a:schemeClr val="tx1"/>
                </a:solidFill>
                <a:effectLst/>
                <a:cs typeface="Arial" panose="020B0604020202020204" pitchFamily="34" charset="0"/>
                <a:sym typeface="Wingdings" panose="05000000000000000000" pitchFamily="2" charset="2"/>
              </a:rPr>
              <a:t></a:t>
            </a:r>
            <a:r>
              <a:rPr kumimoji="0" lang="nb-NO" altLang="nb-NO" sz="1200" b="0" i="0" u="none" strike="noStrike" cap="none" normalizeH="0" baseline="0" dirty="0">
                <a:ln>
                  <a:noFill/>
                </a:ln>
                <a:solidFill>
                  <a:schemeClr val="tx1"/>
                </a:solidFill>
                <a:effectLst/>
                <a:cs typeface="Arial" panose="020B0604020202020204" pitchFamily="34" charset="0"/>
              </a:rPr>
              <a:t>)</a:t>
            </a:r>
          </a:p>
          <a:p>
            <a:pPr marL="0" marR="0" lvl="0" indent="0" algn="l" defTabSz="914400" rtl="0" eaLnBrk="0" fontAlgn="base" latinLnBrk="0" hangingPunct="0">
              <a:lnSpc>
                <a:spcPct val="100000"/>
              </a:lnSpc>
              <a:spcBef>
                <a:spcPct val="0"/>
              </a:spcBef>
              <a:buClrTx/>
              <a:buSzTx/>
              <a:buFontTx/>
              <a:buNone/>
              <a:tabLst/>
            </a:pPr>
            <a:endParaRPr kumimoji="0" lang="nb-NO" altLang="nb-NO" sz="1400" b="1" i="0" u="none" strike="noStrike" cap="none" normalizeH="0" baseline="0" dirty="0">
              <a:ln>
                <a:noFill/>
              </a:ln>
              <a:solidFill>
                <a:schemeClr val="tx1"/>
              </a:solidFill>
              <a:effectLst/>
              <a:latin typeface="Times New Roman" panose="02020603050405020304" pitchFamily="18" charset="0"/>
            </a:endParaRPr>
          </a:p>
          <a:p>
            <a:pPr marL="0" marR="0" lvl="0" indent="0" algn="l" defTabSz="914400" rtl="0" eaLnBrk="0" fontAlgn="base" latinLnBrk="0" hangingPunct="0">
              <a:lnSpc>
                <a:spcPct val="100000"/>
              </a:lnSpc>
              <a:spcBef>
                <a:spcPct val="0"/>
              </a:spcBef>
              <a:buClrTx/>
              <a:buSzTx/>
              <a:buFontTx/>
              <a:buNone/>
              <a:tabLst/>
            </a:pPr>
            <a:endParaRPr kumimoji="0" lang="nb-NO" altLang="nb-NO" sz="1100" b="0" i="0" u="none" strike="noStrike" cap="none" normalizeH="0" baseline="0" dirty="0">
              <a:ln>
                <a:noFill/>
              </a:ln>
              <a:solidFill>
                <a:schemeClr val="tx1"/>
              </a:solidFill>
              <a:effectLst/>
              <a:latin typeface="Times New Roman" panose="02020603050405020304" pitchFamily="18" charset="0"/>
            </a:endParaRPr>
          </a:p>
          <a:p>
            <a:pPr marL="0" marR="0" lvl="0" indent="0" algn="l" defTabSz="914400" rtl="0" eaLnBrk="0" fontAlgn="base" latinLnBrk="0" hangingPunct="0">
              <a:lnSpc>
                <a:spcPct val="100000"/>
              </a:lnSpc>
              <a:spcBef>
                <a:spcPct val="0"/>
              </a:spcBef>
              <a:buClrTx/>
              <a:buSzTx/>
              <a:buFontTx/>
              <a:buNone/>
              <a:tabLst/>
            </a:pPr>
            <a:endParaRPr kumimoji="0" lang="nb-NO" altLang="nb-NO" sz="1800" b="0" i="0" u="none" strike="noStrike" cap="none" normalizeH="0" baseline="0" dirty="0">
              <a:ln>
                <a:noFill/>
              </a:ln>
              <a:solidFill>
                <a:schemeClr val="tx1"/>
              </a:solidFill>
              <a:effectLst/>
              <a:latin typeface="Arial" panose="020B0604020202020204" pitchFamily="34" charset="0"/>
            </a:endParaRPr>
          </a:p>
        </p:txBody>
      </p:sp>
      <p:sp>
        <p:nvSpPr>
          <p:cNvPr id="5" name="Text Box 6"/>
          <p:cNvSpPr txBox="1">
            <a:spLocks noChangeArrowheads="1"/>
          </p:cNvSpPr>
          <p:nvPr/>
        </p:nvSpPr>
        <p:spPr bwMode="auto">
          <a:xfrm>
            <a:off x="4851189" y="227181"/>
            <a:ext cx="2309465" cy="6129170"/>
          </a:xfrm>
          <a:prstGeom prst="rect">
            <a:avLst/>
          </a:prstGeom>
          <a:ln w="38100">
            <a:solidFill>
              <a:schemeClr val="accent1"/>
            </a:solidFill>
            <a:headEnd/>
            <a:tailEnd/>
          </a:ln>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anchor="t" anchorCtr="0" compatLnSpc="1">
            <a:prstTxWarp prst="textNoShape">
              <a:avLst/>
            </a:prstTxWarp>
          </a:bodyPr>
          <a:lstStyle/>
          <a:p>
            <a:pPr lvl="0" algn="ctr" eaLnBrk="0" fontAlgn="base" hangingPunct="0">
              <a:spcBef>
                <a:spcPct val="0"/>
              </a:spcBef>
              <a:spcAft>
                <a:spcPts val="800"/>
              </a:spcAft>
            </a:pPr>
            <a:endParaRPr lang="nb-NO" altLang="nb-NO" sz="2000" b="1" i="1" dirty="0">
              <a:solidFill>
                <a:srgbClr val="000000"/>
              </a:solidFill>
            </a:endParaRPr>
          </a:p>
          <a:p>
            <a:pPr lvl="0" algn="ctr" eaLnBrk="0" fontAlgn="base" hangingPunct="0">
              <a:spcBef>
                <a:spcPct val="0"/>
              </a:spcBef>
              <a:spcAft>
                <a:spcPts val="800"/>
              </a:spcAft>
            </a:pPr>
            <a:r>
              <a:rPr lang="nb-NO" altLang="nb-NO" sz="2000" b="1" i="1" dirty="0">
                <a:solidFill>
                  <a:srgbClr val="000000"/>
                </a:solidFill>
              </a:rPr>
              <a:t>«I Noah barnehage er det plass til alle og rom for de enkelte» </a:t>
            </a:r>
          </a:p>
          <a:p>
            <a:pPr lvl="0" algn="ctr" eaLnBrk="0" fontAlgn="base" hangingPunct="0">
              <a:spcBef>
                <a:spcPct val="0"/>
              </a:spcBef>
              <a:spcAft>
                <a:spcPts val="800"/>
              </a:spcAft>
            </a:pPr>
            <a:r>
              <a:rPr lang="nb-NO" altLang="nb-NO" sz="2000" b="1" i="1" dirty="0">
                <a:solidFill>
                  <a:srgbClr val="000000"/>
                </a:solidFill>
              </a:rPr>
              <a:t>«Vi har som mål at vi i møte med andre mennesker skal bli den beste utgaven av oss selv»</a:t>
            </a:r>
            <a:endParaRPr lang="nb-NO" altLang="nb-NO" sz="2000" b="1" dirty="0">
              <a:solidFill>
                <a:schemeClr val="tx1"/>
              </a:solidFill>
            </a:endParaRPr>
          </a:p>
          <a:p>
            <a:pPr lvl="0" eaLnBrk="0" fontAlgn="base" hangingPunct="0">
              <a:spcBef>
                <a:spcPct val="0"/>
              </a:spcBef>
              <a:spcAft>
                <a:spcPts val="800"/>
              </a:spcAft>
            </a:pPr>
            <a:endParaRPr lang="nb-NO" altLang="nb-NO" sz="2800" b="1" dirty="0">
              <a:solidFill>
                <a:schemeClr val="tx1"/>
              </a:solidFill>
              <a:latin typeface="Times New Roman" panose="02020603050405020304" pitchFamily="18" charset="0"/>
            </a:endParaRPr>
          </a:p>
          <a:p>
            <a:pPr lvl="0" eaLnBrk="0" fontAlgn="base" hangingPunct="0">
              <a:spcBef>
                <a:spcPct val="0"/>
              </a:spcBef>
              <a:spcAft>
                <a:spcPts val="800"/>
              </a:spcAft>
            </a:pPr>
            <a:endParaRPr lang="nb-NO" altLang="nb-NO" sz="1400" dirty="0">
              <a:solidFill>
                <a:schemeClr val="tx1"/>
              </a:solidFill>
              <a:latin typeface="Times New Roman" panose="02020603050405020304" pitchFamily="18" charset="0"/>
            </a:endParaRPr>
          </a:p>
          <a:p>
            <a:pPr lvl="0" eaLnBrk="0" fontAlgn="base" hangingPunct="0">
              <a:spcBef>
                <a:spcPct val="0"/>
              </a:spcBef>
              <a:spcAft>
                <a:spcPct val="0"/>
              </a:spcAft>
            </a:pPr>
            <a:endParaRPr lang="nb-NO" altLang="nb-NO" sz="2400" dirty="0">
              <a:solidFill>
                <a:schemeClr val="tx1"/>
              </a:solidFill>
              <a:latin typeface="Arial" panose="020B0604020202020204" pitchFamily="34" charset="0"/>
            </a:endParaRPr>
          </a:p>
          <a:p>
            <a:pPr marL="0" marR="0" lvl="0" indent="0" algn="l" defTabSz="914400" rtl="0" eaLnBrk="0" fontAlgn="base" latinLnBrk="0" hangingPunct="0">
              <a:lnSpc>
                <a:spcPct val="100000"/>
              </a:lnSpc>
              <a:spcBef>
                <a:spcPct val="0"/>
              </a:spcBef>
              <a:spcAft>
                <a:spcPts val="800"/>
              </a:spcAft>
              <a:buClrTx/>
              <a:buSzTx/>
              <a:buFontTx/>
              <a:buNone/>
              <a:tabLst/>
            </a:pPr>
            <a:endParaRPr kumimoji="0" lang="nb-NO" altLang="nb-NO" sz="1100" b="0" i="0" u="none" strike="noStrike" cap="none" normalizeH="0" baseline="0" dirty="0">
              <a:ln>
                <a:noFill/>
              </a:ln>
              <a:solidFill>
                <a:schemeClr val="tx1"/>
              </a:solidFill>
              <a:effectLst/>
              <a:latin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b-NO" altLang="nb-NO" sz="1800" b="0" i="0" u="none" strike="noStrike" cap="none" normalizeH="0" baseline="0" dirty="0">
              <a:ln>
                <a:noFill/>
              </a:ln>
              <a:solidFill>
                <a:schemeClr val="tx1"/>
              </a:solidFill>
              <a:effectLst/>
              <a:latin typeface="Arial" panose="020B0604020202020204" pitchFamily="34" charset="0"/>
            </a:endParaRPr>
          </a:p>
        </p:txBody>
      </p:sp>
      <p:pic>
        <p:nvPicPr>
          <p:cNvPr id="6" name="Bilde 5"/>
          <p:cNvPicPr>
            <a:picLocks noChangeAspect="1"/>
          </p:cNvPicPr>
          <p:nvPr/>
        </p:nvPicPr>
        <p:blipFill>
          <a:blip r:embed="rId2"/>
          <a:stretch>
            <a:fillRect/>
          </a:stretch>
        </p:blipFill>
        <p:spPr>
          <a:xfrm>
            <a:off x="10562485" y="4788995"/>
            <a:ext cx="1258728" cy="400684"/>
          </a:xfrm>
          <a:prstGeom prst="rect">
            <a:avLst/>
          </a:prstGeom>
        </p:spPr>
      </p:pic>
      <p:pic>
        <p:nvPicPr>
          <p:cNvPr id="8" name="Bilde 7"/>
          <p:cNvPicPr>
            <a:picLocks noChangeAspect="1"/>
          </p:cNvPicPr>
          <p:nvPr/>
        </p:nvPicPr>
        <p:blipFill>
          <a:blip r:embed="rId3"/>
          <a:stretch>
            <a:fillRect/>
          </a:stretch>
        </p:blipFill>
        <p:spPr>
          <a:xfrm>
            <a:off x="2674754" y="5371764"/>
            <a:ext cx="1448007" cy="654638"/>
          </a:xfrm>
          <a:prstGeom prst="rect">
            <a:avLst/>
          </a:prstGeom>
        </p:spPr>
      </p:pic>
      <p:pic>
        <p:nvPicPr>
          <p:cNvPr id="7" name="Bilde 6">
            <a:extLst>
              <a:ext uri="{FF2B5EF4-FFF2-40B4-BE49-F238E27FC236}">
                <a16:creationId xmlns:a16="http://schemas.microsoft.com/office/drawing/2014/main" id="{464561DB-4BB7-48C6-9F3B-B1A2859D8E9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99535" y="4391965"/>
            <a:ext cx="1727789" cy="1430944"/>
          </a:xfrm>
          <a:prstGeom prst="rect">
            <a:avLst/>
          </a:prstGeom>
        </p:spPr>
      </p:pic>
      <p:pic>
        <p:nvPicPr>
          <p:cNvPr id="4" name="Bilde 3">
            <a:extLst>
              <a:ext uri="{FF2B5EF4-FFF2-40B4-BE49-F238E27FC236}">
                <a16:creationId xmlns:a16="http://schemas.microsoft.com/office/drawing/2014/main" id="{B8E9F435-9236-A9DE-B61D-716128110EA1}"/>
              </a:ext>
            </a:extLst>
          </p:cNvPr>
          <p:cNvPicPr>
            <a:picLocks noChangeAspect="1"/>
          </p:cNvPicPr>
          <p:nvPr/>
        </p:nvPicPr>
        <p:blipFill>
          <a:blip r:embed="rId5"/>
          <a:stretch>
            <a:fillRect/>
          </a:stretch>
        </p:blipFill>
        <p:spPr>
          <a:xfrm>
            <a:off x="1879509" y="1804212"/>
            <a:ext cx="2627604" cy="1487553"/>
          </a:xfrm>
          <a:prstGeom prst="rect">
            <a:avLst/>
          </a:prstGeom>
        </p:spPr>
      </p:pic>
    </p:spTree>
    <p:extLst>
      <p:ext uri="{BB962C8B-B14F-4D97-AF65-F5344CB8AC3E}">
        <p14:creationId xmlns:p14="http://schemas.microsoft.com/office/powerpoint/2010/main" val="3083006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 calcmode="lin" valueType="num">
                                      <p:cBhvr additive="base">
                                        <p:cTn id="19"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anim calcmode="lin" valueType="num">
                                      <p:cBhvr additive="base">
                                        <p:cTn id="23"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
                                            <p:txEl>
                                              <p:pRg st="5" end="5"/>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 calcmode="lin" valueType="num">
                                      <p:cBhvr additive="base">
                                        <p:cTn id="27"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5">
                                            <p:txEl>
                                              <p:pRg st="1" end="1"/>
                                            </p:txEl>
                                          </p:spTgt>
                                        </p:tgtEl>
                                        <p:attrNameLst>
                                          <p:attrName>style.visibility</p:attrName>
                                        </p:attrNameLst>
                                      </p:cBhvr>
                                      <p:to>
                                        <p:strVal val="visible"/>
                                      </p:to>
                                    </p:set>
                                    <p:anim calcmode="lin" valueType="num">
                                      <p:cBhvr additive="base">
                                        <p:cTn id="3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5">
                                            <p:txEl>
                                              <p:pRg st="2" end="2"/>
                                            </p:txEl>
                                          </p:spTgt>
                                        </p:tgtEl>
                                        <p:attrNameLst>
                                          <p:attrName>style.visibility</p:attrName>
                                        </p:attrNameLst>
                                      </p:cBhvr>
                                      <p:to>
                                        <p:strVal val="visible"/>
                                      </p:to>
                                    </p:set>
                                    <p:anim calcmode="lin" valueType="num">
                                      <p:cBhvr additive="base">
                                        <p:cTn id="3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3">
                                            <p:txEl>
                                              <p:pRg st="0" end="0"/>
                                            </p:txEl>
                                          </p:spTgt>
                                        </p:tgtEl>
                                        <p:attrNameLst>
                                          <p:attrName>style.visibility</p:attrName>
                                        </p:attrNameLst>
                                      </p:cBhvr>
                                      <p:to>
                                        <p:strVal val="visible"/>
                                      </p:to>
                                    </p:set>
                                    <p:anim calcmode="lin" valueType="num">
                                      <p:cBhvr additive="base">
                                        <p:cTn id="45"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3">
                                            <p:txEl>
                                              <p:pRg st="2" end="2"/>
                                            </p:txEl>
                                          </p:spTgt>
                                        </p:tgtEl>
                                        <p:attrNameLst>
                                          <p:attrName>style.visibility</p:attrName>
                                        </p:attrNameLst>
                                      </p:cBhvr>
                                      <p:to>
                                        <p:strVal val="visible"/>
                                      </p:to>
                                    </p:set>
                                    <p:anim calcmode="lin" valueType="num">
                                      <p:cBhvr additive="base">
                                        <p:cTn id="5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3">
                                            <p:txEl>
                                              <p:pRg st="4" end="4"/>
                                            </p:txEl>
                                          </p:spTgt>
                                        </p:tgtEl>
                                        <p:attrNameLst>
                                          <p:attrName>style.visibility</p:attrName>
                                        </p:attrNameLst>
                                      </p:cBhvr>
                                      <p:to>
                                        <p:strVal val="visible"/>
                                      </p:to>
                                    </p:set>
                                    <p:anim calcmode="lin" valueType="num">
                                      <p:cBhvr additive="base">
                                        <p:cTn id="5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nodeType="clickEffect">
                                  <p:stCondLst>
                                    <p:cond delay="0"/>
                                  </p:stCondLst>
                                  <p:childTnLst>
                                    <p:set>
                                      <p:cBhvr>
                                        <p:cTn id="62" dur="1" fill="hold">
                                          <p:stCondLst>
                                            <p:cond delay="0"/>
                                          </p:stCondLst>
                                        </p:cTn>
                                        <p:tgtEl>
                                          <p:spTgt spid="3">
                                            <p:txEl>
                                              <p:pRg st="6" end="6"/>
                                            </p:txEl>
                                          </p:spTgt>
                                        </p:tgtEl>
                                        <p:attrNameLst>
                                          <p:attrName>style.visibility</p:attrName>
                                        </p:attrNameLst>
                                      </p:cBhvr>
                                      <p:to>
                                        <p:strVal val="visible"/>
                                      </p:to>
                                    </p:set>
                                    <p:anim calcmode="lin" valueType="num">
                                      <p:cBhvr additive="base">
                                        <p:cTn id="6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nodeType="clickEffect">
                                  <p:stCondLst>
                                    <p:cond delay="0"/>
                                  </p:stCondLst>
                                  <p:childTnLst>
                                    <p:set>
                                      <p:cBhvr>
                                        <p:cTn id="68" dur="1" fill="hold">
                                          <p:stCondLst>
                                            <p:cond delay="0"/>
                                          </p:stCondLst>
                                        </p:cTn>
                                        <p:tgtEl>
                                          <p:spTgt spid="3">
                                            <p:txEl>
                                              <p:pRg st="8" end="8"/>
                                            </p:txEl>
                                          </p:spTgt>
                                        </p:tgtEl>
                                        <p:attrNameLst>
                                          <p:attrName>style.visibility</p:attrName>
                                        </p:attrNameLst>
                                      </p:cBhvr>
                                      <p:to>
                                        <p:strVal val="visible"/>
                                      </p:to>
                                    </p:set>
                                    <p:anim calcmode="lin" valueType="num">
                                      <p:cBhvr additive="base">
                                        <p:cTn id="6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nodeType="clickEffect">
                                  <p:stCondLst>
                                    <p:cond delay="0"/>
                                  </p:stCondLst>
                                  <p:childTnLst>
                                    <p:set>
                                      <p:cBhvr>
                                        <p:cTn id="74" dur="1" fill="hold">
                                          <p:stCondLst>
                                            <p:cond delay="0"/>
                                          </p:stCondLst>
                                        </p:cTn>
                                        <p:tgtEl>
                                          <p:spTgt spid="3">
                                            <p:txEl>
                                              <p:pRg st="10" end="10"/>
                                            </p:txEl>
                                          </p:spTgt>
                                        </p:tgtEl>
                                        <p:attrNameLst>
                                          <p:attrName>style.visibility</p:attrName>
                                        </p:attrNameLst>
                                      </p:cBhvr>
                                      <p:to>
                                        <p:strVal val="visible"/>
                                      </p:to>
                                    </p:set>
                                    <p:anim calcmode="lin" valueType="num">
                                      <p:cBhvr additive="base">
                                        <p:cTn id="75"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77" presetID="2" presetClass="entr" presetSubtype="4" fill="hold" nodeType="withEffect">
                                  <p:stCondLst>
                                    <p:cond delay="0"/>
                                  </p:stCondLst>
                                  <p:childTnLst>
                                    <p:set>
                                      <p:cBhvr>
                                        <p:cTn id="78" dur="1" fill="hold">
                                          <p:stCondLst>
                                            <p:cond delay="0"/>
                                          </p:stCondLst>
                                        </p:cTn>
                                        <p:tgtEl>
                                          <p:spTgt spid="3">
                                            <p:txEl>
                                              <p:pRg st="11" end="11"/>
                                            </p:txEl>
                                          </p:spTgt>
                                        </p:tgtEl>
                                        <p:attrNameLst>
                                          <p:attrName>style.visibility</p:attrName>
                                        </p:attrNameLst>
                                      </p:cBhvr>
                                      <p:to>
                                        <p:strVal val="visible"/>
                                      </p:to>
                                    </p:set>
                                    <p:anim calcmode="lin" valueType="num">
                                      <p:cBhvr additive="base">
                                        <p:cTn id="79"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nodeType="clickEffect">
                                  <p:stCondLst>
                                    <p:cond delay="0"/>
                                  </p:stCondLst>
                                  <p:childTnLst>
                                    <p:set>
                                      <p:cBhvr>
                                        <p:cTn id="84" dur="1" fill="hold">
                                          <p:stCondLst>
                                            <p:cond delay="0"/>
                                          </p:stCondLst>
                                        </p:cTn>
                                        <p:tgtEl>
                                          <p:spTgt spid="3">
                                            <p:txEl>
                                              <p:pRg st="13" end="13"/>
                                            </p:txEl>
                                          </p:spTgt>
                                        </p:tgtEl>
                                        <p:attrNameLst>
                                          <p:attrName>style.visibility</p:attrName>
                                        </p:attrNameLst>
                                      </p:cBhvr>
                                      <p:to>
                                        <p:strVal val="visible"/>
                                      </p:to>
                                    </p:set>
                                    <p:anim calcmode="lin" valueType="num">
                                      <p:cBhvr additive="base">
                                        <p:cTn id="85"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3">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nodeType="clickEffect">
                                  <p:stCondLst>
                                    <p:cond delay="0"/>
                                  </p:stCondLst>
                                  <p:childTnLst>
                                    <p:set>
                                      <p:cBhvr>
                                        <p:cTn id="90" dur="1" fill="hold">
                                          <p:stCondLst>
                                            <p:cond delay="0"/>
                                          </p:stCondLst>
                                        </p:cTn>
                                        <p:tgtEl>
                                          <p:spTgt spid="3">
                                            <p:txEl>
                                              <p:pRg st="15" end="15"/>
                                            </p:txEl>
                                          </p:spTgt>
                                        </p:tgtEl>
                                        <p:attrNameLst>
                                          <p:attrName>style.visibility</p:attrName>
                                        </p:attrNameLst>
                                      </p:cBhvr>
                                      <p:to>
                                        <p:strVal val="visible"/>
                                      </p:to>
                                    </p:set>
                                    <p:anim calcmode="lin" valueType="num">
                                      <p:cBhvr additive="base">
                                        <p:cTn id="91" dur="500" fill="hold"/>
                                        <p:tgtEl>
                                          <p:spTgt spid="3">
                                            <p:txEl>
                                              <p:pRg st="15" end="15"/>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3">
                                            <p:txEl>
                                              <p:pRg st="15" end="15"/>
                                            </p:txEl>
                                          </p:spTgt>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nodeType="clickEffect">
                                  <p:stCondLst>
                                    <p:cond delay="0"/>
                                  </p:stCondLst>
                                  <p:childTnLst>
                                    <p:set>
                                      <p:cBhvr>
                                        <p:cTn id="96" dur="1" fill="hold">
                                          <p:stCondLst>
                                            <p:cond delay="0"/>
                                          </p:stCondLst>
                                        </p:cTn>
                                        <p:tgtEl>
                                          <p:spTgt spid="3">
                                            <p:txEl>
                                              <p:pRg st="17" end="17"/>
                                            </p:txEl>
                                          </p:spTgt>
                                        </p:tgtEl>
                                        <p:attrNameLst>
                                          <p:attrName>style.visibility</p:attrName>
                                        </p:attrNameLst>
                                      </p:cBhvr>
                                      <p:to>
                                        <p:strVal val="visible"/>
                                      </p:to>
                                    </p:set>
                                    <p:anim calcmode="lin" valueType="num">
                                      <p:cBhvr additive="base">
                                        <p:cTn id="97" dur="500" fill="hold"/>
                                        <p:tgtEl>
                                          <p:spTgt spid="3">
                                            <p:txEl>
                                              <p:pRg st="17" end="17"/>
                                            </p:txEl>
                                          </p:spTgt>
                                        </p:tgtEl>
                                        <p:attrNameLst>
                                          <p:attrName>ppt_x</p:attrName>
                                        </p:attrNameLst>
                                      </p:cBhvr>
                                      <p:tavLst>
                                        <p:tav tm="0">
                                          <p:val>
                                            <p:strVal val="#ppt_x"/>
                                          </p:val>
                                        </p:tav>
                                        <p:tav tm="100000">
                                          <p:val>
                                            <p:strVal val="#ppt_x"/>
                                          </p:val>
                                        </p:tav>
                                      </p:tavLst>
                                    </p:anim>
                                    <p:anim calcmode="lin" valueType="num">
                                      <p:cBhvr additive="base">
                                        <p:cTn id="98" dur="500" fill="hold"/>
                                        <p:tgtEl>
                                          <p:spTgt spid="3">
                                            <p:txEl>
                                              <p:pRg st="17" end="17"/>
                                            </p:txEl>
                                          </p:spTgt>
                                        </p:tgtEl>
                                        <p:attrNameLst>
                                          <p:attrName>ppt_y</p:attrName>
                                        </p:attrNameLst>
                                      </p:cBhvr>
                                      <p:tavLst>
                                        <p:tav tm="0">
                                          <p:val>
                                            <p:strVal val="1+#ppt_h/2"/>
                                          </p:val>
                                        </p:tav>
                                        <p:tav tm="100000">
                                          <p:val>
                                            <p:strVal val="#ppt_y"/>
                                          </p:val>
                                        </p:tav>
                                      </p:tavLst>
                                    </p:anim>
                                  </p:childTnLst>
                                </p:cTn>
                              </p:par>
                              <p:par>
                                <p:cTn id="99" presetID="2" presetClass="entr" presetSubtype="4" fill="hold" nodeType="withEffect">
                                  <p:stCondLst>
                                    <p:cond delay="0"/>
                                  </p:stCondLst>
                                  <p:childTnLst>
                                    <p:set>
                                      <p:cBhvr>
                                        <p:cTn id="100" dur="1" fill="hold">
                                          <p:stCondLst>
                                            <p:cond delay="0"/>
                                          </p:stCondLst>
                                        </p:cTn>
                                        <p:tgtEl>
                                          <p:spTgt spid="3">
                                            <p:txEl>
                                              <p:pRg st="18" end="18"/>
                                            </p:txEl>
                                          </p:spTgt>
                                        </p:tgtEl>
                                        <p:attrNameLst>
                                          <p:attrName>style.visibility</p:attrName>
                                        </p:attrNameLst>
                                      </p:cBhvr>
                                      <p:to>
                                        <p:strVal val="visible"/>
                                      </p:to>
                                    </p:set>
                                    <p:anim calcmode="lin" valueType="num">
                                      <p:cBhvr additive="base">
                                        <p:cTn id="101" dur="500" fill="hold"/>
                                        <p:tgtEl>
                                          <p:spTgt spid="3">
                                            <p:txEl>
                                              <p:pRg st="18" end="18"/>
                                            </p:txEl>
                                          </p:spTgt>
                                        </p:tgtEl>
                                        <p:attrNameLst>
                                          <p:attrName>ppt_x</p:attrName>
                                        </p:attrNameLst>
                                      </p:cBhvr>
                                      <p:tavLst>
                                        <p:tav tm="0">
                                          <p:val>
                                            <p:strVal val="#ppt_x"/>
                                          </p:val>
                                        </p:tav>
                                        <p:tav tm="100000">
                                          <p:val>
                                            <p:strVal val="#ppt_x"/>
                                          </p:val>
                                        </p:tav>
                                      </p:tavLst>
                                    </p:anim>
                                    <p:anim calcmode="lin" valueType="num">
                                      <p:cBhvr additive="base">
                                        <p:cTn id="102" dur="500" fill="hold"/>
                                        <p:tgtEl>
                                          <p:spTgt spid="3">
                                            <p:txEl>
                                              <p:pRg st="18" end="18"/>
                                            </p:txEl>
                                          </p:spTgt>
                                        </p:tgtEl>
                                        <p:attrNameLst>
                                          <p:attrName>ppt_y</p:attrName>
                                        </p:attrNameLst>
                                      </p:cBhvr>
                                      <p:tavLst>
                                        <p:tav tm="0">
                                          <p:val>
                                            <p:strVal val="1+#ppt_h/2"/>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2" presetClass="entr" presetSubtype="4" fill="hold" nodeType="clickEffect">
                                  <p:stCondLst>
                                    <p:cond delay="0"/>
                                  </p:stCondLst>
                                  <p:childTnLst>
                                    <p:set>
                                      <p:cBhvr>
                                        <p:cTn id="106" dur="1" fill="hold">
                                          <p:stCondLst>
                                            <p:cond delay="0"/>
                                          </p:stCondLst>
                                        </p:cTn>
                                        <p:tgtEl>
                                          <p:spTgt spid="3">
                                            <p:txEl>
                                              <p:pRg st="20" end="20"/>
                                            </p:txEl>
                                          </p:spTgt>
                                        </p:tgtEl>
                                        <p:attrNameLst>
                                          <p:attrName>style.visibility</p:attrName>
                                        </p:attrNameLst>
                                      </p:cBhvr>
                                      <p:to>
                                        <p:strVal val="visible"/>
                                      </p:to>
                                    </p:set>
                                    <p:anim calcmode="lin" valueType="num">
                                      <p:cBhvr additive="base">
                                        <p:cTn id="107" dur="500" fill="hold"/>
                                        <p:tgtEl>
                                          <p:spTgt spid="3">
                                            <p:txEl>
                                              <p:pRg st="20" end="20"/>
                                            </p:txEl>
                                          </p:spTgt>
                                        </p:tgtEl>
                                        <p:attrNameLst>
                                          <p:attrName>ppt_x</p:attrName>
                                        </p:attrNameLst>
                                      </p:cBhvr>
                                      <p:tavLst>
                                        <p:tav tm="0">
                                          <p:val>
                                            <p:strVal val="#ppt_x"/>
                                          </p:val>
                                        </p:tav>
                                        <p:tav tm="100000">
                                          <p:val>
                                            <p:strVal val="#ppt_x"/>
                                          </p:val>
                                        </p:tav>
                                      </p:tavLst>
                                    </p:anim>
                                    <p:anim calcmode="lin" valueType="num">
                                      <p:cBhvr additive="base">
                                        <p:cTn id="108" dur="500" fill="hold"/>
                                        <p:tgtEl>
                                          <p:spTgt spid="3">
                                            <p:txEl>
                                              <p:pRg st="20" end="2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boks 56"/>
          <p:cNvSpPr txBox="1">
            <a:spLocks noChangeArrowheads="1"/>
          </p:cNvSpPr>
          <p:nvPr/>
        </p:nvSpPr>
        <p:spPr bwMode="auto">
          <a:xfrm>
            <a:off x="6783572" y="5972584"/>
            <a:ext cx="5244048" cy="740305"/>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rot="0" vert="horz" wrap="square" lIns="91440" tIns="45720" rIns="91440" bIns="45720" anchor="t" anchorCtr="0" upright="1">
            <a:noAutofit/>
          </a:bodyPr>
          <a:lstStyle/>
          <a:p>
            <a:r>
              <a:rPr lang="nb-NO" sz="1100" b="1" dirty="0">
                <a:solidFill>
                  <a:srgbClr val="D30000"/>
                </a:solidFill>
                <a:effectLst/>
                <a:latin typeface="Arial" panose="020B0604020202020204" pitchFamily="34" charset="0"/>
                <a:ea typeface="Calibri" panose="020F0502020204030204" pitchFamily="34" charset="0"/>
                <a:cs typeface="Times New Roman" panose="02020603050405020304" pitchFamily="18" charset="0"/>
              </a:rPr>
              <a:t>VI BER OM AT ÅPNINGSTIDEN RESPEKTERES </a:t>
            </a:r>
          </a:p>
          <a:p>
            <a:r>
              <a:rPr lang="nb-NO" sz="1100" b="1" dirty="0">
                <a:solidFill>
                  <a:srgbClr val="D30000"/>
                </a:solidFill>
                <a:effectLst/>
                <a:latin typeface="Arial" panose="020B0604020202020204" pitchFamily="34" charset="0"/>
                <a:ea typeface="Calibri" panose="020F0502020204030204" pitchFamily="34" charset="0"/>
                <a:cs typeface="Times New Roman" panose="02020603050405020304" pitchFamily="18" charset="0"/>
              </a:rPr>
              <a:t>(07.00-16.30)</a:t>
            </a:r>
            <a:endParaRPr lang="nb-NO" sz="1100" dirty="0">
              <a:solidFill>
                <a:srgbClr val="D30000"/>
              </a:solidFill>
              <a:effectLst/>
              <a:ea typeface="Calibri" panose="020F0502020204030204" pitchFamily="34" charset="0"/>
              <a:cs typeface="Times New Roman" panose="02020603050405020304" pitchFamily="18" charset="0"/>
            </a:endParaRPr>
          </a:p>
          <a:p>
            <a:r>
              <a:rPr lang="nb-NO" sz="1100" b="1" dirty="0">
                <a:solidFill>
                  <a:srgbClr val="D30000"/>
                </a:solidFill>
                <a:effectLst/>
                <a:latin typeface="Arial" panose="020B0604020202020204" pitchFamily="34" charset="0"/>
                <a:ea typeface="Calibri" panose="020F0502020204030204" pitchFamily="34" charset="0"/>
                <a:cs typeface="Times New Roman" panose="02020603050405020304" pitchFamily="18" charset="0"/>
              </a:rPr>
              <a:t>- BÅDE FOR BARNAS SKYLD OG DE ANSATTE I BARNEHAGEN! Takk </a:t>
            </a:r>
            <a:r>
              <a:rPr lang="nb-NO" sz="1100" dirty="0">
                <a:solidFill>
                  <a:srgbClr val="D30000"/>
                </a:solidFill>
                <a:effectLst/>
                <a:ea typeface="Calibri" panose="020F0502020204030204" pitchFamily="34" charset="0"/>
                <a:cs typeface="Times New Roman" panose="02020603050405020304" pitchFamily="18" charset="0"/>
              </a:rPr>
              <a:t>				</a:t>
            </a:r>
            <a:endParaRPr lang="nb-NO" sz="1100" dirty="0">
              <a:solidFill>
                <a:srgbClr val="D3000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7" name="Tekstboks 56"/>
          <p:cNvSpPr txBox="1">
            <a:spLocks noChangeArrowheads="1"/>
          </p:cNvSpPr>
          <p:nvPr/>
        </p:nvSpPr>
        <p:spPr bwMode="auto">
          <a:xfrm>
            <a:off x="3601490" y="5972584"/>
            <a:ext cx="3107654" cy="740305"/>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rot="0" vert="horz" wrap="square" lIns="91440" tIns="45720" rIns="91440" bIns="45720" anchor="t" anchorCtr="0" upright="1">
            <a:noAutofit/>
          </a:bodyPr>
          <a:lstStyle/>
          <a:p>
            <a:r>
              <a:rPr lang="nb-NO" sz="1400" dirty="0">
                <a:solidFill>
                  <a:schemeClr val="tx1"/>
                </a:solidFill>
                <a:effectLst/>
                <a:ea typeface="Calibri" panose="020F0502020204030204" pitchFamily="34" charset="0"/>
                <a:cs typeface="Times New Roman" panose="02020603050405020304" pitchFamily="18" charset="0"/>
              </a:rPr>
              <a:t>Vi ønsker ikke å la klokka styre alt vi gjør, men vi mener likevel at en viss rutine er viktig for at barna skal føle seg trygge</a:t>
            </a:r>
          </a:p>
        </p:txBody>
      </p:sp>
      <p:sp>
        <p:nvSpPr>
          <p:cNvPr id="9" name="Text Box 2">
            <a:extLst>
              <a:ext uri="{FF2B5EF4-FFF2-40B4-BE49-F238E27FC236}">
                <a16:creationId xmlns:a16="http://schemas.microsoft.com/office/drawing/2014/main" id="{B97A8761-65E1-458E-93BD-F0D7DA7F619B}"/>
              </a:ext>
            </a:extLst>
          </p:cNvPr>
          <p:cNvSpPr txBox="1">
            <a:spLocks noChangeArrowheads="1"/>
          </p:cNvSpPr>
          <p:nvPr/>
        </p:nvSpPr>
        <p:spPr bwMode="auto">
          <a:xfrm>
            <a:off x="164380" y="95693"/>
            <a:ext cx="3306789" cy="6625782"/>
          </a:xfrm>
          <a:prstGeom prst="rect">
            <a:avLst/>
          </a:prstGeom>
          <a:solidFill>
            <a:schemeClr val="bg1"/>
          </a:solidFill>
          <a:ln w="31750">
            <a:solidFill>
              <a:schemeClr val="accent1"/>
            </a:solid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spcBef>
                <a:spcPct val="0"/>
              </a:spcBef>
              <a:spcAft>
                <a:spcPts val="800"/>
              </a:spcAft>
              <a:buClrTx/>
              <a:buSzTx/>
              <a:buFontTx/>
              <a:buNone/>
              <a:tabLst/>
            </a:pPr>
            <a:r>
              <a:rPr kumimoji="0" lang="nb-NO" altLang="nb-NO" sz="1400" b="1" i="0" u="none" strike="noStrike" cap="none" normalizeH="0" baseline="0" dirty="0">
                <a:ln>
                  <a:noFill/>
                </a:ln>
                <a:effectLst/>
                <a:cs typeface="Arial" panose="020B0604020202020204" pitchFamily="34" charset="0"/>
              </a:rPr>
              <a:t>Ca dagsrytme</a:t>
            </a:r>
          </a:p>
          <a:p>
            <a:pPr marL="0" marR="0" lvl="0" indent="0" algn="l" defTabSz="914400" rtl="0" eaLnBrk="0" fontAlgn="base" latinLnBrk="0" hangingPunct="0">
              <a:spcBef>
                <a:spcPct val="0"/>
              </a:spcBef>
              <a:spcAft>
                <a:spcPct val="0"/>
              </a:spcAft>
              <a:buClrTx/>
              <a:buSzTx/>
              <a:tabLst/>
            </a:pPr>
            <a:r>
              <a:rPr kumimoji="0" lang="nb-NO" altLang="nb-NO" sz="1200" b="1" i="0" u="none" strike="noStrike" cap="none" normalizeH="0" baseline="0" dirty="0">
                <a:ln>
                  <a:noFill/>
                </a:ln>
                <a:solidFill>
                  <a:schemeClr val="tx1"/>
                </a:solidFill>
                <a:effectLst/>
                <a:cs typeface="Arial" panose="020B0604020202020204" pitchFamily="34" charset="0"/>
              </a:rPr>
              <a:t>07.00: </a:t>
            </a:r>
            <a:r>
              <a:rPr kumimoji="0" lang="nb-NO" altLang="nb-NO" sz="1200" b="0" i="0" u="none" strike="noStrike" cap="none" normalizeH="0" baseline="0" dirty="0">
                <a:ln>
                  <a:noFill/>
                </a:ln>
                <a:solidFill>
                  <a:schemeClr val="tx1"/>
                </a:solidFill>
                <a:effectLst/>
                <a:cs typeface="Arial" panose="020B0604020202020204" pitchFamily="34" charset="0"/>
              </a:rPr>
              <a:t>Barnehagen åpner</a:t>
            </a:r>
            <a:r>
              <a:rPr kumimoji="0" lang="nb-NO" altLang="nb-NO" sz="1200" b="1" i="0" u="none" strike="noStrike" cap="none" normalizeH="0" baseline="0" dirty="0">
                <a:ln>
                  <a:noFill/>
                </a:ln>
                <a:solidFill>
                  <a:schemeClr val="tx1"/>
                </a:solidFill>
                <a:effectLst/>
                <a:cs typeface="Arial" panose="020B0604020202020204" pitchFamily="34" charset="0"/>
              </a:rPr>
              <a:t> – </a:t>
            </a:r>
            <a:r>
              <a:rPr kumimoji="0" lang="nb-NO" altLang="nb-NO" sz="1200" b="0" i="0" u="none" strike="noStrike" cap="none" normalizeH="0" baseline="0" dirty="0">
                <a:ln>
                  <a:noFill/>
                </a:ln>
                <a:solidFill>
                  <a:schemeClr val="tx1"/>
                </a:solidFill>
                <a:effectLst/>
                <a:cs typeface="Arial" panose="020B0604020202020204" pitchFamily="34" charset="0"/>
              </a:rPr>
              <a:t>de som ønsker det, spiser frokost (medbrakt). </a:t>
            </a:r>
          </a:p>
          <a:p>
            <a:pPr marL="0" marR="0" lvl="0" indent="0" algn="l" defTabSz="914400" rtl="0" eaLnBrk="0" fontAlgn="base" latinLnBrk="0" hangingPunct="0">
              <a:lnSpc>
                <a:spcPct val="150000"/>
              </a:lnSpc>
              <a:spcBef>
                <a:spcPct val="0"/>
              </a:spcBef>
              <a:spcAft>
                <a:spcPct val="0"/>
              </a:spcAft>
              <a:buClrTx/>
              <a:buSzTx/>
              <a:tabLst/>
            </a:pPr>
            <a:r>
              <a:rPr kumimoji="0" lang="nb-NO" altLang="nb-NO" sz="1200" b="1" i="0" u="none" strike="noStrike" cap="none" normalizeH="0" baseline="0" dirty="0">
                <a:ln>
                  <a:noFill/>
                </a:ln>
                <a:solidFill>
                  <a:srgbClr val="FF0000"/>
                </a:solidFill>
                <a:effectLst/>
                <a:cs typeface="Arial" panose="020B0604020202020204" pitchFamily="34" charset="0"/>
              </a:rPr>
              <a:t>07.00-08.00 og 08.45-09.15: </a:t>
            </a:r>
            <a:r>
              <a:rPr kumimoji="0" lang="nb-NO" altLang="nb-NO" sz="1200" b="0" i="0" u="none" strike="noStrike" cap="none" normalizeH="0" baseline="0" dirty="0">
                <a:ln>
                  <a:noFill/>
                </a:ln>
                <a:solidFill>
                  <a:srgbClr val="FF0000"/>
                </a:solidFill>
                <a:effectLst/>
                <a:cs typeface="Arial" panose="020B0604020202020204" pitchFamily="34" charset="0"/>
              </a:rPr>
              <a:t>Frokost</a:t>
            </a:r>
          </a:p>
          <a:p>
            <a:pPr marL="0" marR="0" lvl="0" indent="0" algn="l" defTabSz="914400" rtl="0" eaLnBrk="0" fontAlgn="base" latinLnBrk="0" hangingPunct="0">
              <a:lnSpc>
                <a:spcPct val="150000"/>
              </a:lnSpc>
              <a:spcBef>
                <a:spcPct val="0"/>
              </a:spcBef>
              <a:spcAft>
                <a:spcPct val="0"/>
              </a:spcAft>
              <a:buClrTx/>
              <a:buSzTx/>
              <a:tabLst/>
            </a:pPr>
            <a:r>
              <a:rPr kumimoji="0" lang="nb-NO" altLang="nb-NO" sz="1200" b="1" i="0" u="none" strike="noStrike" cap="none" normalizeH="0" baseline="0" dirty="0">
                <a:ln>
                  <a:noFill/>
                </a:ln>
                <a:solidFill>
                  <a:schemeClr val="tx1"/>
                </a:solidFill>
                <a:effectLst/>
                <a:cs typeface="Arial" panose="020B0604020202020204" pitchFamily="34" charset="0"/>
              </a:rPr>
              <a:t>07.00-09.30: </a:t>
            </a:r>
            <a:r>
              <a:rPr kumimoji="0" lang="nb-NO" altLang="nb-NO" sz="1200" b="0" i="0" u="none" strike="noStrike" cap="none" normalizeH="0" baseline="0" dirty="0">
                <a:ln>
                  <a:noFill/>
                </a:ln>
                <a:solidFill>
                  <a:schemeClr val="tx1"/>
                </a:solidFill>
                <a:effectLst/>
                <a:cs typeface="Arial" panose="020B0604020202020204" pitchFamily="34" charset="0"/>
              </a:rPr>
              <a:t>Frilek </a:t>
            </a:r>
            <a:endParaRPr kumimoji="0" lang="nb-NO" altLang="nb-NO" sz="1200" b="1" i="0" u="none" strike="noStrike" cap="none" normalizeH="0" baseline="0" dirty="0">
              <a:ln>
                <a:noFill/>
              </a:ln>
              <a:solidFill>
                <a:schemeClr val="tx1"/>
              </a:solidFill>
              <a:effectLst/>
              <a:cs typeface="Arial" panose="020B0604020202020204" pitchFamily="34" charset="0"/>
            </a:endParaRPr>
          </a:p>
          <a:p>
            <a:pPr eaLnBrk="0" fontAlgn="base" hangingPunct="0">
              <a:lnSpc>
                <a:spcPct val="150000"/>
              </a:lnSpc>
              <a:spcBef>
                <a:spcPct val="0"/>
              </a:spcBef>
              <a:spcAft>
                <a:spcPct val="0"/>
              </a:spcAft>
            </a:pPr>
            <a:r>
              <a:rPr kumimoji="0" lang="nb-NO" altLang="nb-NO" sz="1200" b="1" i="0" u="none" strike="noStrike" cap="none" normalizeH="0" baseline="0" dirty="0">
                <a:ln>
                  <a:noFill/>
                </a:ln>
                <a:solidFill>
                  <a:schemeClr val="tx1"/>
                </a:solidFill>
                <a:effectLst/>
                <a:cs typeface="Arial" panose="020B0604020202020204" pitchFamily="34" charset="0"/>
              </a:rPr>
              <a:t>Ca 09.30:</a:t>
            </a:r>
            <a:r>
              <a:rPr kumimoji="0" lang="nb-NO" altLang="nb-NO" sz="1200" b="0" i="0" u="none" strike="noStrike" cap="none" normalizeH="0" baseline="0" dirty="0">
                <a:ln>
                  <a:noFill/>
                </a:ln>
                <a:solidFill>
                  <a:schemeClr val="tx1"/>
                </a:solidFill>
                <a:effectLst/>
                <a:cs typeface="Arial" panose="020B0604020202020204" pitchFamily="34" charset="0"/>
              </a:rPr>
              <a:t> </a:t>
            </a:r>
            <a:r>
              <a:rPr lang="nb-NO" altLang="nb-NO" sz="1200" dirty="0">
                <a:cs typeface="Arial" panose="020B0604020202020204" pitchFamily="34" charset="0"/>
              </a:rPr>
              <a:t>Samlingsstund </a:t>
            </a:r>
            <a:endParaRPr lang="nb-NO" altLang="nb-NO" sz="1200" b="1" dirty="0">
              <a:cs typeface="Arial" panose="020B0604020202020204" pitchFamily="34" charset="0"/>
            </a:endParaRPr>
          </a:p>
          <a:p>
            <a:pPr marL="0" marR="0" lvl="0" indent="0" algn="l" defTabSz="914400" rtl="0" eaLnBrk="0" fontAlgn="base" latinLnBrk="0" hangingPunct="0">
              <a:lnSpc>
                <a:spcPct val="150000"/>
              </a:lnSpc>
              <a:spcBef>
                <a:spcPct val="0"/>
              </a:spcBef>
              <a:spcAft>
                <a:spcPct val="0"/>
              </a:spcAft>
              <a:buClrTx/>
              <a:buSzTx/>
              <a:tabLst/>
            </a:pPr>
            <a:r>
              <a:rPr kumimoji="0" lang="nb-NO" altLang="nb-NO" sz="1200" b="1" i="0" u="none" strike="noStrike" cap="none" normalizeH="0" baseline="0" dirty="0">
                <a:ln>
                  <a:noFill/>
                </a:ln>
                <a:solidFill>
                  <a:schemeClr val="tx1"/>
                </a:solidFill>
                <a:effectLst/>
                <a:cs typeface="Arial" panose="020B0604020202020204" pitchFamily="34" charset="0"/>
              </a:rPr>
              <a:t>Ca 10.00</a:t>
            </a:r>
            <a:r>
              <a:rPr lang="nb-NO" altLang="nb-NO" sz="1200" b="1" dirty="0">
                <a:cs typeface="Arial" panose="020B0604020202020204" pitchFamily="34" charset="0"/>
              </a:rPr>
              <a:t>:</a:t>
            </a:r>
            <a:r>
              <a:rPr lang="nb-NO" altLang="nb-NO" sz="1200" dirty="0">
                <a:cs typeface="Arial" panose="020B0604020202020204" pitchFamily="34" charset="0"/>
              </a:rPr>
              <a:t> Frilek/førskolesamling/formingsaktivitet</a:t>
            </a:r>
            <a:endParaRPr lang="nb-NO" altLang="nb-NO" sz="1200" b="1" dirty="0">
              <a:cs typeface="Arial" panose="020B0604020202020204" pitchFamily="34" charset="0"/>
            </a:endParaRPr>
          </a:p>
          <a:p>
            <a:pPr marL="0" marR="0" lvl="0" indent="0" algn="l" defTabSz="914400" rtl="0" eaLnBrk="0" fontAlgn="base" latinLnBrk="0" hangingPunct="0">
              <a:lnSpc>
                <a:spcPct val="150000"/>
              </a:lnSpc>
              <a:spcBef>
                <a:spcPct val="0"/>
              </a:spcBef>
              <a:spcAft>
                <a:spcPct val="0"/>
              </a:spcAft>
              <a:buClrTx/>
              <a:buSzTx/>
              <a:tabLst/>
            </a:pPr>
            <a:r>
              <a:rPr kumimoji="0" lang="nb-NO" altLang="nb-NO" sz="1200" b="1" i="0" u="none" strike="noStrike" cap="none" normalizeH="0" baseline="0" dirty="0">
                <a:ln>
                  <a:noFill/>
                </a:ln>
                <a:solidFill>
                  <a:schemeClr val="tx1"/>
                </a:solidFill>
                <a:effectLst/>
                <a:cs typeface="Arial" panose="020B0604020202020204" pitchFamily="34" charset="0"/>
              </a:rPr>
              <a:t>10.30/11.00: </a:t>
            </a:r>
            <a:r>
              <a:rPr kumimoji="0" lang="nb-NO" altLang="nb-NO" sz="1200" b="0" i="0" u="none" strike="noStrike" cap="none" normalizeH="0" baseline="0" dirty="0">
                <a:ln>
                  <a:noFill/>
                </a:ln>
                <a:solidFill>
                  <a:schemeClr val="tx1"/>
                </a:solidFill>
                <a:effectLst/>
                <a:cs typeface="Arial" panose="020B0604020202020204" pitchFamily="34" charset="0"/>
              </a:rPr>
              <a:t>Middag </a:t>
            </a:r>
            <a:endParaRPr kumimoji="0" lang="nb-NO" altLang="nb-NO" sz="1200" b="1" i="0" u="none" strike="noStrike" cap="none" normalizeH="0" baseline="0" dirty="0">
              <a:ln>
                <a:noFill/>
              </a:ln>
              <a:solidFill>
                <a:schemeClr val="tx1"/>
              </a:solidFill>
              <a:effectLst/>
              <a:cs typeface="Arial" panose="020B0604020202020204" pitchFamily="34" charset="0"/>
            </a:endParaRPr>
          </a:p>
          <a:p>
            <a:pPr marL="0" marR="0" lvl="0" indent="0" algn="l" defTabSz="914400" rtl="0" eaLnBrk="0" fontAlgn="base" latinLnBrk="0" hangingPunct="0">
              <a:lnSpc>
                <a:spcPct val="150000"/>
              </a:lnSpc>
              <a:spcBef>
                <a:spcPct val="0"/>
              </a:spcBef>
              <a:spcAft>
                <a:spcPct val="0"/>
              </a:spcAft>
              <a:buClrTx/>
              <a:buSzTx/>
              <a:tabLst/>
            </a:pPr>
            <a:r>
              <a:rPr kumimoji="0" lang="nb-NO" altLang="nb-NO" sz="1200" b="1" i="0" u="none" strike="noStrike" cap="none" normalizeH="0" baseline="0" dirty="0">
                <a:ln>
                  <a:noFill/>
                </a:ln>
                <a:solidFill>
                  <a:schemeClr val="tx1"/>
                </a:solidFill>
                <a:effectLst/>
                <a:cs typeface="Arial" panose="020B0604020202020204" pitchFamily="34" charset="0"/>
              </a:rPr>
              <a:t>Ca 11</a:t>
            </a:r>
            <a:r>
              <a:rPr kumimoji="0" lang="nb-NO" altLang="nb-NO" sz="1200" b="0" i="0" u="none" strike="noStrike" cap="none" normalizeH="0" baseline="0" dirty="0">
                <a:ln>
                  <a:noFill/>
                </a:ln>
                <a:solidFill>
                  <a:schemeClr val="tx1"/>
                </a:solidFill>
                <a:effectLst/>
                <a:cs typeface="Arial" panose="020B0604020202020204" pitchFamily="34" charset="0"/>
              </a:rPr>
              <a:t>.</a:t>
            </a:r>
            <a:r>
              <a:rPr lang="nb-NO" altLang="nb-NO" sz="1200" b="1" dirty="0">
                <a:cs typeface="Arial" panose="020B0604020202020204" pitchFamily="34" charset="0"/>
              </a:rPr>
              <a:t>30</a:t>
            </a:r>
            <a:r>
              <a:rPr kumimoji="0" lang="nb-NO" altLang="nb-NO" sz="1200" b="1" i="0" u="none" strike="noStrike" cap="none" normalizeH="0" baseline="0" dirty="0">
                <a:ln>
                  <a:noFill/>
                </a:ln>
                <a:solidFill>
                  <a:schemeClr val="tx1"/>
                </a:solidFill>
                <a:effectLst/>
                <a:cs typeface="Arial" panose="020B0604020202020204" pitchFamily="34" charset="0"/>
              </a:rPr>
              <a:t>: </a:t>
            </a:r>
            <a:r>
              <a:rPr kumimoji="0" lang="nb-NO" altLang="nb-NO" sz="1200" b="0" i="0" u="none" strike="noStrike" cap="none" normalizeH="0" baseline="0" dirty="0">
                <a:ln>
                  <a:noFill/>
                </a:ln>
                <a:solidFill>
                  <a:schemeClr val="tx1"/>
                </a:solidFill>
                <a:effectLst/>
                <a:cs typeface="Arial" panose="020B0604020202020204" pitchFamily="34" charset="0"/>
              </a:rPr>
              <a:t>Ut (de minste sover) </a:t>
            </a:r>
            <a:endParaRPr lang="nb-NO" altLang="nb-NO" sz="1200" dirty="0">
              <a:cs typeface="Arial" panose="020B0604020202020204" pitchFamily="34" charset="0"/>
            </a:endParaRPr>
          </a:p>
          <a:p>
            <a:pPr marL="0" marR="0" lvl="0" indent="0" algn="l" defTabSz="914400" rtl="0" eaLnBrk="0" fontAlgn="base" latinLnBrk="0" hangingPunct="0">
              <a:lnSpc>
                <a:spcPct val="150000"/>
              </a:lnSpc>
              <a:spcBef>
                <a:spcPct val="0"/>
              </a:spcBef>
              <a:spcAft>
                <a:spcPct val="0"/>
              </a:spcAft>
              <a:buClrTx/>
              <a:buSzTx/>
              <a:tabLst/>
            </a:pPr>
            <a:r>
              <a:rPr lang="nb-NO" altLang="nb-NO" sz="1200" b="1" dirty="0">
                <a:cs typeface="Arial" panose="020B0604020202020204" pitchFamily="34" charset="0"/>
              </a:rPr>
              <a:t>Ca 11.30: </a:t>
            </a:r>
            <a:r>
              <a:rPr lang="nb-NO" altLang="nb-NO" sz="1200" dirty="0">
                <a:cs typeface="Arial" panose="020B0604020202020204" pitchFamily="34" charset="0"/>
              </a:rPr>
              <a:t>evt hvilestund for de store </a:t>
            </a:r>
            <a:endParaRPr kumimoji="0" lang="nb-NO" altLang="nb-NO" sz="1200" b="1" i="0" u="none" strike="noStrike" cap="none" normalizeH="0" baseline="0" dirty="0">
              <a:ln>
                <a:noFill/>
              </a:ln>
              <a:solidFill>
                <a:schemeClr val="tx1"/>
              </a:solidFill>
              <a:effectLst/>
              <a:cs typeface="Arial" panose="020B0604020202020204" pitchFamily="34" charset="0"/>
            </a:endParaRPr>
          </a:p>
          <a:p>
            <a:pPr marL="0" marR="0" lvl="0" indent="0" algn="l" defTabSz="914400" rtl="0" eaLnBrk="0" fontAlgn="base" latinLnBrk="0" hangingPunct="0">
              <a:lnSpc>
                <a:spcPct val="150000"/>
              </a:lnSpc>
              <a:spcBef>
                <a:spcPct val="0"/>
              </a:spcBef>
              <a:spcAft>
                <a:spcPct val="0"/>
              </a:spcAft>
              <a:buClrTx/>
              <a:buSzTx/>
              <a:tabLst/>
            </a:pPr>
            <a:r>
              <a:rPr kumimoji="0" lang="nb-NO" altLang="nb-NO" sz="1200" b="0" i="0" u="none" strike="noStrike" cap="none" normalizeH="0" baseline="0" dirty="0">
                <a:ln>
                  <a:noFill/>
                </a:ln>
                <a:solidFill>
                  <a:schemeClr val="tx1"/>
                </a:solidFill>
                <a:effectLst/>
                <a:cs typeface="Arial" panose="020B0604020202020204" pitchFamily="34" charset="0"/>
              </a:rPr>
              <a:t>Frilek, tur, andre aktiviteter</a:t>
            </a:r>
          </a:p>
          <a:p>
            <a:pPr marL="0" marR="0" lvl="0" indent="0" algn="l" defTabSz="914400" rtl="0" eaLnBrk="0" fontAlgn="base" latinLnBrk="0" hangingPunct="0">
              <a:lnSpc>
                <a:spcPct val="150000"/>
              </a:lnSpc>
              <a:spcBef>
                <a:spcPct val="0"/>
              </a:spcBef>
              <a:spcAft>
                <a:spcPct val="0"/>
              </a:spcAft>
              <a:buClrTx/>
              <a:buSzTx/>
              <a:tabLst/>
            </a:pPr>
            <a:r>
              <a:rPr kumimoji="0" lang="nb-NO" altLang="nb-NO" sz="1200" b="1" i="0" u="none" strike="noStrike" cap="none" normalizeH="0" baseline="0" dirty="0">
                <a:ln>
                  <a:noFill/>
                </a:ln>
                <a:solidFill>
                  <a:schemeClr val="tx1"/>
                </a:solidFill>
                <a:effectLst/>
                <a:cs typeface="Arial" panose="020B0604020202020204" pitchFamily="34" charset="0"/>
              </a:rPr>
              <a:t>13.25:</a:t>
            </a:r>
            <a:r>
              <a:rPr kumimoji="0" lang="nb-NO" altLang="nb-NO" sz="1200" b="0" i="0" u="none" strike="noStrike" cap="none" normalizeH="0" baseline="0" dirty="0">
                <a:ln>
                  <a:noFill/>
                </a:ln>
                <a:solidFill>
                  <a:schemeClr val="tx1"/>
                </a:solidFill>
                <a:effectLst/>
                <a:cs typeface="Arial" panose="020B0604020202020204" pitchFamily="34" charset="0"/>
              </a:rPr>
              <a:t> evt hvilestund for de store (eller etter niste)</a:t>
            </a:r>
          </a:p>
          <a:p>
            <a:pPr marL="0" marR="0" lvl="0" indent="0" algn="l" defTabSz="914400" rtl="0" eaLnBrk="0" fontAlgn="base" latinLnBrk="0" hangingPunct="0">
              <a:lnSpc>
                <a:spcPct val="150000"/>
              </a:lnSpc>
              <a:spcBef>
                <a:spcPct val="0"/>
              </a:spcBef>
              <a:spcAft>
                <a:spcPct val="0"/>
              </a:spcAft>
              <a:buClrTx/>
              <a:buSzTx/>
              <a:tabLst/>
            </a:pPr>
            <a:r>
              <a:rPr kumimoji="0" lang="nb-NO" altLang="nb-NO" sz="1200" b="1" i="0" u="none" strike="noStrike" cap="none" normalizeH="0" baseline="0" dirty="0">
                <a:ln>
                  <a:noFill/>
                </a:ln>
                <a:solidFill>
                  <a:schemeClr val="tx1"/>
                </a:solidFill>
                <a:effectLst/>
                <a:cs typeface="Arial" panose="020B0604020202020204" pitchFamily="34" charset="0"/>
              </a:rPr>
              <a:t>Ca 13.30/14.00:</a:t>
            </a:r>
            <a:r>
              <a:rPr kumimoji="0" lang="nb-NO" altLang="nb-NO" sz="1200" b="0" i="0" u="none" strike="noStrike" cap="none" normalizeH="0" baseline="0" dirty="0">
                <a:ln>
                  <a:noFill/>
                </a:ln>
                <a:solidFill>
                  <a:schemeClr val="tx1"/>
                </a:solidFill>
                <a:effectLst/>
                <a:cs typeface="Arial" panose="020B0604020202020204" pitchFamily="34" charset="0"/>
              </a:rPr>
              <a:t> </a:t>
            </a:r>
            <a:r>
              <a:rPr lang="nb-NO" altLang="nb-NO" sz="1200" dirty="0">
                <a:cs typeface="Arial" panose="020B0604020202020204" pitchFamily="34" charset="0"/>
              </a:rPr>
              <a:t>Smøremåltid</a:t>
            </a:r>
            <a:endParaRPr kumimoji="0" lang="nb-NO" altLang="nb-NO" sz="1200" b="0" i="0" u="none" strike="noStrike" cap="none" normalizeH="0" baseline="0" dirty="0">
              <a:ln>
                <a:noFill/>
              </a:ln>
              <a:solidFill>
                <a:schemeClr val="tx1"/>
              </a:solidFill>
              <a:effectLst/>
              <a:cs typeface="Arial" panose="020B0604020202020204" pitchFamily="34" charset="0"/>
            </a:endParaRPr>
          </a:p>
          <a:p>
            <a:pPr marL="0" marR="0" lvl="0" indent="0" algn="l" defTabSz="914400" rtl="0" eaLnBrk="0" fontAlgn="base" latinLnBrk="0" hangingPunct="0">
              <a:lnSpc>
                <a:spcPct val="150000"/>
              </a:lnSpc>
              <a:spcBef>
                <a:spcPct val="0"/>
              </a:spcBef>
              <a:spcAft>
                <a:spcPct val="0"/>
              </a:spcAft>
              <a:buClrTx/>
              <a:buSzTx/>
              <a:tabLst/>
            </a:pPr>
            <a:r>
              <a:rPr kumimoji="0" lang="nb-NO" altLang="nb-NO" sz="1200" i="0" u="none" strike="noStrike" cap="none" normalizeH="0" baseline="0" dirty="0">
                <a:ln>
                  <a:noFill/>
                </a:ln>
                <a:solidFill>
                  <a:schemeClr val="tx1"/>
                </a:solidFill>
                <a:effectLst/>
                <a:cs typeface="Arial" panose="020B0604020202020204" pitchFamily="34" charset="0"/>
              </a:rPr>
              <a:t>Frilek,</a:t>
            </a:r>
            <a:r>
              <a:rPr kumimoji="0" lang="nb-NO" altLang="nb-NO" sz="1200" i="0" u="none" strike="noStrike" cap="none" normalizeH="0" dirty="0">
                <a:ln>
                  <a:noFill/>
                </a:ln>
                <a:solidFill>
                  <a:schemeClr val="tx1"/>
                </a:solidFill>
                <a:effectLst/>
                <a:cs typeface="Arial" panose="020B0604020202020204" pitchFamily="34" charset="0"/>
              </a:rPr>
              <a:t> tur, andre aktiviteter</a:t>
            </a:r>
            <a:endParaRPr lang="nb-NO" altLang="nb-NO" sz="1200" dirty="0">
              <a:cs typeface="Arial" panose="020B0604020202020204" pitchFamily="34" charset="0"/>
            </a:endParaRPr>
          </a:p>
          <a:p>
            <a:pPr marL="0" marR="0" lvl="0" indent="0" algn="l" defTabSz="914400" rtl="0" eaLnBrk="0" fontAlgn="base" latinLnBrk="0" hangingPunct="0">
              <a:lnSpc>
                <a:spcPct val="150000"/>
              </a:lnSpc>
              <a:spcBef>
                <a:spcPct val="0"/>
              </a:spcBef>
              <a:spcAft>
                <a:spcPct val="0"/>
              </a:spcAft>
              <a:buClrTx/>
              <a:buSzTx/>
              <a:tabLst/>
            </a:pPr>
            <a:r>
              <a:rPr kumimoji="0" lang="nb-NO" altLang="nb-NO" sz="1200" b="1" i="0" u="none" strike="noStrike" cap="none" normalizeH="0" baseline="0" dirty="0">
                <a:ln>
                  <a:noFill/>
                </a:ln>
                <a:solidFill>
                  <a:srgbClr val="FF0000"/>
                </a:solidFill>
                <a:effectLst/>
                <a:cs typeface="Arial" panose="020B0604020202020204" pitchFamily="34" charset="0"/>
              </a:rPr>
              <a:t>0930-1430: Kjernetid! </a:t>
            </a:r>
          </a:p>
          <a:p>
            <a:pPr marR="0" lvl="0" algn="l" defTabSz="914400" rtl="0" eaLnBrk="0" fontAlgn="base" latinLnBrk="0" hangingPunct="0">
              <a:lnSpc>
                <a:spcPct val="150000"/>
              </a:lnSpc>
              <a:spcBef>
                <a:spcPct val="0"/>
              </a:spcBef>
              <a:spcAft>
                <a:spcPct val="0"/>
              </a:spcAft>
              <a:buClrTx/>
              <a:buSzTx/>
              <a:tabLst/>
            </a:pPr>
            <a:r>
              <a:rPr kumimoji="0" lang="nb-NO" altLang="nb-NO" sz="1200" b="0" i="0" u="none" strike="noStrike" cap="none" normalizeH="0" baseline="0" dirty="0">
                <a:ln>
                  <a:noFill/>
                </a:ln>
                <a:solidFill>
                  <a:schemeClr val="tx1"/>
                </a:solidFill>
                <a:effectLst/>
                <a:cs typeface="Arial" panose="020B0604020202020204" pitchFamily="34" charset="0"/>
              </a:rPr>
              <a:t>Alle</a:t>
            </a:r>
            <a:r>
              <a:rPr kumimoji="0" lang="nb-NO" altLang="nb-NO" sz="1200" b="1" i="0" u="none" strike="noStrike" cap="none" normalizeH="0" baseline="0" dirty="0">
                <a:ln>
                  <a:noFill/>
                </a:ln>
                <a:solidFill>
                  <a:schemeClr val="tx1"/>
                </a:solidFill>
                <a:effectLst/>
                <a:cs typeface="Arial" panose="020B0604020202020204" pitchFamily="34" charset="0"/>
              </a:rPr>
              <a:t> </a:t>
            </a:r>
            <a:r>
              <a:rPr kumimoji="0" lang="nb-NO" altLang="nb-NO" sz="1200" b="0" i="0" u="none" strike="noStrike" cap="none" normalizeH="0" baseline="0" dirty="0">
                <a:ln>
                  <a:noFill/>
                </a:ln>
                <a:solidFill>
                  <a:schemeClr val="tx1"/>
                </a:solidFill>
                <a:effectLst/>
                <a:cs typeface="Arial" panose="020B0604020202020204" pitchFamily="34" charset="0"/>
              </a:rPr>
              <a:t>barn som har barnehagedag skal være her mellom disse tidspunktene, slik at det er mulig for oss og holde oss til de fastsatte planene våre! </a:t>
            </a:r>
          </a:p>
          <a:p>
            <a:pPr marL="0" marR="0" lvl="0" indent="0" algn="l" defTabSz="914400" rtl="0" eaLnBrk="0" fontAlgn="base" latinLnBrk="0" hangingPunct="0">
              <a:lnSpc>
                <a:spcPct val="150000"/>
              </a:lnSpc>
              <a:spcBef>
                <a:spcPct val="0"/>
              </a:spcBef>
              <a:spcAft>
                <a:spcPct val="0"/>
              </a:spcAft>
              <a:buClr>
                <a:srgbClr val="FF0000"/>
              </a:buClr>
              <a:buSzTx/>
              <a:tabLst/>
            </a:pPr>
            <a:r>
              <a:rPr kumimoji="0" lang="nb-NO" altLang="nb-NO" sz="1200" b="0" i="0" u="sng" strike="noStrike" cap="none" normalizeH="0" baseline="0" dirty="0">
                <a:ln>
                  <a:noFill/>
                </a:ln>
                <a:solidFill>
                  <a:schemeClr val="tx1"/>
                </a:solidFill>
                <a:effectLst/>
                <a:cs typeface="Arial" panose="020B0604020202020204" pitchFamily="34" charset="0"/>
              </a:rPr>
              <a:t>Gi</a:t>
            </a:r>
            <a:r>
              <a:rPr lang="nb-NO" altLang="nb-NO" sz="1200" b="1" u="sng" dirty="0">
                <a:cs typeface="Arial" panose="020B0604020202020204" pitchFamily="34" charset="0"/>
              </a:rPr>
              <a:t> </a:t>
            </a:r>
            <a:r>
              <a:rPr kumimoji="0" lang="nb-NO" altLang="nb-NO" sz="1200" b="0" i="0" u="sng" strike="noStrike" cap="none" normalizeH="0" baseline="0" dirty="0">
                <a:ln>
                  <a:noFill/>
                </a:ln>
                <a:solidFill>
                  <a:schemeClr val="tx1"/>
                </a:solidFill>
                <a:effectLst/>
                <a:cs typeface="Arial" panose="020B0604020202020204" pitchFamily="34" charset="0"/>
              </a:rPr>
              <a:t>beskjed om annet</a:t>
            </a:r>
            <a:r>
              <a:rPr lang="nb-NO" altLang="nb-NO" sz="1200" dirty="0">
                <a:cs typeface="Arial" panose="020B0604020202020204" pitchFamily="34" charset="0"/>
              </a:rPr>
              <a:t>: V</a:t>
            </a:r>
            <a:r>
              <a:rPr kumimoji="0" lang="nb-NO" altLang="nb-NO" sz="1200" b="0" i="0" u="none" strike="noStrike" cap="none" normalizeH="0" baseline="0" dirty="0">
                <a:ln>
                  <a:noFill/>
                </a:ln>
                <a:solidFill>
                  <a:schemeClr val="tx1"/>
                </a:solidFill>
                <a:effectLst/>
                <a:cs typeface="Arial" panose="020B0604020202020204" pitchFamily="34" charset="0"/>
              </a:rPr>
              <a:t>i kan godt finne på å reise på tur eller annet hvis vi ikke hører noe! </a:t>
            </a:r>
          </a:p>
          <a:p>
            <a:pPr marL="0" marR="0" lvl="0" indent="0" algn="l" defTabSz="914400" rtl="0" eaLnBrk="0" fontAlgn="base" latinLnBrk="0" hangingPunct="0">
              <a:lnSpc>
                <a:spcPct val="150000"/>
              </a:lnSpc>
              <a:spcBef>
                <a:spcPct val="0"/>
              </a:spcBef>
              <a:spcAft>
                <a:spcPct val="0"/>
              </a:spcAft>
              <a:buClr>
                <a:srgbClr val="FF0000"/>
              </a:buClr>
              <a:buSzTx/>
              <a:tabLst/>
            </a:pPr>
            <a:r>
              <a:rPr kumimoji="0" lang="nb-NO" altLang="nb-NO" sz="1200" b="0" i="0" u="none" strike="noStrike" cap="none" normalizeH="0" baseline="0" dirty="0">
                <a:ln>
                  <a:noFill/>
                </a:ln>
                <a:solidFill>
                  <a:schemeClr val="tx1"/>
                </a:solidFill>
                <a:effectLst/>
                <a:cs typeface="Arial" panose="020B0604020202020204" pitchFamily="34" charset="0"/>
              </a:rPr>
              <a:t>Spesielle ting vil selvfølgelig tas hensyn til</a:t>
            </a:r>
          </a:p>
          <a:p>
            <a:pPr marL="0" marR="0" lvl="0" indent="0" algn="l" defTabSz="914400" rtl="0" eaLnBrk="0" fontAlgn="base" latinLnBrk="0" hangingPunct="0">
              <a:lnSpc>
                <a:spcPct val="150000"/>
              </a:lnSpc>
              <a:spcBef>
                <a:spcPct val="0"/>
              </a:spcBef>
              <a:spcAft>
                <a:spcPct val="0"/>
              </a:spcAft>
              <a:buClrTx/>
              <a:buSzTx/>
              <a:tabLst/>
            </a:pPr>
            <a:r>
              <a:rPr kumimoji="0" lang="nb-NO" altLang="nb-NO" sz="1200" b="1" i="0" u="none" strike="noStrike" cap="none" normalizeH="0" baseline="0" dirty="0">
                <a:ln>
                  <a:noFill/>
                </a:ln>
                <a:solidFill>
                  <a:schemeClr val="tx1"/>
                </a:solidFill>
                <a:effectLst/>
                <a:cs typeface="Arial" panose="020B0604020202020204" pitchFamily="34" charset="0"/>
              </a:rPr>
              <a:t>16.30: </a:t>
            </a:r>
            <a:r>
              <a:rPr kumimoji="0" lang="nb-NO" altLang="nb-NO" sz="1200" b="1" i="0" u="none" strike="noStrike" cap="none" normalizeH="0" baseline="0" dirty="0">
                <a:ln>
                  <a:noFill/>
                </a:ln>
                <a:solidFill>
                  <a:srgbClr val="FF0000"/>
                </a:solidFill>
                <a:effectLst/>
                <a:cs typeface="Arial" panose="020B0604020202020204" pitchFamily="34" charset="0"/>
              </a:rPr>
              <a:t>Alle barna skal være hentet, vi skal kunne låse døra 16.30.</a:t>
            </a:r>
          </a:p>
        </p:txBody>
      </p:sp>
      <p:sp>
        <p:nvSpPr>
          <p:cNvPr id="10" name="Text Box 3">
            <a:extLst>
              <a:ext uri="{FF2B5EF4-FFF2-40B4-BE49-F238E27FC236}">
                <a16:creationId xmlns:a16="http://schemas.microsoft.com/office/drawing/2014/main" id="{6A97DE75-AB4C-47B2-B8AB-5D47833FEBAC}"/>
              </a:ext>
            </a:extLst>
          </p:cNvPr>
          <p:cNvSpPr txBox="1">
            <a:spLocks noChangeArrowheads="1"/>
          </p:cNvSpPr>
          <p:nvPr/>
        </p:nvSpPr>
        <p:spPr bwMode="auto">
          <a:xfrm>
            <a:off x="3601490" y="95693"/>
            <a:ext cx="8426130" cy="5688419"/>
          </a:xfrm>
          <a:prstGeom prst="rect">
            <a:avLst/>
          </a:prstGeom>
          <a:solidFill>
            <a:schemeClr val="bg1"/>
          </a:solidFill>
          <a:ln w="31750">
            <a:solidFill>
              <a:schemeClr val="accent1"/>
            </a:solid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50000"/>
              </a:lnSpc>
              <a:buClrTx/>
              <a:buSzTx/>
              <a:buFontTx/>
              <a:buNone/>
              <a:tabLst/>
            </a:pPr>
            <a:r>
              <a:rPr kumimoji="0" lang="nb-NO" altLang="nb-NO" sz="1400" b="1" i="0" u="none" strike="noStrike" cap="none" normalizeH="0" baseline="0" dirty="0">
                <a:ln>
                  <a:noFill/>
                </a:ln>
                <a:effectLst/>
                <a:cs typeface="Arial" panose="020B0604020202020204" pitchFamily="34" charset="0"/>
              </a:rPr>
              <a:t>VIKTIG informasjon:</a:t>
            </a:r>
          </a:p>
          <a:p>
            <a:pPr eaLnBrk="0" fontAlgn="base" hangingPunct="0">
              <a:lnSpc>
                <a:spcPct val="150000"/>
              </a:lnSpc>
              <a:buClr>
                <a:srgbClr val="7030A0"/>
              </a:buClr>
            </a:pPr>
            <a:r>
              <a:rPr lang="nb-NO" sz="1200" b="1" dirty="0">
                <a:ea typeface="Calibri" panose="020F0502020204030204" pitchFamily="34" charset="0"/>
                <a:cs typeface="Times New Roman" panose="02020603050405020304" pitchFamily="18" charset="0"/>
              </a:rPr>
              <a:t>Egne leker </a:t>
            </a:r>
            <a:r>
              <a:rPr lang="nb-NO" sz="1200" dirty="0">
                <a:ea typeface="Calibri" panose="020F0502020204030204" pitchFamily="34" charset="0"/>
                <a:cs typeface="Times New Roman" panose="02020603050405020304" pitchFamily="18" charset="0"/>
              </a:rPr>
              <a:t>i barnehagen, på eget ansvar, barna kan ta med leker når det er gitt beskjed fra barnehagen, men ikke leker som pistoler, sverd, andre leker som kan oppfordre til voldelig lek. Snakk gjerne med barna deres om det å kunne dele </a:t>
            </a:r>
            <a:r>
              <a:rPr lang="nb-NO" sz="1200" dirty="0">
                <a:ea typeface="Calibri" panose="020F0502020204030204" pitchFamily="34" charset="0"/>
                <a:cs typeface="Times New Roman" panose="02020603050405020304" pitchFamily="18" charset="0"/>
                <a:sym typeface="Wingdings" panose="05000000000000000000" pitchFamily="2" charset="2"/>
              </a:rPr>
              <a:t></a:t>
            </a:r>
          </a:p>
          <a:p>
            <a:pPr eaLnBrk="0" fontAlgn="base" hangingPunct="0">
              <a:lnSpc>
                <a:spcPct val="150000"/>
              </a:lnSpc>
              <a:buClr>
                <a:srgbClr val="7030A0"/>
              </a:buClr>
            </a:pPr>
            <a:r>
              <a:rPr lang="nb-NO" altLang="nb-NO" sz="1200" b="1" dirty="0">
                <a:cs typeface="Arial" panose="020B0604020202020204" pitchFamily="34" charset="0"/>
              </a:rPr>
              <a:t>Klær/skift</a:t>
            </a:r>
            <a:r>
              <a:rPr lang="nb-NO" altLang="nb-NO" sz="1200" dirty="0">
                <a:cs typeface="Arial" panose="020B0604020202020204" pitchFamily="34" charset="0"/>
              </a:rPr>
              <a:t> til hver dag, </a:t>
            </a:r>
            <a:r>
              <a:rPr lang="nb-NO" altLang="nb-NO" sz="1200" b="1" dirty="0">
                <a:cs typeface="Arial" panose="020B0604020202020204" pitchFamily="34" charset="0"/>
              </a:rPr>
              <a:t>viktig med nok klær som passer for årstiden</a:t>
            </a:r>
            <a:r>
              <a:rPr lang="nb-NO" altLang="nb-NO" sz="1200" dirty="0">
                <a:cs typeface="Arial" panose="020B0604020202020204" pitchFamily="34" charset="0"/>
              </a:rPr>
              <a:t>! </a:t>
            </a:r>
            <a:r>
              <a:rPr lang="nb-NO" altLang="nb-NO" sz="1200" b="1" dirty="0">
                <a:cs typeface="Arial" panose="020B0604020202020204" pitchFamily="34" charset="0"/>
              </a:rPr>
              <a:t>Dette er foreldrenes ansvar</a:t>
            </a:r>
            <a:r>
              <a:rPr lang="nb-NO" altLang="nb-NO" sz="1200" dirty="0">
                <a:cs typeface="Arial" panose="020B0604020202020204" pitchFamily="34" charset="0"/>
              </a:rPr>
              <a:t> (se eget skriv om klær) Skittene klær tas med hjem og tilbake igjen neste dag barnet kommer! Selv om det ikke regner på morgenen, så kan det fort snu!</a:t>
            </a:r>
            <a:endParaRPr kumimoji="0" lang="nb-NO" altLang="nb-NO" sz="1200" b="0" i="0" u="none" strike="noStrike" cap="none" normalizeH="0" baseline="0" dirty="0">
              <a:ln>
                <a:noFill/>
              </a:ln>
              <a:effectLst/>
              <a:cs typeface="Arial" panose="020B0604020202020204" pitchFamily="34" charset="0"/>
            </a:endParaRPr>
          </a:p>
          <a:p>
            <a:pPr marL="0" marR="0" lvl="0" indent="0" algn="l" defTabSz="914400" rtl="0" eaLnBrk="0" fontAlgn="base" latinLnBrk="0" hangingPunct="0">
              <a:lnSpc>
                <a:spcPct val="150000"/>
              </a:lnSpc>
              <a:buClr>
                <a:srgbClr val="7030A0"/>
              </a:buClr>
              <a:buSzTx/>
              <a:tabLst/>
            </a:pPr>
            <a:r>
              <a:rPr kumimoji="0" lang="nb-NO" altLang="nb-NO" sz="1200" b="1" i="0" u="none" strike="noStrike" cap="none" normalizeH="0" baseline="0" dirty="0">
                <a:ln>
                  <a:noFill/>
                </a:ln>
                <a:effectLst/>
                <a:cs typeface="Arial" panose="020B0604020202020204" pitchFamily="34" charset="0"/>
              </a:rPr>
              <a:t>Merking av tøy! </a:t>
            </a:r>
            <a:r>
              <a:rPr lang="nb-NO" altLang="nb-NO" sz="1200" dirty="0">
                <a:cs typeface="Arial" panose="020B0604020202020204" pitchFamily="34" charset="0"/>
              </a:rPr>
              <a:t>Dere hjelper oss veldig med å merke tøy, det er vanskelig å</a:t>
            </a:r>
            <a:r>
              <a:rPr kumimoji="0" lang="nb-NO" altLang="nb-NO" sz="1200" b="0" i="0" u="none" strike="noStrike" cap="none" normalizeH="0" baseline="0" dirty="0">
                <a:ln>
                  <a:noFill/>
                </a:ln>
                <a:effectLst/>
                <a:cs typeface="Arial" panose="020B0604020202020204" pitchFamily="34" charset="0"/>
              </a:rPr>
              <a:t> holde styr på klær som ikke er merket.</a:t>
            </a:r>
          </a:p>
          <a:p>
            <a:pPr marL="0" marR="0" lvl="0" indent="0" algn="l" defTabSz="914400" rtl="0" eaLnBrk="0" fontAlgn="base" latinLnBrk="0" hangingPunct="0">
              <a:lnSpc>
                <a:spcPct val="150000"/>
              </a:lnSpc>
              <a:buClr>
                <a:srgbClr val="7030A0"/>
              </a:buClr>
              <a:buSzTx/>
              <a:tabLst/>
            </a:pPr>
            <a:r>
              <a:rPr kumimoji="0" lang="nb-NO" altLang="nb-NO" sz="1200" b="1" i="0" u="none" strike="noStrike" cap="none" normalizeH="0" baseline="0" dirty="0">
                <a:ln>
                  <a:noFill/>
                </a:ln>
                <a:effectLst/>
                <a:cs typeface="Arial" panose="020B0604020202020204" pitchFamily="34" charset="0"/>
              </a:rPr>
              <a:t>Sykdommer</a:t>
            </a:r>
            <a:r>
              <a:rPr kumimoji="0" lang="nb-NO" altLang="nb-NO" sz="1200" b="0" i="0" u="none" strike="noStrike" cap="none" normalizeH="0" baseline="0" dirty="0">
                <a:ln>
                  <a:noFill/>
                </a:ln>
                <a:effectLst/>
                <a:cs typeface="Arial" panose="020B0604020202020204" pitchFamily="34" charset="0"/>
              </a:rPr>
              <a:t> (se brosjyre som er sendt med hjem) </a:t>
            </a:r>
            <a:r>
              <a:rPr kumimoji="0" lang="nb-NO" altLang="nb-NO" sz="1200" b="1" i="0" u="none" strike="noStrike" cap="none" normalizeH="0" baseline="0" dirty="0">
                <a:ln>
                  <a:noFill/>
                </a:ln>
                <a:effectLst/>
                <a:cs typeface="Arial" panose="020B0604020202020204" pitchFamily="34" charset="0"/>
              </a:rPr>
              <a:t>Allmenntilstanden skal være så god, at barnet klarer en lang dag i barnehagen og alle er ute hver dag!</a:t>
            </a:r>
            <a:r>
              <a:rPr kumimoji="0" lang="nb-NO" altLang="nb-NO" sz="1200" b="0" i="0" u="none" strike="noStrike" cap="none" normalizeH="0" baseline="0" dirty="0">
                <a:ln>
                  <a:noFill/>
                </a:ln>
                <a:effectLst/>
                <a:cs typeface="Arial" panose="020B0604020202020204" pitchFamily="34" charset="0"/>
              </a:rPr>
              <a:t> Er dere i tvil ring barnehagen. Husk at hvis sykt barn blir sendt i barnehagen så smittes andre barn og voksne! </a:t>
            </a:r>
          </a:p>
          <a:p>
            <a:pPr marL="0" marR="0" lvl="0" indent="0" algn="l" defTabSz="914400" rtl="0" eaLnBrk="0" fontAlgn="base" latinLnBrk="0" hangingPunct="0">
              <a:lnSpc>
                <a:spcPct val="150000"/>
              </a:lnSpc>
              <a:buClr>
                <a:srgbClr val="7030A0"/>
              </a:buClr>
              <a:buSzTx/>
              <a:tabLst/>
            </a:pPr>
            <a:r>
              <a:rPr kumimoji="0" lang="nb-NO" altLang="nb-NO" sz="1200" b="1" i="0" u="sng" strike="noStrike" cap="none" normalizeH="0" baseline="0" dirty="0">
                <a:ln>
                  <a:noFill/>
                </a:ln>
                <a:effectLst/>
                <a:cs typeface="Arial" panose="020B0604020202020204" pitchFamily="34" charset="0"/>
              </a:rPr>
              <a:t>Gi alltid beskjed ved sykdom/annet fravær </a:t>
            </a:r>
            <a:r>
              <a:rPr kumimoji="0" lang="nb-NO" altLang="nb-NO" sz="1200" b="1" i="0" u="sng" strike="noStrike" cap="none" normalizeH="0" baseline="0" dirty="0">
                <a:ln>
                  <a:noFill/>
                </a:ln>
                <a:effectLst/>
                <a:cs typeface="Arial" panose="020B0604020202020204" pitchFamily="34" charset="0"/>
                <a:sym typeface="Wingdings" panose="05000000000000000000" pitchFamily="2" charset="2"/>
              </a:rPr>
              <a:t></a:t>
            </a:r>
            <a:endParaRPr kumimoji="0" lang="nb-NO" altLang="nb-NO" sz="1200" b="0" i="0" u="none" strike="noStrike" cap="none" normalizeH="0" baseline="0" dirty="0">
              <a:ln>
                <a:noFill/>
              </a:ln>
              <a:effectLst/>
              <a:cs typeface="Arial" panose="020B0604020202020204" pitchFamily="34" charset="0"/>
            </a:endParaRPr>
          </a:p>
          <a:p>
            <a:pPr marL="0" marR="0" lvl="0" indent="0" algn="l" defTabSz="914400" rtl="0" eaLnBrk="0" fontAlgn="base" latinLnBrk="0" hangingPunct="0">
              <a:lnSpc>
                <a:spcPct val="150000"/>
              </a:lnSpc>
              <a:buClr>
                <a:srgbClr val="7030A0"/>
              </a:buClr>
              <a:buSzTx/>
              <a:tabLst/>
            </a:pPr>
            <a:r>
              <a:rPr kumimoji="0" lang="nb-NO" altLang="nb-NO" sz="1200" b="1" i="0" u="none" strike="noStrike" cap="none" normalizeH="0" baseline="0" dirty="0">
                <a:ln>
                  <a:noFill/>
                </a:ln>
                <a:effectLst/>
                <a:cs typeface="Arial" panose="020B0604020202020204" pitchFamily="34" charset="0"/>
              </a:rPr>
              <a:t>Mat:</a:t>
            </a:r>
            <a:r>
              <a:rPr kumimoji="0" lang="nb-NO" altLang="nb-NO" sz="1200" b="0" i="0" u="none" strike="noStrike" cap="none" normalizeH="0" baseline="0" dirty="0">
                <a:ln>
                  <a:noFill/>
                </a:ln>
                <a:effectLst/>
                <a:cs typeface="Arial" panose="020B0604020202020204" pitchFamily="34" charset="0"/>
              </a:rPr>
              <a:t> Ett varmt måltid  og brødmat/frukt  – hver dag</a:t>
            </a:r>
          </a:p>
          <a:p>
            <a:pPr marL="0" marR="0" lvl="0" indent="0" algn="l" defTabSz="914400" rtl="0" eaLnBrk="0" fontAlgn="base" latinLnBrk="0" hangingPunct="0">
              <a:lnSpc>
                <a:spcPct val="150000"/>
              </a:lnSpc>
              <a:buClr>
                <a:srgbClr val="7030A0"/>
              </a:buClr>
              <a:buSzTx/>
              <a:tabLst/>
            </a:pPr>
            <a:r>
              <a:rPr kumimoji="0" lang="nb-NO" altLang="nb-NO" sz="1200" b="1" i="0" u="none" strike="noStrike" cap="none" normalizeH="0" baseline="0" dirty="0">
                <a:ln>
                  <a:noFill/>
                </a:ln>
                <a:effectLst/>
                <a:cs typeface="Arial" panose="020B0604020202020204" pitchFamily="34" charset="0"/>
              </a:rPr>
              <a:t>Bursdagsfeiring</a:t>
            </a:r>
            <a:r>
              <a:rPr kumimoji="0" lang="nb-NO" altLang="nb-NO" sz="1200" b="0" i="0" u="none" strike="noStrike" cap="none" normalizeH="0" baseline="0" dirty="0">
                <a:ln>
                  <a:noFill/>
                </a:ln>
                <a:effectLst/>
                <a:cs typeface="Arial" panose="020B0604020202020204" pitchFamily="34" charset="0"/>
              </a:rPr>
              <a:t> – feires i barnehagen, barna får krone og en liten pakke. Vi ordner med noe kos</a:t>
            </a:r>
            <a:r>
              <a:rPr lang="nb-NO" altLang="nb-NO" sz="1200" dirty="0">
                <a:cs typeface="Arial" panose="020B0604020202020204" pitchFamily="34" charset="0"/>
              </a:rPr>
              <a:t> </a:t>
            </a:r>
            <a:r>
              <a:rPr lang="nb-NO" altLang="nb-NO" sz="1200" dirty="0">
                <a:cs typeface="Arial" panose="020B0604020202020204" pitchFamily="34" charset="0"/>
                <a:sym typeface="Wingdings" panose="05000000000000000000" pitchFamily="2" charset="2"/>
              </a:rPr>
              <a:t></a:t>
            </a:r>
            <a:endParaRPr kumimoji="0" lang="nb-NO" altLang="nb-NO" sz="1200" b="0" i="0" u="none" strike="noStrike" cap="none" normalizeH="0" baseline="0" dirty="0">
              <a:ln>
                <a:noFill/>
              </a:ln>
              <a:effectLst/>
              <a:cs typeface="Arial" panose="020B0604020202020204" pitchFamily="34" charset="0"/>
            </a:endParaRPr>
          </a:p>
          <a:p>
            <a:pPr marL="0" marR="0" lvl="0" indent="0" algn="l" defTabSz="914400" rtl="0" eaLnBrk="0" fontAlgn="base" latinLnBrk="0" hangingPunct="0">
              <a:lnSpc>
                <a:spcPct val="150000"/>
              </a:lnSpc>
              <a:buClr>
                <a:srgbClr val="7030A0"/>
              </a:buClr>
              <a:buSzTx/>
              <a:tabLst/>
            </a:pPr>
            <a:r>
              <a:rPr kumimoji="0" lang="nb-NO" altLang="nb-NO" sz="1200" b="1" i="0" u="none" strike="noStrike" cap="none" normalizeH="0" baseline="0" dirty="0">
                <a:ln>
                  <a:noFill/>
                </a:ln>
                <a:effectLst/>
                <a:cs typeface="Arial" panose="020B0604020202020204" pitchFamily="34" charset="0"/>
              </a:rPr>
              <a:t>Renslighet:</a:t>
            </a:r>
            <a:r>
              <a:rPr kumimoji="0" lang="nb-NO" altLang="nb-NO" sz="1200" b="0" i="0" u="none" strike="noStrike" cap="none" normalizeH="0" baseline="0" dirty="0">
                <a:ln>
                  <a:noFill/>
                </a:ln>
                <a:effectLst/>
                <a:cs typeface="Arial" panose="020B0604020202020204" pitchFamily="34" charset="0"/>
              </a:rPr>
              <a:t> Viktig! Vask før/etter måltid/etter toalettbesøk. </a:t>
            </a:r>
          </a:p>
          <a:p>
            <a:pPr marL="0" marR="0" lvl="0" indent="0" algn="l" defTabSz="914400" rtl="0" eaLnBrk="0" fontAlgn="base" latinLnBrk="0" hangingPunct="0">
              <a:lnSpc>
                <a:spcPct val="150000"/>
              </a:lnSpc>
              <a:buClr>
                <a:srgbClr val="7030A0"/>
              </a:buClr>
              <a:buSzTx/>
              <a:tabLst/>
            </a:pPr>
            <a:r>
              <a:rPr kumimoji="0" lang="nb-NO" altLang="nb-NO" sz="1200" b="1" i="0" u="none" strike="noStrike" cap="none" normalizeH="0" baseline="0" dirty="0">
                <a:ln>
                  <a:noFill/>
                </a:ln>
                <a:effectLst/>
                <a:cs typeface="Arial" panose="020B0604020202020204" pitchFamily="34" charset="0"/>
              </a:rPr>
              <a:t>Hente/bringe situasjon:</a:t>
            </a:r>
            <a:r>
              <a:rPr kumimoji="0" lang="nb-NO" altLang="nb-NO" sz="1200" b="0" i="0" u="none" strike="noStrike" cap="none" normalizeH="0" baseline="0" dirty="0">
                <a:ln>
                  <a:noFill/>
                </a:ln>
                <a:effectLst/>
                <a:cs typeface="Arial" panose="020B0604020202020204" pitchFamily="34" charset="0"/>
              </a:rPr>
              <a:t> Mulighet til å gi viktig informasjon/slå av en prat. For å gjøre hente/bringe situasjonen så god som mulig, er det viktig at man finner et godt system slik at barna opplever situasjonen som </a:t>
            </a:r>
            <a:r>
              <a:rPr kumimoji="0" lang="nb-NO" altLang="nb-NO" sz="1200" b="1" i="0" u="none" strike="noStrike" cap="none" normalizeH="0" baseline="0" dirty="0">
                <a:ln>
                  <a:noFill/>
                </a:ln>
                <a:effectLst/>
                <a:cs typeface="Arial" panose="020B0604020202020204" pitchFamily="34" charset="0"/>
              </a:rPr>
              <a:t>positiv</a:t>
            </a:r>
            <a:r>
              <a:rPr kumimoji="0" lang="nb-NO" altLang="nb-NO" sz="1200" b="0" i="0" u="none" strike="noStrike" cap="none" normalizeH="0" baseline="0" dirty="0">
                <a:ln>
                  <a:noFill/>
                </a:ln>
                <a:effectLst/>
                <a:cs typeface="Arial" panose="020B0604020202020204" pitchFamily="34" charset="0"/>
              </a:rPr>
              <a:t>. Hente/bringe situasjonen ønskes å være </a:t>
            </a:r>
            <a:r>
              <a:rPr kumimoji="0" lang="nb-NO" altLang="nb-NO" sz="1200" b="1" i="0" u="none" strike="noStrike" cap="none" normalizeH="0" baseline="0" dirty="0">
                <a:ln>
                  <a:noFill/>
                </a:ln>
                <a:effectLst/>
                <a:cs typeface="Arial" panose="020B0604020202020204" pitchFamily="34" charset="0"/>
              </a:rPr>
              <a:t>kort</a:t>
            </a:r>
            <a:r>
              <a:rPr kumimoji="0" lang="nb-NO" altLang="nb-NO" sz="1200" b="0" i="0" u="none" strike="noStrike" cap="none" normalizeH="0" baseline="0" dirty="0">
                <a:ln>
                  <a:noFill/>
                </a:ln>
                <a:effectLst/>
                <a:cs typeface="Arial" panose="020B0604020202020204" pitchFamily="34" charset="0"/>
              </a:rPr>
              <a:t>, da barna forventer at når de kommer, så skal de i barnehagen og at når de blir hentet så skal de hjem. </a:t>
            </a:r>
            <a:r>
              <a:rPr lang="nb-NO" altLang="nb-NO" sz="1200" dirty="0">
                <a:cs typeface="Arial" panose="020B0604020202020204" pitchFamily="34" charset="0"/>
              </a:rPr>
              <a:t>Selv om det er veldig hyggelig for oss å prate med dere, så er det viktig at ingen oppholder seg i barnehagen utenom tilvenning og ulike arrangementer, dette i forhold til fremleggelse av politiattest og taushetsplikt, samt at vi er her for å ta vare på barna på en god måte.</a:t>
            </a:r>
            <a:r>
              <a:rPr lang="nb-NO" altLang="nb-NO" sz="1200" dirty="0">
                <a:cs typeface="Arial" panose="020B0604020202020204" pitchFamily="34" charset="0"/>
                <a:sym typeface="Wingdings" panose="05000000000000000000" pitchFamily="2" charset="2"/>
              </a:rPr>
              <a:t> </a:t>
            </a:r>
          </a:p>
          <a:p>
            <a:pPr marL="0" marR="0" lvl="0" indent="0" algn="l" defTabSz="914400" rtl="0" eaLnBrk="0" fontAlgn="base" latinLnBrk="0" hangingPunct="0">
              <a:lnSpc>
                <a:spcPct val="150000"/>
              </a:lnSpc>
              <a:buClr>
                <a:srgbClr val="7030A0"/>
              </a:buClr>
              <a:buSzTx/>
              <a:tabLst/>
            </a:pPr>
            <a:r>
              <a:rPr lang="nb-NO" altLang="nb-NO" sz="1200" dirty="0">
                <a:cs typeface="Arial" panose="020B0604020202020204" pitchFamily="34" charset="0"/>
                <a:sym typeface="Wingdings" panose="05000000000000000000" pitchFamily="2" charset="2"/>
              </a:rPr>
              <a:t>Ta gjerne kontakt hvis dere trenger en prat, så setter vi selvfølgelig av tid til dette </a:t>
            </a:r>
            <a:endParaRPr kumimoji="0" lang="nb-NO" altLang="nb-NO" sz="1200" b="0" i="0" u="none" strike="noStrike" cap="none" normalizeH="0" baseline="0" dirty="0">
              <a:ln>
                <a:noFill/>
              </a:ln>
              <a:effectLst/>
              <a:cs typeface="Arial" panose="020B0604020202020204" pitchFamily="34" charset="0"/>
            </a:endParaRPr>
          </a:p>
          <a:p>
            <a:pPr lvl="0" eaLnBrk="0" fontAlgn="base" hangingPunct="0">
              <a:lnSpc>
                <a:spcPct val="150000"/>
              </a:lnSpc>
              <a:buClr>
                <a:srgbClr val="7030A0"/>
              </a:buClr>
            </a:pPr>
            <a:r>
              <a:rPr lang="nb-NO" altLang="nb-NO" sz="1200" b="1" dirty="0">
                <a:cs typeface="Arial" panose="020B0604020202020204" pitchFamily="34" charset="0"/>
              </a:rPr>
              <a:t>Tur:</a:t>
            </a:r>
            <a:r>
              <a:rPr lang="nb-NO" sz="1200" dirty="0">
                <a:ea typeface="Calibri" panose="020F0502020204030204" pitchFamily="34" charset="0"/>
                <a:cs typeface="Times New Roman" panose="02020603050405020304" pitchFamily="18" charset="0"/>
              </a:rPr>
              <a:t>. Vi har planlagte turer og spontane turer, hovedsakelig tirsdag, onsdag og torsdag. Hvis vi skal på lengre turer eller turer vi gjerne vil at alle skal få med seg (f.eks til dyreparken, togtur eller annet) så vil dette bli gitt beskjed om enten på FB eller på SMS </a:t>
            </a:r>
            <a:r>
              <a:rPr lang="nb-NO" sz="1200" dirty="0">
                <a:ea typeface="Calibri" panose="020F0502020204030204" pitchFamily="34" charset="0"/>
                <a:cs typeface="Times New Roman" panose="02020603050405020304" pitchFamily="18" charset="0"/>
                <a:sym typeface="Wingdings" panose="05000000000000000000" pitchFamily="2" charset="2"/>
              </a:rPr>
              <a:t></a:t>
            </a:r>
            <a:endParaRPr kumimoji="0" lang="nb-NO" altLang="nb-NO" sz="1200" b="1" i="0" u="none" strike="noStrike" cap="none" normalizeH="0" baseline="0" dirty="0">
              <a:ln>
                <a:noFill/>
              </a:ln>
              <a:effectLst/>
              <a:cs typeface="Arial" panose="020B0604020202020204" pitchFamily="34" charset="0"/>
            </a:endParaRPr>
          </a:p>
        </p:txBody>
      </p:sp>
    </p:spTree>
    <p:extLst>
      <p:ext uri="{BB962C8B-B14F-4D97-AF65-F5344CB8AC3E}">
        <p14:creationId xmlns:p14="http://schemas.microsoft.com/office/powerpoint/2010/main" val="1654470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 calcmode="lin" valueType="num">
                                      <p:cBhvr additive="base">
                                        <p:cTn id="7"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anim calcmode="lin" valueType="num">
                                      <p:cBhvr additive="base">
                                        <p:cTn id="13"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anim calcmode="lin" valueType="num">
                                      <p:cBhvr additive="base">
                                        <p:cTn id="19"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
                                            <p:txEl>
                                              <p:pRg st="4" end="4"/>
                                            </p:txEl>
                                          </p:spTgt>
                                        </p:tgtEl>
                                        <p:attrNameLst>
                                          <p:attrName>style.visibility</p:attrName>
                                        </p:attrNameLst>
                                      </p:cBhvr>
                                      <p:to>
                                        <p:strVal val="visible"/>
                                      </p:to>
                                    </p:set>
                                    <p:anim calcmode="lin" valueType="num">
                                      <p:cBhvr additive="base">
                                        <p:cTn id="25"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9">
                                            <p:txEl>
                                              <p:pRg st="5" end="5"/>
                                            </p:txEl>
                                          </p:spTgt>
                                        </p:tgtEl>
                                        <p:attrNameLst>
                                          <p:attrName>style.visibility</p:attrName>
                                        </p:attrNameLst>
                                      </p:cBhvr>
                                      <p:to>
                                        <p:strVal val="visible"/>
                                      </p:to>
                                    </p:set>
                                    <p:anim calcmode="lin" valueType="num">
                                      <p:cBhvr additive="base">
                                        <p:cTn id="31"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9">
                                            <p:txEl>
                                              <p:pRg st="6" end="6"/>
                                            </p:txEl>
                                          </p:spTgt>
                                        </p:tgtEl>
                                        <p:attrNameLst>
                                          <p:attrName>style.visibility</p:attrName>
                                        </p:attrNameLst>
                                      </p:cBhvr>
                                      <p:to>
                                        <p:strVal val="visible"/>
                                      </p:to>
                                    </p:set>
                                    <p:anim calcmode="lin" valueType="num">
                                      <p:cBhvr additive="base">
                                        <p:cTn id="37" dur="500" fill="hold"/>
                                        <p:tgtEl>
                                          <p:spTgt spid="9">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9">
                                            <p:txEl>
                                              <p:pRg st="7" end="7"/>
                                            </p:txEl>
                                          </p:spTgt>
                                        </p:tgtEl>
                                        <p:attrNameLst>
                                          <p:attrName>style.visibility</p:attrName>
                                        </p:attrNameLst>
                                      </p:cBhvr>
                                      <p:to>
                                        <p:strVal val="visible"/>
                                      </p:to>
                                    </p:set>
                                    <p:anim calcmode="lin" valueType="num">
                                      <p:cBhvr additive="base">
                                        <p:cTn id="43"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9">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9">
                                            <p:txEl>
                                              <p:pRg st="8" end="8"/>
                                            </p:txEl>
                                          </p:spTgt>
                                        </p:tgtEl>
                                        <p:attrNameLst>
                                          <p:attrName>style.visibility</p:attrName>
                                        </p:attrNameLst>
                                      </p:cBhvr>
                                      <p:to>
                                        <p:strVal val="visible"/>
                                      </p:to>
                                    </p:set>
                                    <p:anim calcmode="lin" valueType="num">
                                      <p:cBhvr additive="base">
                                        <p:cTn id="49" dur="500" fill="hold"/>
                                        <p:tgtEl>
                                          <p:spTgt spid="9">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9">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9">
                                            <p:txEl>
                                              <p:pRg st="9" end="9"/>
                                            </p:txEl>
                                          </p:spTgt>
                                        </p:tgtEl>
                                        <p:attrNameLst>
                                          <p:attrName>style.visibility</p:attrName>
                                        </p:attrNameLst>
                                      </p:cBhvr>
                                      <p:to>
                                        <p:strVal val="visible"/>
                                      </p:to>
                                    </p:set>
                                    <p:anim calcmode="lin" valueType="num">
                                      <p:cBhvr additive="base">
                                        <p:cTn id="5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9">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9">
                                            <p:txEl>
                                              <p:pRg st="10" end="10"/>
                                            </p:txEl>
                                          </p:spTgt>
                                        </p:tgtEl>
                                        <p:attrNameLst>
                                          <p:attrName>style.visibility</p:attrName>
                                        </p:attrNameLst>
                                      </p:cBhvr>
                                      <p:to>
                                        <p:strVal val="visible"/>
                                      </p:to>
                                    </p:set>
                                    <p:anim calcmode="lin" valueType="num">
                                      <p:cBhvr additive="base">
                                        <p:cTn id="61" dur="500" fill="hold"/>
                                        <p:tgtEl>
                                          <p:spTgt spid="9">
                                            <p:txEl>
                                              <p:pRg st="10" end="1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9">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9">
                                            <p:txEl>
                                              <p:pRg st="11" end="11"/>
                                            </p:txEl>
                                          </p:spTgt>
                                        </p:tgtEl>
                                        <p:attrNameLst>
                                          <p:attrName>style.visibility</p:attrName>
                                        </p:attrNameLst>
                                      </p:cBhvr>
                                      <p:to>
                                        <p:strVal val="visible"/>
                                      </p:to>
                                    </p:set>
                                    <p:anim calcmode="lin" valueType="num">
                                      <p:cBhvr additive="base">
                                        <p:cTn id="67" dur="500" fill="hold"/>
                                        <p:tgtEl>
                                          <p:spTgt spid="9">
                                            <p:txEl>
                                              <p:pRg st="11" end="11"/>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9">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9">
                                            <p:txEl>
                                              <p:pRg st="12" end="12"/>
                                            </p:txEl>
                                          </p:spTgt>
                                        </p:tgtEl>
                                        <p:attrNameLst>
                                          <p:attrName>style.visibility</p:attrName>
                                        </p:attrNameLst>
                                      </p:cBhvr>
                                      <p:to>
                                        <p:strVal val="visible"/>
                                      </p:to>
                                    </p:set>
                                    <p:anim calcmode="lin" valueType="num">
                                      <p:cBhvr additive="base">
                                        <p:cTn id="73" dur="500" fill="hold"/>
                                        <p:tgtEl>
                                          <p:spTgt spid="9">
                                            <p:txEl>
                                              <p:pRg st="12" end="12"/>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9">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9">
                                            <p:txEl>
                                              <p:pRg st="13" end="13"/>
                                            </p:txEl>
                                          </p:spTgt>
                                        </p:tgtEl>
                                        <p:attrNameLst>
                                          <p:attrName>style.visibility</p:attrName>
                                        </p:attrNameLst>
                                      </p:cBhvr>
                                      <p:to>
                                        <p:strVal val="visible"/>
                                      </p:to>
                                    </p:set>
                                    <p:anim calcmode="lin" valueType="num">
                                      <p:cBhvr additive="base">
                                        <p:cTn id="79" dur="500" fill="hold"/>
                                        <p:tgtEl>
                                          <p:spTgt spid="9">
                                            <p:txEl>
                                              <p:pRg st="13" end="13"/>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9">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nodeType="clickEffect">
                                  <p:stCondLst>
                                    <p:cond delay="0"/>
                                  </p:stCondLst>
                                  <p:childTnLst>
                                    <p:set>
                                      <p:cBhvr>
                                        <p:cTn id="84" dur="1" fill="hold">
                                          <p:stCondLst>
                                            <p:cond delay="0"/>
                                          </p:stCondLst>
                                        </p:cTn>
                                        <p:tgtEl>
                                          <p:spTgt spid="9">
                                            <p:txEl>
                                              <p:pRg st="14" end="14"/>
                                            </p:txEl>
                                          </p:spTgt>
                                        </p:tgtEl>
                                        <p:attrNameLst>
                                          <p:attrName>style.visibility</p:attrName>
                                        </p:attrNameLst>
                                      </p:cBhvr>
                                      <p:to>
                                        <p:strVal val="visible"/>
                                      </p:to>
                                    </p:set>
                                    <p:anim calcmode="lin" valueType="num">
                                      <p:cBhvr additive="base">
                                        <p:cTn id="85" dur="500" fill="hold"/>
                                        <p:tgtEl>
                                          <p:spTgt spid="9">
                                            <p:txEl>
                                              <p:pRg st="14" end="14"/>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9">
                                            <p:txEl>
                                              <p:pRg st="14" end="14"/>
                                            </p:txEl>
                                          </p:spTgt>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nodeType="clickEffect">
                                  <p:stCondLst>
                                    <p:cond delay="0"/>
                                  </p:stCondLst>
                                  <p:childTnLst>
                                    <p:set>
                                      <p:cBhvr>
                                        <p:cTn id="90" dur="1" fill="hold">
                                          <p:stCondLst>
                                            <p:cond delay="0"/>
                                          </p:stCondLst>
                                        </p:cTn>
                                        <p:tgtEl>
                                          <p:spTgt spid="9">
                                            <p:txEl>
                                              <p:pRg st="15" end="15"/>
                                            </p:txEl>
                                          </p:spTgt>
                                        </p:tgtEl>
                                        <p:attrNameLst>
                                          <p:attrName>style.visibility</p:attrName>
                                        </p:attrNameLst>
                                      </p:cBhvr>
                                      <p:to>
                                        <p:strVal val="visible"/>
                                      </p:to>
                                    </p:set>
                                    <p:anim calcmode="lin" valueType="num">
                                      <p:cBhvr additive="base">
                                        <p:cTn id="91" dur="500" fill="hold"/>
                                        <p:tgtEl>
                                          <p:spTgt spid="9">
                                            <p:txEl>
                                              <p:pRg st="15" end="15"/>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9">
                                            <p:txEl>
                                              <p:pRg st="15" end="15"/>
                                            </p:txEl>
                                          </p:spTgt>
                                        </p:tgtEl>
                                        <p:attrNameLst>
                                          <p:attrName>ppt_y</p:attrName>
                                        </p:attrNameLst>
                                      </p:cBhvr>
                                      <p:tavLst>
                                        <p:tav tm="0">
                                          <p:val>
                                            <p:strVal val="1+#ppt_h/2"/>
                                          </p:val>
                                        </p:tav>
                                        <p:tav tm="100000">
                                          <p:val>
                                            <p:strVal val="#ppt_y"/>
                                          </p:val>
                                        </p:tav>
                                      </p:tavLst>
                                    </p:anim>
                                  </p:childTnLst>
                                </p:cTn>
                              </p:par>
                              <p:par>
                                <p:cTn id="93" presetID="2" presetClass="entr" presetSubtype="4" fill="hold" nodeType="withEffect">
                                  <p:stCondLst>
                                    <p:cond delay="0"/>
                                  </p:stCondLst>
                                  <p:childTnLst>
                                    <p:set>
                                      <p:cBhvr>
                                        <p:cTn id="94" dur="1" fill="hold">
                                          <p:stCondLst>
                                            <p:cond delay="0"/>
                                          </p:stCondLst>
                                        </p:cTn>
                                        <p:tgtEl>
                                          <p:spTgt spid="9">
                                            <p:txEl>
                                              <p:pRg st="16" end="16"/>
                                            </p:txEl>
                                          </p:spTgt>
                                        </p:tgtEl>
                                        <p:attrNameLst>
                                          <p:attrName>style.visibility</p:attrName>
                                        </p:attrNameLst>
                                      </p:cBhvr>
                                      <p:to>
                                        <p:strVal val="visible"/>
                                      </p:to>
                                    </p:set>
                                    <p:anim calcmode="lin" valueType="num">
                                      <p:cBhvr additive="base">
                                        <p:cTn id="95" dur="500" fill="hold"/>
                                        <p:tgtEl>
                                          <p:spTgt spid="9">
                                            <p:txEl>
                                              <p:pRg st="16" end="16"/>
                                            </p:txEl>
                                          </p:spTgt>
                                        </p:tgtEl>
                                        <p:attrNameLst>
                                          <p:attrName>ppt_x</p:attrName>
                                        </p:attrNameLst>
                                      </p:cBhvr>
                                      <p:tavLst>
                                        <p:tav tm="0">
                                          <p:val>
                                            <p:strVal val="#ppt_x"/>
                                          </p:val>
                                        </p:tav>
                                        <p:tav tm="100000">
                                          <p:val>
                                            <p:strVal val="#ppt_x"/>
                                          </p:val>
                                        </p:tav>
                                      </p:tavLst>
                                    </p:anim>
                                    <p:anim calcmode="lin" valueType="num">
                                      <p:cBhvr additive="base">
                                        <p:cTn id="96" dur="500" fill="hold"/>
                                        <p:tgtEl>
                                          <p:spTgt spid="9">
                                            <p:txEl>
                                              <p:pRg st="16" end="16"/>
                                            </p:txEl>
                                          </p:spTgt>
                                        </p:tgtEl>
                                        <p:attrNameLst>
                                          <p:attrName>ppt_y</p:attrName>
                                        </p:attrNameLst>
                                      </p:cBhvr>
                                      <p:tavLst>
                                        <p:tav tm="0">
                                          <p:val>
                                            <p:strVal val="1+#ppt_h/2"/>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2" presetClass="entr" presetSubtype="4" fill="hold" nodeType="clickEffect">
                                  <p:stCondLst>
                                    <p:cond delay="0"/>
                                  </p:stCondLst>
                                  <p:childTnLst>
                                    <p:set>
                                      <p:cBhvr>
                                        <p:cTn id="100" dur="1" fill="hold">
                                          <p:stCondLst>
                                            <p:cond delay="0"/>
                                          </p:stCondLst>
                                        </p:cTn>
                                        <p:tgtEl>
                                          <p:spTgt spid="9">
                                            <p:txEl>
                                              <p:pRg st="17" end="17"/>
                                            </p:txEl>
                                          </p:spTgt>
                                        </p:tgtEl>
                                        <p:attrNameLst>
                                          <p:attrName>style.visibility</p:attrName>
                                        </p:attrNameLst>
                                      </p:cBhvr>
                                      <p:to>
                                        <p:strVal val="visible"/>
                                      </p:to>
                                    </p:set>
                                    <p:anim calcmode="lin" valueType="num">
                                      <p:cBhvr additive="base">
                                        <p:cTn id="101" dur="500" fill="hold"/>
                                        <p:tgtEl>
                                          <p:spTgt spid="9">
                                            <p:txEl>
                                              <p:pRg st="17" end="17"/>
                                            </p:txEl>
                                          </p:spTgt>
                                        </p:tgtEl>
                                        <p:attrNameLst>
                                          <p:attrName>ppt_x</p:attrName>
                                        </p:attrNameLst>
                                      </p:cBhvr>
                                      <p:tavLst>
                                        <p:tav tm="0">
                                          <p:val>
                                            <p:strVal val="#ppt_x"/>
                                          </p:val>
                                        </p:tav>
                                        <p:tav tm="100000">
                                          <p:val>
                                            <p:strVal val="#ppt_x"/>
                                          </p:val>
                                        </p:tav>
                                      </p:tavLst>
                                    </p:anim>
                                    <p:anim calcmode="lin" valueType="num">
                                      <p:cBhvr additive="base">
                                        <p:cTn id="102" dur="500" fill="hold"/>
                                        <p:tgtEl>
                                          <p:spTgt spid="9">
                                            <p:txEl>
                                              <p:pRg st="17" end="17"/>
                                            </p:txEl>
                                          </p:spTgt>
                                        </p:tgtEl>
                                        <p:attrNameLst>
                                          <p:attrName>ppt_y</p:attrName>
                                        </p:attrNameLst>
                                      </p:cBhvr>
                                      <p:tavLst>
                                        <p:tav tm="0">
                                          <p:val>
                                            <p:strVal val="1+#ppt_h/2"/>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2" presetClass="entr" presetSubtype="4" fill="hold" nodeType="clickEffect">
                                  <p:stCondLst>
                                    <p:cond delay="0"/>
                                  </p:stCondLst>
                                  <p:childTnLst>
                                    <p:set>
                                      <p:cBhvr>
                                        <p:cTn id="106" dur="1" fill="hold">
                                          <p:stCondLst>
                                            <p:cond delay="0"/>
                                          </p:stCondLst>
                                        </p:cTn>
                                        <p:tgtEl>
                                          <p:spTgt spid="10">
                                            <p:txEl>
                                              <p:pRg st="0" end="0"/>
                                            </p:txEl>
                                          </p:spTgt>
                                        </p:tgtEl>
                                        <p:attrNameLst>
                                          <p:attrName>style.visibility</p:attrName>
                                        </p:attrNameLst>
                                      </p:cBhvr>
                                      <p:to>
                                        <p:strVal val="visible"/>
                                      </p:to>
                                    </p:set>
                                    <p:anim calcmode="lin" valueType="num">
                                      <p:cBhvr additive="base">
                                        <p:cTn id="10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10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09" fill="hold">
                      <p:stCondLst>
                        <p:cond delay="indefinite"/>
                      </p:stCondLst>
                      <p:childTnLst>
                        <p:par>
                          <p:cTn id="110" fill="hold">
                            <p:stCondLst>
                              <p:cond delay="0"/>
                            </p:stCondLst>
                            <p:childTnLst>
                              <p:par>
                                <p:cTn id="111" presetID="2" presetClass="entr" presetSubtype="4" fill="hold" nodeType="clickEffect">
                                  <p:stCondLst>
                                    <p:cond delay="0"/>
                                  </p:stCondLst>
                                  <p:childTnLst>
                                    <p:set>
                                      <p:cBhvr>
                                        <p:cTn id="112" dur="1" fill="hold">
                                          <p:stCondLst>
                                            <p:cond delay="0"/>
                                          </p:stCondLst>
                                        </p:cTn>
                                        <p:tgtEl>
                                          <p:spTgt spid="10">
                                            <p:txEl>
                                              <p:pRg st="1" end="1"/>
                                            </p:txEl>
                                          </p:spTgt>
                                        </p:tgtEl>
                                        <p:attrNameLst>
                                          <p:attrName>style.visibility</p:attrName>
                                        </p:attrNameLst>
                                      </p:cBhvr>
                                      <p:to>
                                        <p:strVal val="visible"/>
                                      </p:to>
                                    </p:set>
                                    <p:anim calcmode="lin" valueType="num">
                                      <p:cBhvr additive="base">
                                        <p:cTn id="113"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114"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2" presetClass="entr" presetSubtype="4" fill="hold" nodeType="clickEffect">
                                  <p:stCondLst>
                                    <p:cond delay="0"/>
                                  </p:stCondLst>
                                  <p:childTnLst>
                                    <p:set>
                                      <p:cBhvr>
                                        <p:cTn id="118" dur="1" fill="hold">
                                          <p:stCondLst>
                                            <p:cond delay="0"/>
                                          </p:stCondLst>
                                        </p:cTn>
                                        <p:tgtEl>
                                          <p:spTgt spid="10">
                                            <p:txEl>
                                              <p:pRg st="2" end="2"/>
                                            </p:txEl>
                                          </p:spTgt>
                                        </p:tgtEl>
                                        <p:attrNameLst>
                                          <p:attrName>style.visibility</p:attrName>
                                        </p:attrNameLst>
                                      </p:cBhvr>
                                      <p:to>
                                        <p:strVal val="visible"/>
                                      </p:to>
                                    </p:set>
                                    <p:anim calcmode="lin" valueType="num">
                                      <p:cBhvr additive="base">
                                        <p:cTn id="119"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120" dur="500" fill="hold"/>
                                        <p:tgtEl>
                                          <p:spTgt spid="1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21" fill="hold">
                      <p:stCondLst>
                        <p:cond delay="indefinite"/>
                      </p:stCondLst>
                      <p:childTnLst>
                        <p:par>
                          <p:cTn id="122" fill="hold">
                            <p:stCondLst>
                              <p:cond delay="0"/>
                            </p:stCondLst>
                            <p:childTnLst>
                              <p:par>
                                <p:cTn id="123" presetID="2" presetClass="entr" presetSubtype="4" fill="hold" nodeType="clickEffect">
                                  <p:stCondLst>
                                    <p:cond delay="0"/>
                                  </p:stCondLst>
                                  <p:childTnLst>
                                    <p:set>
                                      <p:cBhvr>
                                        <p:cTn id="124" dur="1" fill="hold">
                                          <p:stCondLst>
                                            <p:cond delay="0"/>
                                          </p:stCondLst>
                                        </p:cTn>
                                        <p:tgtEl>
                                          <p:spTgt spid="10">
                                            <p:txEl>
                                              <p:pRg st="3" end="3"/>
                                            </p:txEl>
                                          </p:spTgt>
                                        </p:tgtEl>
                                        <p:attrNameLst>
                                          <p:attrName>style.visibility</p:attrName>
                                        </p:attrNameLst>
                                      </p:cBhvr>
                                      <p:to>
                                        <p:strVal val="visible"/>
                                      </p:to>
                                    </p:set>
                                    <p:anim calcmode="lin" valueType="num">
                                      <p:cBhvr additive="base">
                                        <p:cTn id="125" dur="500" fill="hold"/>
                                        <p:tgtEl>
                                          <p:spTgt spid="10">
                                            <p:txEl>
                                              <p:pRg st="3" end="3"/>
                                            </p:txEl>
                                          </p:spTgt>
                                        </p:tgtEl>
                                        <p:attrNameLst>
                                          <p:attrName>ppt_x</p:attrName>
                                        </p:attrNameLst>
                                      </p:cBhvr>
                                      <p:tavLst>
                                        <p:tav tm="0">
                                          <p:val>
                                            <p:strVal val="#ppt_x"/>
                                          </p:val>
                                        </p:tav>
                                        <p:tav tm="100000">
                                          <p:val>
                                            <p:strVal val="#ppt_x"/>
                                          </p:val>
                                        </p:tav>
                                      </p:tavLst>
                                    </p:anim>
                                    <p:anim calcmode="lin" valueType="num">
                                      <p:cBhvr additive="base">
                                        <p:cTn id="126" dur="500" fill="hold"/>
                                        <p:tgtEl>
                                          <p:spTgt spid="1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27" fill="hold">
                      <p:stCondLst>
                        <p:cond delay="indefinite"/>
                      </p:stCondLst>
                      <p:childTnLst>
                        <p:par>
                          <p:cTn id="128" fill="hold">
                            <p:stCondLst>
                              <p:cond delay="0"/>
                            </p:stCondLst>
                            <p:childTnLst>
                              <p:par>
                                <p:cTn id="129" presetID="2" presetClass="entr" presetSubtype="4" fill="hold" nodeType="clickEffect">
                                  <p:stCondLst>
                                    <p:cond delay="0"/>
                                  </p:stCondLst>
                                  <p:childTnLst>
                                    <p:set>
                                      <p:cBhvr>
                                        <p:cTn id="130" dur="1" fill="hold">
                                          <p:stCondLst>
                                            <p:cond delay="0"/>
                                          </p:stCondLst>
                                        </p:cTn>
                                        <p:tgtEl>
                                          <p:spTgt spid="10">
                                            <p:txEl>
                                              <p:pRg st="4" end="4"/>
                                            </p:txEl>
                                          </p:spTgt>
                                        </p:tgtEl>
                                        <p:attrNameLst>
                                          <p:attrName>style.visibility</p:attrName>
                                        </p:attrNameLst>
                                      </p:cBhvr>
                                      <p:to>
                                        <p:strVal val="visible"/>
                                      </p:to>
                                    </p:set>
                                    <p:anim calcmode="lin" valueType="num">
                                      <p:cBhvr additive="base">
                                        <p:cTn id="131"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additive="base">
                                        <p:cTn id="132" dur="500" fill="hold"/>
                                        <p:tgtEl>
                                          <p:spTgt spid="10">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33" fill="hold">
                      <p:stCondLst>
                        <p:cond delay="indefinite"/>
                      </p:stCondLst>
                      <p:childTnLst>
                        <p:par>
                          <p:cTn id="134" fill="hold">
                            <p:stCondLst>
                              <p:cond delay="0"/>
                            </p:stCondLst>
                            <p:childTnLst>
                              <p:par>
                                <p:cTn id="135" presetID="2" presetClass="entr" presetSubtype="4" fill="hold" nodeType="clickEffect">
                                  <p:stCondLst>
                                    <p:cond delay="0"/>
                                  </p:stCondLst>
                                  <p:childTnLst>
                                    <p:set>
                                      <p:cBhvr>
                                        <p:cTn id="136" dur="1" fill="hold">
                                          <p:stCondLst>
                                            <p:cond delay="0"/>
                                          </p:stCondLst>
                                        </p:cTn>
                                        <p:tgtEl>
                                          <p:spTgt spid="10">
                                            <p:txEl>
                                              <p:pRg st="5" end="5"/>
                                            </p:txEl>
                                          </p:spTgt>
                                        </p:tgtEl>
                                        <p:attrNameLst>
                                          <p:attrName>style.visibility</p:attrName>
                                        </p:attrNameLst>
                                      </p:cBhvr>
                                      <p:to>
                                        <p:strVal val="visible"/>
                                      </p:to>
                                    </p:set>
                                    <p:anim calcmode="lin" valueType="num">
                                      <p:cBhvr additive="base">
                                        <p:cTn id="137" dur="500" fill="hold"/>
                                        <p:tgtEl>
                                          <p:spTgt spid="10">
                                            <p:txEl>
                                              <p:pRg st="5" end="5"/>
                                            </p:txEl>
                                          </p:spTgt>
                                        </p:tgtEl>
                                        <p:attrNameLst>
                                          <p:attrName>ppt_x</p:attrName>
                                        </p:attrNameLst>
                                      </p:cBhvr>
                                      <p:tavLst>
                                        <p:tav tm="0">
                                          <p:val>
                                            <p:strVal val="#ppt_x"/>
                                          </p:val>
                                        </p:tav>
                                        <p:tav tm="100000">
                                          <p:val>
                                            <p:strVal val="#ppt_x"/>
                                          </p:val>
                                        </p:tav>
                                      </p:tavLst>
                                    </p:anim>
                                    <p:anim calcmode="lin" valueType="num">
                                      <p:cBhvr additive="base">
                                        <p:cTn id="138" dur="500" fill="hold"/>
                                        <p:tgtEl>
                                          <p:spTgt spid="10">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39" fill="hold">
                      <p:stCondLst>
                        <p:cond delay="indefinite"/>
                      </p:stCondLst>
                      <p:childTnLst>
                        <p:par>
                          <p:cTn id="140" fill="hold">
                            <p:stCondLst>
                              <p:cond delay="0"/>
                            </p:stCondLst>
                            <p:childTnLst>
                              <p:par>
                                <p:cTn id="141" presetID="2" presetClass="entr" presetSubtype="4" fill="hold" nodeType="clickEffect">
                                  <p:stCondLst>
                                    <p:cond delay="0"/>
                                  </p:stCondLst>
                                  <p:childTnLst>
                                    <p:set>
                                      <p:cBhvr>
                                        <p:cTn id="142" dur="1" fill="hold">
                                          <p:stCondLst>
                                            <p:cond delay="0"/>
                                          </p:stCondLst>
                                        </p:cTn>
                                        <p:tgtEl>
                                          <p:spTgt spid="10">
                                            <p:txEl>
                                              <p:pRg st="6" end="6"/>
                                            </p:txEl>
                                          </p:spTgt>
                                        </p:tgtEl>
                                        <p:attrNameLst>
                                          <p:attrName>style.visibility</p:attrName>
                                        </p:attrNameLst>
                                      </p:cBhvr>
                                      <p:to>
                                        <p:strVal val="visible"/>
                                      </p:to>
                                    </p:set>
                                    <p:anim calcmode="lin" valueType="num">
                                      <p:cBhvr additive="base">
                                        <p:cTn id="143" dur="500" fill="hold"/>
                                        <p:tgtEl>
                                          <p:spTgt spid="10">
                                            <p:txEl>
                                              <p:pRg st="6" end="6"/>
                                            </p:txEl>
                                          </p:spTgt>
                                        </p:tgtEl>
                                        <p:attrNameLst>
                                          <p:attrName>ppt_x</p:attrName>
                                        </p:attrNameLst>
                                      </p:cBhvr>
                                      <p:tavLst>
                                        <p:tav tm="0">
                                          <p:val>
                                            <p:strVal val="#ppt_x"/>
                                          </p:val>
                                        </p:tav>
                                        <p:tav tm="100000">
                                          <p:val>
                                            <p:strVal val="#ppt_x"/>
                                          </p:val>
                                        </p:tav>
                                      </p:tavLst>
                                    </p:anim>
                                    <p:anim calcmode="lin" valueType="num">
                                      <p:cBhvr additive="base">
                                        <p:cTn id="144" dur="500" fill="hold"/>
                                        <p:tgtEl>
                                          <p:spTgt spid="10">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145" fill="hold">
                      <p:stCondLst>
                        <p:cond delay="indefinite"/>
                      </p:stCondLst>
                      <p:childTnLst>
                        <p:par>
                          <p:cTn id="146" fill="hold">
                            <p:stCondLst>
                              <p:cond delay="0"/>
                            </p:stCondLst>
                            <p:childTnLst>
                              <p:par>
                                <p:cTn id="147" presetID="2" presetClass="entr" presetSubtype="4" fill="hold" nodeType="clickEffect">
                                  <p:stCondLst>
                                    <p:cond delay="0"/>
                                  </p:stCondLst>
                                  <p:childTnLst>
                                    <p:set>
                                      <p:cBhvr>
                                        <p:cTn id="148" dur="1" fill="hold">
                                          <p:stCondLst>
                                            <p:cond delay="0"/>
                                          </p:stCondLst>
                                        </p:cTn>
                                        <p:tgtEl>
                                          <p:spTgt spid="10">
                                            <p:txEl>
                                              <p:pRg st="7" end="7"/>
                                            </p:txEl>
                                          </p:spTgt>
                                        </p:tgtEl>
                                        <p:attrNameLst>
                                          <p:attrName>style.visibility</p:attrName>
                                        </p:attrNameLst>
                                      </p:cBhvr>
                                      <p:to>
                                        <p:strVal val="visible"/>
                                      </p:to>
                                    </p:set>
                                    <p:anim calcmode="lin" valueType="num">
                                      <p:cBhvr additive="base">
                                        <p:cTn id="149" dur="500" fill="hold"/>
                                        <p:tgtEl>
                                          <p:spTgt spid="10">
                                            <p:txEl>
                                              <p:pRg st="7" end="7"/>
                                            </p:txEl>
                                          </p:spTgt>
                                        </p:tgtEl>
                                        <p:attrNameLst>
                                          <p:attrName>ppt_x</p:attrName>
                                        </p:attrNameLst>
                                      </p:cBhvr>
                                      <p:tavLst>
                                        <p:tav tm="0">
                                          <p:val>
                                            <p:strVal val="#ppt_x"/>
                                          </p:val>
                                        </p:tav>
                                        <p:tav tm="100000">
                                          <p:val>
                                            <p:strVal val="#ppt_x"/>
                                          </p:val>
                                        </p:tav>
                                      </p:tavLst>
                                    </p:anim>
                                    <p:anim calcmode="lin" valueType="num">
                                      <p:cBhvr additive="base">
                                        <p:cTn id="150" dur="500" fill="hold"/>
                                        <p:tgtEl>
                                          <p:spTgt spid="10">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151" fill="hold">
                      <p:stCondLst>
                        <p:cond delay="indefinite"/>
                      </p:stCondLst>
                      <p:childTnLst>
                        <p:par>
                          <p:cTn id="152" fill="hold">
                            <p:stCondLst>
                              <p:cond delay="0"/>
                            </p:stCondLst>
                            <p:childTnLst>
                              <p:par>
                                <p:cTn id="153" presetID="2" presetClass="entr" presetSubtype="4" fill="hold" nodeType="clickEffect">
                                  <p:stCondLst>
                                    <p:cond delay="0"/>
                                  </p:stCondLst>
                                  <p:childTnLst>
                                    <p:set>
                                      <p:cBhvr>
                                        <p:cTn id="154" dur="1" fill="hold">
                                          <p:stCondLst>
                                            <p:cond delay="0"/>
                                          </p:stCondLst>
                                        </p:cTn>
                                        <p:tgtEl>
                                          <p:spTgt spid="10">
                                            <p:txEl>
                                              <p:pRg st="8" end="8"/>
                                            </p:txEl>
                                          </p:spTgt>
                                        </p:tgtEl>
                                        <p:attrNameLst>
                                          <p:attrName>style.visibility</p:attrName>
                                        </p:attrNameLst>
                                      </p:cBhvr>
                                      <p:to>
                                        <p:strVal val="visible"/>
                                      </p:to>
                                    </p:set>
                                    <p:anim calcmode="lin" valueType="num">
                                      <p:cBhvr additive="base">
                                        <p:cTn id="155" dur="500" fill="hold"/>
                                        <p:tgtEl>
                                          <p:spTgt spid="10">
                                            <p:txEl>
                                              <p:pRg st="8" end="8"/>
                                            </p:txEl>
                                          </p:spTgt>
                                        </p:tgtEl>
                                        <p:attrNameLst>
                                          <p:attrName>ppt_x</p:attrName>
                                        </p:attrNameLst>
                                      </p:cBhvr>
                                      <p:tavLst>
                                        <p:tav tm="0">
                                          <p:val>
                                            <p:strVal val="#ppt_x"/>
                                          </p:val>
                                        </p:tav>
                                        <p:tav tm="100000">
                                          <p:val>
                                            <p:strVal val="#ppt_x"/>
                                          </p:val>
                                        </p:tav>
                                      </p:tavLst>
                                    </p:anim>
                                    <p:anim calcmode="lin" valueType="num">
                                      <p:cBhvr additive="base">
                                        <p:cTn id="156" dur="500" fill="hold"/>
                                        <p:tgtEl>
                                          <p:spTgt spid="10">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157" fill="hold">
                      <p:stCondLst>
                        <p:cond delay="indefinite"/>
                      </p:stCondLst>
                      <p:childTnLst>
                        <p:par>
                          <p:cTn id="158" fill="hold">
                            <p:stCondLst>
                              <p:cond delay="0"/>
                            </p:stCondLst>
                            <p:childTnLst>
                              <p:par>
                                <p:cTn id="159" presetID="2" presetClass="entr" presetSubtype="4" fill="hold" nodeType="clickEffect">
                                  <p:stCondLst>
                                    <p:cond delay="0"/>
                                  </p:stCondLst>
                                  <p:childTnLst>
                                    <p:set>
                                      <p:cBhvr>
                                        <p:cTn id="160" dur="1" fill="hold">
                                          <p:stCondLst>
                                            <p:cond delay="0"/>
                                          </p:stCondLst>
                                        </p:cTn>
                                        <p:tgtEl>
                                          <p:spTgt spid="10">
                                            <p:txEl>
                                              <p:pRg st="9" end="9"/>
                                            </p:txEl>
                                          </p:spTgt>
                                        </p:tgtEl>
                                        <p:attrNameLst>
                                          <p:attrName>style.visibility</p:attrName>
                                        </p:attrNameLst>
                                      </p:cBhvr>
                                      <p:to>
                                        <p:strVal val="visible"/>
                                      </p:to>
                                    </p:set>
                                    <p:anim calcmode="lin" valueType="num">
                                      <p:cBhvr additive="base">
                                        <p:cTn id="161" dur="500" fill="hold"/>
                                        <p:tgtEl>
                                          <p:spTgt spid="10">
                                            <p:txEl>
                                              <p:pRg st="9" end="9"/>
                                            </p:txEl>
                                          </p:spTgt>
                                        </p:tgtEl>
                                        <p:attrNameLst>
                                          <p:attrName>ppt_x</p:attrName>
                                        </p:attrNameLst>
                                      </p:cBhvr>
                                      <p:tavLst>
                                        <p:tav tm="0">
                                          <p:val>
                                            <p:strVal val="#ppt_x"/>
                                          </p:val>
                                        </p:tav>
                                        <p:tav tm="100000">
                                          <p:val>
                                            <p:strVal val="#ppt_x"/>
                                          </p:val>
                                        </p:tav>
                                      </p:tavLst>
                                    </p:anim>
                                    <p:anim calcmode="lin" valueType="num">
                                      <p:cBhvr additive="base">
                                        <p:cTn id="162" dur="500" fill="hold"/>
                                        <p:tgtEl>
                                          <p:spTgt spid="10">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163" fill="hold">
                      <p:stCondLst>
                        <p:cond delay="indefinite"/>
                      </p:stCondLst>
                      <p:childTnLst>
                        <p:par>
                          <p:cTn id="164" fill="hold">
                            <p:stCondLst>
                              <p:cond delay="0"/>
                            </p:stCondLst>
                            <p:childTnLst>
                              <p:par>
                                <p:cTn id="165" presetID="2" presetClass="entr" presetSubtype="4" fill="hold" nodeType="clickEffect">
                                  <p:stCondLst>
                                    <p:cond delay="0"/>
                                  </p:stCondLst>
                                  <p:childTnLst>
                                    <p:set>
                                      <p:cBhvr>
                                        <p:cTn id="166" dur="1" fill="hold">
                                          <p:stCondLst>
                                            <p:cond delay="0"/>
                                          </p:stCondLst>
                                        </p:cTn>
                                        <p:tgtEl>
                                          <p:spTgt spid="10">
                                            <p:txEl>
                                              <p:pRg st="10" end="10"/>
                                            </p:txEl>
                                          </p:spTgt>
                                        </p:tgtEl>
                                        <p:attrNameLst>
                                          <p:attrName>style.visibility</p:attrName>
                                        </p:attrNameLst>
                                      </p:cBhvr>
                                      <p:to>
                                        <p:strVal val="visible"/>
                                      </p:to>
                                    </p:set>
                                    <p:anim calcmode="lin" valueType="num">
                                      <p:cBhvr additive="base">
                                        <p:cTn id="167" dur="500" fill="hold"/>
                                        <p:tgtEl>
                                          <p:spTgt spid="10">
                                            <p:txEl>
                                              <p:pRg st="10" end="10"/>
                                            </p:txEl>
                                          </p:spTgt>
                                        </p:tgtEl>
                                        <p:attrNameLst>
                                          <p:attrName>ppt_x</p:attrName>
                                        </p:attrNameLst>
                                      </p:cBhvr>
                                      <p:tavLst>
                                        <p:tav tm="0">
                                          <p:val>
                                            <p:strVal val="#ppt_x"/>
                                          </p:val>
                                        </p:tav>
                                        <p:tav tm="100000">
                                          <p:val>
                                            <p:strVal val="#ppt_x"/>
                                          </p:val>
                                        </p:tav>
                                      </p:tavLst>
                                    </p:anim>
                                    <p:anim calcmode="lin" valueType="num">
                                      <p:cBhvr additive="base">
                                        <p:cTn id="168" dur="500" fill="hold"/>
                                        <p:tgtEl>
                                          <p:spTgt spid="10">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169" fill="hold">
                      <p:stCondLst>
                        <p:cond delay="indefinite"/>
                      </p:stCondLst>
                      <p:childTnLst>
                        <p:par>
                          <p:cTn id="170" fill="hold">
                            <p:stCondLst>
                              <p:cond delay="0"/>
                            </p:stCondLst>
                            <p:childTnLst>
                              <p:par>
                                <p:cTn id="171" presetID="2" presetClass="entr" presetSubtype="4" fill="hold" nodeType="clickEffect">
                                  <p:stCondLst>
                                    <p:cond delay="0"/>
                                  </p:stCondLst>
                                  <p:childTnLst>
                                    <p:set>
                                      <p:cBhvr>
                                        <p:cTn id="172" dur="1" fill="hold">
                                          <p:stCondLst>
                                            <p:cond delay="0"/>
                                          </p:stCondLst>
                                        </p:cTn>
                                        <p:tgtEl>
                                          <p:spTgt spid="10">
                                            <p:txEl>
                                              <p:pRg st="11" end="11"/>
                                            </p:txEl>
                                          </p:spTgt>
                                        </p:tgtEl>
                                        <p:attrNameLst>
                                          <p:attrName>style.visibility</p:attrName>
                                        </p:attrNameLst>
                                      </p:cBhvr>
                                      <p:to>
                                        <p:strVal val="visible"/>
                                      </p:to>
                                    </p:set>
                                    <p:anim calcmode="lin" valueType="num">
                                      <p:cBhvr additive="base">
                                        <p:cTn id="173" dur="500" fill="hold"/>
                                        <p:tgtEl>
                                          <p:spTgt spid="10">
                                            <p:txEl>
                                              <p:pRg st="11" end="11"/>
                                            </p:txEl>
                                          </p:spTgt>
                                        </p:tgtEl>
                                        <p:attrNameLst>
                                          <p:attrName>ppt_x</p:attrName>
                                        </p:attrNameLst>
                                      </p:cBhvr>
                                      <p:tavLst>
                                        <p:tav tm="0">
                                          <p:val>
                                            <p:strVal val="#ppt_x"/>
                                          </p:val>
                                        </p:tav>
                                        <p:tav tm="100000">
                                          <p:val>
                                            <p:strVal val="#ppt_x"/>
                                          </p:val>
                                        </p:tav>
                                      </p:tavLst>
                                    </p:anim>
                                    <p:anim calcmode="lin" valueType="num">
                                      <p:cBhvr additive="base">
                                        <p:cTn id="174" dur="500" fill="hold"/>
                                        <p:tgtEl>
                                          <p:spTgt spid="10">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175" fill="hold">
                      <p:stCondLst>
                        <p:cond delay="indefinite"/>
                      </p:stCondLst>
                      <p:childTnLst>
                        <p:par>
                          <p:cTn id="176" fill="hold">
                            <p:stCondLst>
                              <p:cond delay="0"/>
                            </p:stCondLst>
                            <p:childTnLst>
                              <p:par>
                                <p:cTn id="177" presetID="2" presetClass="entr" presetSubtype="4" fill="hold" grpId="0" nodeType="clickEffect">
                                  <p:stCondLst>
                                    <p:cond delay="0"/>
                                  </p:stCondLst>
                                  <p:childTnLst>
                                    <p:set>
                                      <p:cBhvr>
                                        <p:cTn id="178" dur="1" fill="hold">
                                          <p:stCondLst>
                                            <p:cond delay="0"/>
                                          </p:stCondLst>
                                        </p:cTn>
                                        <p:tgtEl>
                                          <p:spTgt spid="7"/>
                                        </p:tgtEl>
                                        <p:attrNameLst>
                                          <p:attrName>style.visibility</p:attrName>
                                        </p:attrNameLst>
                                      </p:cBhvr>
                                      <p:to>
                                        <p:strVal val="visible"/>
                                      </p:to>
                                    </p:set>
                                    <p:anim calcmode="lin" valueType="num">
                                      <p:cBhvr additive="base">
                                        <p:cTn id="179" dur="500" fill="hold"/>
                                        <p:tgtEl>
                                          <p:spTgt spid="7"/>
                                        </p:tgtEl>
                                        <p:attrNameLst>
                                          <p:attrName>ppt_x</p:attrName>
                                        </p:attrNameLst>
                                      </p:cBhvr>
                                      <p:tavLst>
                                        <p:tav tm="0">
                                          <p:val>
                                            <p:strVal val="#ppt_x"/>
                                          </p:val>
                                        </p:tav>
                                        <p:tav tm="100000">
                                          <p:val>
                                            <p:strVal val="#ppt_x"/>
                                          </p:val>
                                        </p:tav>
                                      </p:tavLst>
                                    </p:anim>
                                    <p:anim calcmode="lin" valueType="num">
                                      <p:cBhvr additive="base">
                                        <p:cTn id="18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81" fill="hold">
                      <p:stCondLst>
                        <p:cond delay="indefinite"/>
                      </p:stCondLst>
                      <p:childTnLst>
                        <p:par>
                          <p:cTn id="182" fill="hold">
                            <p:stCondLst>
                              <p:cond delay="0"/>
                            </p:stCondLst>
                            <p:childTnLst>
                              <p:par>
                                <p:cTn id="183" presetID="2" presetClass="entr" presetSubtype="4" fill="hold" grpId="0" nodeType="clickEffect">
                                  <p:stCondLst>
                                    <p:cond delay="0"/>
                                  </p:stCondLst>
                                  <p:childTnLst>
                                    <p:set>
                                      <p:cBhvr>
                                        <p:cTn id="184" dur="1" fill="hold">
                                          <p:stCondLst>
                                            <p:cond delay="0"/>
                                          </p:stCondLst>
                                        </p:cTn>
                                        <p:tgtEl>
                                          <p:spTgt spid="5"/>
                                        </p:tgtEl>
                                        <p:attrNameLst>
                                          <p:attrName>style.visibility</p:attrName>
                                        </p:attrNameLst>
                                      </p:cBhvr>
                                      <p:to>
                                        <p:strVal val="visible"/>
                                      </p:to>
                                    </p:set>
                                    <p:anim calcmode="lin" valueType="num">
                                      <p:cBhvr additive="base">
                                        <p:cTn id="185" dur="500" fill="hold"/>
                                        <p:tgtEl>
                                          <p:spTgt spid="5"/>
                                        </p:tgtEl>
                                        <p:attrNameLst>
                                          <p:attrName>ppt_x</p:attrName>
                                        </p:attrNameLst>
                                      </p:cBhvr>
                                      <p:tavLst>
                                        <p:tav tm="0">
                                          <p:val>
                                            <p:strVal val="#ppt_x"/>
                                          </p:val>
                                        </p:tav>
                                        <p:tav tm="100000">
                                          <p:val>
                                            <p:strVal val="#ppt_x"/>
                                          </p:val>
                                        </p:tav>
                                      </p:tavLst>
                                    </p:anim>
                                    <p:anim calcmode="lin" valueType="num">
                                      <p:cBhvr additive="base">
                                        <p:cTn id="18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18771</TotalTime>
  <Words>11045</Words>
  <Application>Microsoft Office PowerPoint</Application>
  <PresentationFormat>Widescreen</PresentationFormat>
  <Paragraphs>1886</Paragraphs>
  <Slides>31</Slides>
  <Notes>0</Notes>
  <HiddenSlides>0</HiddenSlides>
  <MMClips>0</MMClips>
  <ScaleCrop>false</ScaleCrop>
  <HeadingPairs>
    <vt:vector size="6" baseType="variant">
      <vt:variant>
        <vt:lpstr>Brukte skrifter</vt:lpstr>
      </vt:variant>
      <vt:variant>
        <vt:i4>5</vt:i4>
      </vt:variant>
      <vt:variant>
        <vt:lpstr>Tema</vt:lpstr>
      </vt:variant>
      <vt:variant>
        <vt:i4>1</vt:i4>
      </vt:variant>
      <vt:variant>
        <vt:lpstr>Lysbildetitler</vt:lpstr>
      </vt:variant>
      <vt:variant>
        <vt:i4>31</vt:i4>
      </vt:variant>
    </vt:vector>
  </HeadingPairs>
  <TitlesOfParts>
    <vt:vector size="37" baseType="lpstr">
      <vt:lpstr>Arial</vt:lpstr>
      <vt:lpstr>Calibri</vt:lpstr>
      <vt:lpstr>Calibri Light</vt:lpstr>
      <vt:lpstr>Times New Roman</vt:lpstr>
      <vt:lpstr>Wingdings</vt:lpstr>
      <vt:lpstr>Office-tema</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Noah familiebarnehage Vaagsnes</dc:creator>
  <cp:lastModifiedBy>Noah barnehage Vaagsnes</cp:lastModifiedBy>
  <cp:revision>652</cp:revision>
  <cp:lastPrinted>2024-06-17T09:07:42Z</cp:lastPrinted>
  <dcterms:created xsi:type="dcterms:W3CDTF">2016-04-21T08:55:19Z</dcterms:created>
  <dcterms:modified xsi:type="dcterms:W3CDTF">2025-08-01T08:42:35Z</dcterms:modified>
</cp:coreProperties>
</file>