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4" r:id="rId4"/>
    <p:sldId id="258" r:id="rId5"/>
    <p:sldId id="259" r:id="rId6"/>
    <p:sldId id="261" r:id="rId7"/>
    <p:sldId id="262" r:id="rId8"/>
    <p:sldId id="263"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5" d="100"/>
          <a:sy n="65" d="100"/>
        </p:scale>
        <p:origin x="616"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22BFA-5721-482C-A0D3-C93E14D95F33}" type="datetimeFigureOut">
              <a:rPr lang="nb-NO" smtClean="0"/>
              <a:t>22.12.2025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1E6FB-51DC-4B62-BD9D-3D7057666979}" type="slidenum">
              <a:rPr lang="nb-NO" smtClean="0"/>
              <a:t>‹#›</a:t>
            </a:fld>
            <a:endParaRPr lang="nb-NO"/>
          </a:p>
        </p:txBody>
      </p:sp>
    </p:spTree>
    <p:extLst>
      <p:ext uri="{BB962C8B-B14F-4D97-AF65-F5344CB8AC3E}">
        <p14:creationId xmlns:p14="http://schemas.microsoft.com/office/powerpoint/2010/main" val="34887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23639B1D-6022-4131-B9DC-F5319A56962A}" type="slidenum">
              <a:rPr lang="nb-NO" smtClean="0"/>
              <a:t>6</a:t>
            </a:fld>
            <a:endParaRPr lang="nb-NO"/>
          </a:p>
        </p:txBody>
      </p:sp>
    </p:spTree>
    <p:extLst>
      <p:ext uri="{BB962C8B-B14F-4D97-AF65-F5344CB8AC3E}">
        <p14:creationId xmlns:p14="http://schemas.microsoft.com/office/powerpoint/2010/main" val="62976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B32A84-4D6B-49DC-9164-B0EE2A3C782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CCEBCC8-3109-401C-87FD-AFDBBDC8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DCA65DD-E44E-4045-85FA-411CCD933F3A}"/>
              </a:ext>
            </a:extLst>
          </p:cNvPr>
          <p:cNvSpPr>
            <a:spLocks noGrp="1"/>
          </p:cNvSpPr>
          <p:nvPr>
            <p:ph type="dt" sz="half" idx="10"/>
          </p:nvPr>
        </p:nvSpPr>
        <p:spPr/>
        <p:txBody>
          <a:bodyPr/>
          <a:lstStyle/>
          <a:p>
            <a:fld id="{EC97E408-E925-4359-91E0-F7512A3A0ED6}" type="datetimeFigureOut">
              <a:rPr lang="nb-NO" smtClean="0"/>
              <a:t>22.12.2025</a:t>
            </a:fld>
            <a:endParaRPr lang="nb-NO"/>
          </a:p>
        </p:txBody>
      </p:sp>
      <p:sp>
        <p:nvSpPr>
          <p:cNvPr id="5" name="Plassholder for bunntekst 4">
            <a:extLst>
              <a:ext uri="{FF2B5EF4-FFF2-40B4-BE49-F238E27FC236}">
                <a16:creationId xmlns:a16="http://schemas.microsoft.com/office/drawing/2014/main" id="{1BEA1851-FBF6-4659-BE7D-4BD95F74942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B9EC085-78EE-4311-8BEB-F56419806518}"/>
              </a:ext>
            </a:extLst>
          </p:cNvPr>
          <p:cNvSpPr>
            <a:spLocks noGrp="1"/>
          </p:cNvSpPr>
          <p:nvPr>
            <p:ph type="sldNum" sz="quarter" idx="12"/>
          </p:nvPr>
        </p:nvSpPr>
        <p:spPr/>
        <p:txBody>
          <a:bodyPr/>
          <a:lstStyle/>
          <a:p>
            <a:fld id="{A19295A5-C77B-490E-9B83-5113F995EE86}" type="slidenum">
              <a:rPr lang="nb-NO" smtClean="0"/>
              <a:t>‹#›</a:t>
            </a:fld>
            <a:endParaRPr lang="nb-NO"/>
          </a:p>
        </p:txBody>
      </p:sp>
    </p:spTree>
    <p:extLst>
      <p:ext uri="{BB962C8B-B14F-4D97-AF65-F5344CB8AC3E}">
        <p14:creationId xmlns:p14="http://schemas.microsoft.com/office/powerpoint/2010/main" val="7578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6772CA-372B-49B0-A91A-54B7A0F791A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0FA7D69-A1B4-4065-95BF-9555189A5E3B}"/>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85905C6-C91B-4B00-B28A-A4F32C4B8ED9}"/>
              </a:ext>
            </a:extLst>
          </p:cNvPr>
          <p:cNvSpPr>
            <a:spLocks noGrp="1"/>
          </p:cNvSpPr>
          <p:nvPr>
            <p:ph type="dt" sz="half" idx="10"/>
          </p:nvPr>
        </p:nvSpPr>
        <p:spPr/>
        <p:txBody>
          <a:bodyPr/>
          <a:lstStyle/>
          <a:p>
            <a:fld id="{EC97E408-E925-4359-91E0-F7512A3A0ED6}" type="datetimeFigureOut">
              <a:rPr lang="nb-NO" smtClean="0"/>
              <a:t>22.12.2025</a:t>
            </a:fld>
            <a:endParaRPr lang="nb-NO"/>
          </a:p>
        </p:txBody>
      </p:sp>
      <p:sp>
        <p:nvSpPr>
          <p:cNvPr id="5" name="Plassholder for bunntekst 4">
            <a:extLst>
              <a:ext uri="{FF2B5EF4-FFF2-40B4-BE49-F238E27FC236}">
                <a16:creationId xmlns:a16="http://schemas.microsoft.com/office/drawing/2014/main" id="{1C0F9D34-DF33-4873-9C79-B851C3F6464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C0A2266-7764-4FCA-A9DD-A7396B02B95D}"/>
              </a:ext>
            </a:extLst>
          </p:cNvPr>
          <p:cNvSpPr>
            <a:spLocks noGrp="1"/>
          </p:cNvSpPr>
          <p:nvPr>
            <p:ph type="sldNum" sz="quarter" idx="12"/>
          </p:nvPr>
        </p:nvSpPr>
        <p:spPr/>
        <p:txBody>
          <a:bodyPr/>
          <a:lstStyle/>
          <a:p>
            <a:fld id="{A19295A5-C77B-490E-9B83-5113F995EE86}" type="slidenum">
              <a:rPr lang="nb-NO" smtClean="0"/>
              <a:t>‹#›</a:t>
            </a:fld>
            <a:endParaRPr lang="nb-NO"/>
          </a:p>
        </p:txBody>
      </p:sp>
    </p:spTree>
    <p:extLst>
      <p:ext uri="{BB962C8B-B14F-4D97-AF65-F5344CB8AC3E}">
        <p14:creationId xmlns:p14="http://schemas.microsoft.com/office/powerpoint/2010/main" val="163215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352E1A2-A784-4626-9B99-A88CAAC4A13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E3B3EDD-8ABE-40FB-A655-F183BC280D10}"/>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BE89B09-FC8D-4F1F-9DEA-86F3835DC782}"/>
              </a:ext>
            </a:extLst>
          </p:cNvPr>
          <p:cNvSpPr>
            <a:spLocks noGrp="1"/>
          </p:cNvSpPr>
          <p:nvPr>
            <p:ph type="dt" sz="half" idx="10"/>
          </p:nvPr>
        </p:nvSpPr>
        <p:spPr/>
        <p:txBody>
          <a:bodyPr/>
          <a:lstStyle/>
          <a:p>
            <a:fld id="{EC97E408-E925-4359-91E0-F7512A3A0ED6}" type="datetimeFigureOut">
              <a:rPr lang="nb-NO" smtClean="0"/>
              <a:t>22.12.2025</a:t>
            </a:fld>
            <a:endParaRPr lang="nb-NO"/>
          </a:p>
        </p:txBody>
      </p:sp>
      <p:sp>
        <p:nvSpPr>
          <p:cNvPr id="5" name="Plassholder for bunntekst 4">
            <a:extLst>
              <a:ext uri="{FF2B5EF4-FFF2-40B4-BE49-F238E27FC236}">
                <a16:creationId xmlns:a16="http://schemas.microsoft.com/office/drawing/2014/main" id="{B86D5D20-D89C-478B-B8F7-F04421AB9A8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F43A4A-6EBD-4786-B6FE-E47D0A5B1217}"/>
              </a:ext>
            </a:extLst>
          </p:cNvPr>
          <p:cNvSpPr>
            <a:spLocks noGrp="1"/>
          </p:cNvSpPr>
          <p:nvPr>
            <p:ph type="sldNum" sz="quarter" idx="12"/>
          </p:nvPr>
        </p:nvSpPr>
        <p:spPr/>
        <p:txBody>
          <a:bodyPr/>
          <a:lstStyle/>
          <a:p>
            <a:fld id="{A19295A5-C77B-490E-9B83-5113F995EE86}" type="slidenum">
              <a:rPr lang="nb-NO" smtClean="0"/>
              <a:t>‹#›</a:t>
            </a:fld>
            <a:endParaRPr lang="nb-NO"/>
          </a:p>
        </p:txBody>
      </p:sp>
    </p:spTree>
    <p:extLst>
      <p:ext uri="{BB962C8B-B14F-4D97-AF65-F5344CB8AC3E}">
        <p14:creationId xmlns:p14="http://schemas.microsoft.com/office/powerpoint/2010/main" val="117553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08EFEA-234B-40A7-93D8-EC0F8500D64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24F5B89-923F-4464-A811-93367A4B81D8}"/>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191FB5C-C75D-4517-B061-204498FE894B}"/>
              </a:ext>
            </a:extLst>
          </p:cNvPr>
          <p:cNvSpPr>
            <a:spLocks noGrp="1"/>
          </p:cNvSpPr>
          <p:nvPr>
            <p:ph type="dt" sz="half" idx="10"/>
          </p:nvPr>
        </p:nvSpPr>
        <p:spPr/>
        <p:txBody>
          <a:bodyPr/>
          <a:lstStyle/>
          <a:p>
            <a:fld id="{EC97E408-E925-4359-91E0-F7512A3A0ED6}" type="datetimeFigureOut">
              <a:rPr lang="nb-NO" smtClean="0"/>
              <a:t>22.12.2025</a:t>
            </a:fld>
            <a:endParaRPr lang="nb-NO"/>
          </a:p>
        </p:txBody>
      </p:sp>
      <p:sp>
        <p:nvSpPr>
          <p:cNvPr id="5" name="Plassholder for bunntekst 4">
            <a:extLst>
              <a:ext uri="{FF2B5EF4-FFF2-40B4-BE49-F238E27FC236}">
                <a16:creationId xmlns:a16="http://schemas.microsoft.com/office/drawing/2014/main" id="{20BF36D6-761F-4558-8F5A-95089B6C547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3894F2-195B-47EB-B63A-EBEFC46C09AB}"/>
              </a:ext>
            </a:extLst>
          </p:cNvPr>
          <p:cNvSpPr>
            <a:spLocks noGrp="1"/>
          </p:cNvSpPr>
          <p:nvPr>
            <p:ph type="sldNum" sz="quarter" idx="12"/>
          </p:nvPr>
        </p:nvSpPr>
        <p:spPr/>
        <p:txBody>
          <a:bodyPr/>
          <a:lstStyle/>
          <a:p>
            <a:fld id="{A19295A5-C77B-490E-9B83-5113F995EE86}" type="slidenum">
              <a:rPr lang="nb-NO" smtClean="0"/>
              <a:t>‹#›</a:t>
            </a:fld>
            <a:endParaRPr lang="nb-NO"/>
          </a:p>
        </p:txBody>
      </p:sp>
    </p:spTree>
    <p:extLst>
      <p:ext uri="{BB962C8B-B14F-4D97-AF65-F5344CB8AC3E}">
        <p14:creationId xmlns:p14="http://schemas.microsoft.com/office/powerpoint/2010/main" val="292987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D3DCB6-BD1D-4C10-A86F-90514D4BFE7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0BA2AEB-E545-4FE9-BF56-9B16320FB7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F3153F8B-4781-48E0-ADC4-A28BD53964F2}"/>
              </a:ext>
            </a:extLst>
          </p:cNvPr>
          <p:cNvSpPr>
            <a:spLocks noGrp="1"/>
          </p:cNvSpPr>
          <p:nvPr>
            <p:ph type="dt" sz="half" idx="10"/>
          </p:nvPr>
        </p:nvSpPr>
        <p:spPr/>
        <p:txBody>
          <a:bodyPr/>
          <a:lstStyle/>
          <a:p>
            <a:fld id="{EC97E408-E925-4359-91E0-F7512A3A0ED6}" type="datetimeFigureOut">
              <a:rPr lang="nb-NO" smtClean="0"/>
              <a:t>22.12.2025</a:t>
            </a:fld>
            <a:endParaRPr lang="nb-NO"/>
          </a:p>
        </p:txBody>
      </p:sp>
      <p:sp>
        <p:nvSpPr>
          <p:cNvPr id="5" name="Plassholder for bunntekst 4">
            <a:extLst>
              <a:ext uri="{FF2B5EF4-FFF2-40B4-BE49-F238E27FC236}">
                <a16:creationId xmlns:a16="http://schemas.microsoft.com/office/drawing/2014/main" id="{92916B93-0F07-4758-9A55-94740BF8064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1F06DA-04BD-47A3-BA27-CDAB3FEF5540}"/>
              </a:ext>
            </a:extLst>
          </p:cNvPr>
          <p:cNvSpPr>
            <a:spLocks noGrp="1"/>
          </p:cNvSpPr>
          <p:nvPr>
            <p:ph type="sldNum" sz="quarter" idx="12"/>
          </p:nvPr>
        </p:nvSpPr>
        <p:spPr/>
        <p:txBody>
          <a:bodyPr/>
          <a:lstStyle/>
          <a:p>
            <a:fld id="{A19295A5-C77B-490E-9B83-5113F995EE86}" type="slidenum">
              <a:rPr lang="nb-NO" smtClean="0"/>
              <a:t>‹#›</a:t>
            </a:fld>
            <a:endParaRPr lang="nb-NO"/>
          </a:p>
        </p:txBody>
      </p:sp>
    </p:spTree>
    <p:extLst>
      <p:ext uri="{BB962C8B-B14F-4D97-AF65-F5344CB8AC3E}">
        <p14:creationId xmlns:p14="http://schemas.microsoft.com/office/powerpoint/2010/main" val="363465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AC4F90-1667-4CA6-B38D-FE53278DACF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304F285-064C-4D1B-8B20-63C0DA082C93}"/>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3D6F477-94CD-456C-B914-D34F46CAD3C1}"/>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15A345B5-C305-46CE-BDE1-78F8D980FE88}"/>
              </a:ext>
            </a:extLst>
          </p:cNvPr>
          <p:cNvSpPr>
            <a:spLocks noGrp="1"/>
          </p:cNvSpPr>
          <p:nvPr>
            <p:ph type="dt" sz="half" idx="10"/>
          </p:nvPr>
        </p:nvSpPr>
        <p:spPr/>
        <p:txBody>
          <a:bodyPr/>
          <a:lstStyle/>
          <a:p>
            <a:fld id="{EC97E408-E925-4359-91E0-F7512A3A0ED6}" type="datetimeFigureOut">
              <a:rPr lang="nb-NO" smtClean="0"/>
              <a:t>22.12.2025</a:t>
            </a:fld>
            <a:endParaRPr lang="nb-NO"/>
          </a:p>
        </p:txBody>
      </p:sp>
      <p:sp>
        <p:nvSpPr>
          <p:cNvPr id="6" name="Plassholder for bunntekst 5">
            <a:extLst>
              <a:ext uri="{FF2B5EF4-FFF2-40B4-BE49-F238E27FC236}">
                <a16:creationId xmlns:a16="http://schemas.microsoft.com/office/drawing/2014/main" id="{8C064548-D38D-4E17-AC07-1B1DE824023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D582557-5C8C-4976-9672-1D42A7009D92}"/>
              </a:ext>
            </a:extLst>
          </p:cNvPr>
          <p:cNvSpPr>
            <a:spLocks noGrp="1"/>
          </p:cNvSpPr>
          <p:nvPr>
            <p:ph type="sldNum" sz="quarter" idx="12"/>
          </p:nvPr>
        </p:nvSpPr>
        <p:spPr/>
        <p:txBody>
          <a:bodyPr/>
          <a:lstStyle/>
          <a:p>
            <a:fld id="{A19295A5-C77B-490E-9B83-5113F995EE86}" type="slidenum">
              <a:rPr lang="nb-NO" smtClean="0"/>
              <a:t>‹#›</a:t>
            </a:fld>
            <a:endParaRPr lang="nb-NO"/>
          </a:p>
        </p:txBody>
      </p:sp>
    </p:spTree>
    <p:extLst>
      <p:ext uri="{BB962C8B-B14F-4D97-AF65-F5344CB8AC3E}">
        <p14:creationId xmlns:p14="http://schemas.microsoft.com/office/powerpoint/2010/main" val="336087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76F151-8452-4125-BF21-7AE0BFED1A5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A07A03B-F7C5-41E4-A3D9-B4E7993E1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73F618EB-FBB2-445C-ACA6-0D99B1584574}"/>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EBAA17E-6E87-4630-866D-5774557E2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404177AC-A223-4AD9-A7F5-FA63F550FC74}"/>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E2ACFC6-9689-4161-BF54-A3002EE6D33D}"/>
              </a:ext>
            </a:extLst>
          </p:cNvPr>
          <p:cNvSpPr>
            <a:spLocks noGrp="1"/>
          </p:cNvSpPr>
          <p:nvPr>
            <p:ph type="dt" sz="half" idx="10"/>
          </p:nvPr>
        </p:nvSpPr>
        <p:spPr/>
        <p:txBody>
          <a:bodyPr/>
          <a:lstStyle/>
          <a:p>
            <a:fld id="{EC97E408-E925-4359-91E0-F7512A3A0ED6}" type="datetimeFigureOut">
              <a:rPr lang="nb-NO" smtClean="0"/>
              <a:t>22.12.2025</a:t>
            </a:fld>
            <a:endParaRPr lang="nb-NO"/>
          </a:p>
        </p:txBody>
      </p:sp>
      <p:sp>
        <p:nvSpPr>
          <p:cNvPr id="8" name="Plassholder for bunntekst 7">
            <a:extLst>
              <a:ext uri="{FF2B5EF4-FFF2-40B4-BE49-F238E27FC236}">
                <a16:creationId xmlns:a16="http://schemas.microsoft.com/office/drawing/2014/main" id="{2151DDDF-F0E7-44C5-B811-51E7CB10502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8F7C254-1ABC-49CF-821D-75F728B6C83B}"/>
              </a:ext>
            </a:extLst>
          </p:cNvPr>
          <p:cNvSpPr>
            <a:spLocks noGrp="1"/>
          </p:cNvSpPr>
          <p:nvPr>
            <p:ph type="sldNum" sz="quarter" idx="12"/>
          </p:nvPr>
        </p:nvSpPr>
        <p:spPr/>
        <p:txBody>
          <a:bodyPr/>
          <a:lstStyle/>
          <a:p>
            <a:fld id="{A19295A5-C77B-490E-9B83-5113F995EE86}" type="slidenum">
              <a:rPr lang="nb-NO" smtClean="0"/>
              <a:t>‹#›</a:t>
            </a:fld>
            <a:endParaRPr lang="nb-NO"/>
          </a:p>
        </p:txBody>
      </p:sp>
    </p:spTree>
    <p:extLst>
      <p:ext uri="{BB962C8B-B14F-4D97-AF65-F5344CB8AC3E}">
        <p14:creationId xmlns:p14="http://schemas.microsoft.com/office/powerpoint/2010/main" val="416331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4EE57E-6A78-4EA0-A752-0BA64D4A507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F0018D1-81BC-4083-B3A8-B9125B338C03}"/>
              </a:ext>
            </a:extLst>
          </p:cNvPr>
          <p:cNvSpPr>
            <a:spLocks noGrp="1"/>
          </p:cNvSpPr>
          <p:nvPr>
            <p:ph type="dt" sz="half" idx="10"/>
          </p:nvPr>
        </p:nvSpPr>
        <p:spPr/>
        <p:txBody>
          <a:bodyPr/>
          <a:lstStyle/>
          <a:p>
            <a:fld id="{EC97E408-E925-4359-91E0-F7512A3A0ED6}" type="datetimeFigureOut">
              <a:rPr lang="nb-NO" smtClean="0"/>
              <a:t>22.12.2025</a:t>
            </a:fld>
            <a:endParaRPr lang="nb-NO"/>
          </a:p>
        </p:txBody>
      </p:sp>
      <p:sp>
        <p:nvSpPr>
          <p:cNvPr id="4" name="Plassholder for bunntekst 3">
            <a:extLst>
              <a:ext uri="{FF2B5EF4-FFF2-40B4-BE49-F238E27FC236}">
                <a16:creationId xmlns:a16="http://schemas.microsoft.com/office/drawing/2014/main" id="{D6534ED3-C556-4D02-BB23-0E18B150509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2315A8E-B252-4D30-A85A-C89AF0D5F6EA}"/>
              </a:ext>
            </a:extLst>
          </p:cNvPr>
          <p:cNvSpPr>
            <a:spLocks noGrp="1"/>
          </p:cNvSpPr>
          <p:nvPr>
            <p:ph type="sldNum" sz="quarter" idx="12"/>
          </p:nvPr>
        </p:nvSpPr>
        <p:spPr/>
        <p:txBody>
          <a:bodyPr/>
          <a:lstStyle/>
          <a:p>
            <a:fld id="{A19295A5-C77B-490E-9B83-5113F995EE86}" type="slidenum">
              <a:rPr lang="nb-NO" smtClean="0"/>
              <a:t>‹#›</a:t>
            </a:fld>
            <a:endParaRPr lang="nb-NO"/>
          </a:p>
        </p:txBody>
      </p:sp>
    </p:spTree>
    <p:extLst>
      <p:ext uri="{BB962C8B-B14F-4D97-AF65-F5344CB8AC3E}">
        <p14:creationId xmlns:p14="http://schemas.microsoft.com/office/powerpoint/2010/main" val="169514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EC8DC09-F413-476C-91EC-D96C5531D026}"/>
              </a:ext>
            </a:extLst>
          </p:cNvPr>
          <p:cNvSpPr>
            <a:spLocks noGrp="1"/>
          </p:cNvSpPr>
          <p:nvPr>
            <p:ph type="dt" sz="half" idx="10"/>
          </p:nvPr>
        </p:nvSpPr>
        <p:spPr/>
        <p:txBody>
          <a:bodyPr/>
          <a:lstStyle/>
          <a:p>
            <a:fld id="{EC97E408-E925-4359-91E0-F7512A3A0ED6}" type="datetimeFigureOut">
              <a:rPr lang="nb-NO" smtClean="0"/>
              <a:t>22.12.2025</a:t>
            </a:fld>
            <a:endParaRPr lang="nb-NO"/>
          </a:p>
        </p:txBody>
      </p:sp>
      <p:sp>
        <p:nvSpPr>
          <p:cNvPr id="3" name="Plassholder for bunntekst 2">
            <a:extLst>
              <a:ext uri="{FF2B5EF4-FFF2-40B4-BE49-F238E27FC236}">
                <a16:creationId xmlns:a16="http://schemas.microsoft.com/office/drawing/2014/main" id="{C4D4CC51-9CFD-417A-8EA4-7136A9C6755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348AE3C-5BC5-4953-AFC1-2A8F71BA5D90}"/>
              </a:ext>
            </a:extLst>
          </p:cNvPr>
          <p:cNvSpPr>
            <a:spLocks noGrp="1"/>
          </p:cNvSpPr>
          <p:nvPr>
            <p:ph type="sldNum" sz="quarter" idx="12"/>
          </p:nvPr>
        </p:nvSpPr>
        <p:spPr/>
        <p:txBody>
          <a:bodyPr/>
          <a:lstStyle/>
          <a:p>
            <a:fld id="{A19295A5-C77B-490E-9B83-5113F995EE86}" type="slidenum">
              <a:rPr lang="nb-NO" smtClean="0"/>
              <a:t>‹#›</a:t>
            </a:fld>
            <a:endParaRPr lang="nb-NO"/>
          </a:p>
        </p:txBody>
      </p:sp>
    </p:spTree>
    <p:extLst>
      <p:ext uri="{BB962C8B-B14F-4D97-AF65-F5344CB8AC3E}">
        <p14:creationId xmlns:p14="http://schemas.microsoft.com/office/powerpoint/2010/main" val="339396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EE8CAC-D53C-411F-99EA-87BCA53F09D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21E2206-A7DC-4808-A4D0-8CF7CB801F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AC01637-8F9A-4B9F-A3A1-8DF2C6CFF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115E0CB5-50A7-4CFF-9F25-AEDF1FA33B07}"/>
              </a:ext>
            </a:extLst>
          </p:cNvPr>
          <p:cNvSpPr>
            <a:spLocks noGrp="1"/>
          </p:cNvSpPr>
          <p:nvPr>
            <p:ph type="dt" sz="half" idx="10"/>
          </p:nvPr>
        </p:nvSpPr>
        <p:spPr/>
        <p:txBody>
          <a:bodyPr/>
          <a:lstStyle/>
          <a:p>
            <a:fld id="{EC97E408-E925-4359-91E0-F7512A3A0ED6}" type="datetimeFigureOut">
              <a:rPr lang="nb-NO" smtClean="0"/>
              <a:t>22.12.2025</a:t>
            </a:fld>
            <a:endParaRPr lang="nb-NO"/>
          </a:p>
        </p:txBody>
      </p:sp>
      <p:sp>
        <p:nvSpPr>
          <p:cNvPr id="6" name="Plassholder for bunntekst 5">
            <a:extLst>
              <a:ext uri="{FF2B5EF4-FFF2-40B4-BE49-F238E27FC236}">
                <a16:creationId xmlns:a16="http://schemas.microsoft.com/office/drawing/2014/main" id="{DC9BA298-3DBC-412D-9B4B-0D2A3717D63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4452BFC-06F7-4822-8441-26D15DCBA87D}"/>
              </a:ext>
            </a:extLst>
          </p:cNvPr>
          <p:cNvSpPr>
            <a:spLocks noGrp="1"/>
          </p:cNvSpPr>
          <p:nvPr>
            <p:ph type="sldNum" sz="quarter" idx="12"/>
          </p:nvPr>
        </p:nvSpPr>
        <p:spPr/>
        <p:txBody>
          <a:bodyPr/>
          <a:lstStyle/>
          <a:p>
            <a:fld id="{A19295A5-C77B-490E-9B83-5113F995EE86}" type="slidenum">
              <a:rPr lang="nb-NO" smtClean="0"/>
              <a:t>‹#›</a:t>
            </a:fld>
            <a:endParaRPr lang="nb-NO"/>
          </a:p>
        </p:txBody>
      </p:sp>
    </p:spTree>
    <p:extLst>
      <p:ext uri="{BB962C8B-B14F-4D97-AF65-F5344CB8AC3E}">
        <p14:creationId xmlns:p14="http://schemas.microsoft.com/office/powerpoint/2010/main" val="227352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1FCA57-A69D-4C95-A138-D21D3DF87C0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7034811-8E86-4EE9-B296-2CF1C2B35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9D6A89E-1F89-4E30-887C-DB571BD0B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5D37DFDA-B4DD-40CD-AFBE-492BCBCF7BB1}"/>
              </a:ext>
            </a:extLst>
          </p:cNvPr>
          <p:cNvSpPr>
            <a:spLocks noGrp="1"/>
          </p:cNvSpPr>
          <p:nvPr>
            <p:ph type="dt" sz="half" idx="10"/>
          </p:nvPr>
        </p:nvSpPr>
        <p:spPr/>
        <p:txBody>
          <a:bodyPr/>
          <a:lstStyle/>
          <a:p>
            <a:fld id="{EC97E408-E925-4359-91E0-F7512A3A0ED6}" type="datetimeFigureOut">
              <a:rPr lang="nb-NO" smtClean="0"/>
              <a:t>22.12.2025</a:t>
            </a:fld>
            <a:endParaRPr lang="nb-NO"/>
          </a:p>
        </p:txBody>
      </p:sp>
      <p:sp>
        <p:nvSpPr>
          <p:cNvPr id="6" name="Plassholder for bunntekst 5">
            <a:extLst>
              <a:ext uri="{FF2B5EF4-FFF2-40B4-BE49-F238E27FC236}">
                <a16:creationId xmlns:a16="http://schemas.microsoft.com/office/drawing/2014/main" id="{1E2E0A90-3770-4444-8C3E-7721861D805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7A43A4D-EF89-489C-BDB6-7218F63CA572}"/>
              </a:ext>
            </a:extLst>
          </p:cNvPr>
          <p:cNvSpPr>
            <a:spLocks noGrp="1"/>
          </p:cNvSpPr>
          <p:nvPr>
            <p:ph type="sldNum" sz="quarter" idx="12"/>
          </p:nvPr>
        </p:nvSpPr>
        <p:spPr/>
        <p:txBody>
          <a:bodyPr/>
          <a:lstStyle/>
          <a:p>
            <a:fld id="{A19295A5-C77B-490E-9B83-5113F995EE86}" type="slidenum">
              <a:rPr lang="nb-NO" smtClean="0"/>
              <a:t>‹#›</a:t>
            </a:fld>
            <a:endParaRPr lang="nb-NO"/>
          </a:p>
        </p:txBody>
      </p:sp>
    </p:spTree>
    <p:extLst>
      <p:ext uri="{BB962C8B-B14F-4D97-AF65-F5344CB8AC3E}">
        <p14:creationId xmlns:p14="http://schemas.microsoft.com/office/powerpoint/2010/main" val="154365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9A255D6-9D65-402B-9D2F-A17680B01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CCF49F7-896F-4D89-9A0D-EDDF13169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C3831E8-5CE5-409D-9176-E54469512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7E408-E925-4359-91E0-F7512A3A0ED6}" type="datetimeFigureOut">
              <a:rPr lang="nb-NO" smtClean="0"/>
              <a:t>22.12.2025</a:t>
            </a:fld>
            <a:endParaRPr lang="nb-NO"/>
          </a:p>
        </p:txBody>
      </p:sp>
      <p:sp>
        <p:nvSpPr>
          <p:cNvPr id="5" name="Plassholder for bunntekst 4">
            <a:extLst>
              <a:ext uri="{FF2B5EF4-FFF2-40B4-BE49-F238E27FC236}">
                <a16:creationId xmlns:a16="http://schemas.microsoft.com/office/drawing/2014/main" id="{2C04A71A-5D3C-4A26-AA31-B1B1A6340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8F5442E6-202A-4FBA-B6B5-0DB633212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295A5-C77B-490E-9B83-5113F995EE86}" type="slidenum">
              <a:rPr lang="nb-NO" smtClean="0"/>
              <a:t>‹#›</a:t>
            </a:fld>
            <a:endParaRPr lang="nb-NO"/>
          </a:p>
        </p:txBody>
      </p:sp>
    </p:spTree>
    <p:extLst>
      <p:ext uri="{BB962C8B-B14F-4D97-AF65-F5344CB8AC3E}">
        <p14:creationId xmlns:p14="http://schemas.microsoft.com/office/powerpoint/2010/main" val="1016813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udir.no/" TargetMode="External"/><Relationship Id="rId2" Type="http://schemas.openxmlformats.org/officeDocument/2006/relationships/hyperlink" Target="http://www.arendal.kommune.no/"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617A50-7FAC-4936-836B-14D8E396956D}"/>
              </a:ext>
            </a:extLst>
          </p:cNvPr>
          <p:cNvSpPr>
            <a:spLocks noGrp="1"/>
          </p:cNvSpPr>
          <p:nvPr>
            <p:ph type="ctrTitle"/>
          </p:nvPr>
        </p:nvSpPr>
        <p:spPr>
          <a:xfrm>
            <a:off x="1224237" y="260096"/>
            <a:ext cx="9144000" cy="2387600"/>
          </a:xfrm>
        </p:spPr>
        <p:txBody>
          <a:bodyPr/>
          <a:lstStyle/>
          <a:p>
            <a:r>
              <a:rPr lang="nb-NO" dirty="0"/>
              <a:t>VEDTEKTER 2025/2026</a:t>
            </a:r>
            <a:br>
              <a:rPr lang="nb-NO" dirty="0"/>
            </a:br>
            <a:r>
              <a:rPr lang="nb-NO" dirty="0"/>
              <a:t>Noah barnehage</a:t>
            </a:r>
          </a:p>
        </p:txBody>
      </p:sp>
      <p:pic>
        <p:nvPicPr>
          <p:cNvPr id="5" name="Bilde 4">
            <a:extLst>
              <a:ext uri="{FF2B5EF4-FFF2-40B4-BE49-F238E27FC236}">
                <a16:creationId xmlns:a16="http://schemas.microsoft.com/office/drawing/2014/main" id="{F2193A77-3154-4F5D-84BA-415CD1F28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5" y="2879549"/>
            <a:ext cx="3459780" cy="2865368"/>
          </a:xfrm>
          <a:prstGeom prst="rect">
            <a:avLst/>
          </a:prstGeom>
        </p:spPr>
      </p:pic>
    </p:spTree>
    <p:extLst>
      <p:ext uri="{BB962C8B-B14F-4D97-AF65-F5344CB8AC3E}">
        <p14:creationId xmlns:p14="http://schemas.microsoft.com/office/powerpoint/2010/main" val="271412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6745" y="300201"/>
            <a:ext cx="11604944" cy="5575372"/>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lvl="0">
              <a:spcAft>
                <a:spcPts val="0"/>
              </a:spcAft>
              <a:tabLst>
                <a:tab pos="457200" algn="l"/>
              </a:tabLst>
            </a:pPr>
            <a:r>
              <a:rPr lang="nb-NO" sz="1400" b="1" dirty="0">
                <a:effectLst/>
                <a:ea typeface="Times New Roman" panose="02020603050405020304" pitchFamily="18" charset="0"/>
                <a:cs typeface="Times New Roman" panose="02020603050405020304" pitchFamily="18" charset="0"/>
              </a:rPr>
              <a:t>1. Historikk/</a:t>
            </a:r>
            <a:r>
              <a:rPr lang="nb-NO" sz="1400" b="1" dirty="0">
                <a:ea typeface="Times New Roman" panose="02020603050405020304" pitchFamily="18" charset="0"/>
                <a:cs typeface="Times New Roman" panose="02020603050405020304" pitchFamily="18" charset="0"/>
              </a:rPr>
              <a:t>Eierforhold</a:t>
            </a:r>
            <a:r>
              <a:rPr lang="nb-NO" sz="1400" dirty="0">
                <a:ea typeface="Times New Roman" panose="02020603050405020304" pitchFamily="18" charset="0"/>
                <a:cs typeface="Times New Roman" panose="02020603050405020304" pitchFamily="18" charset="0"/>
              </a:rPr>
              <a:t> </a:t>
            </a:r>
            <a:endParaRPr lang="nb-NO" sz="1400" dirty="0">
              <a:ea typeface="Calibri" panose="020F0502020204030204" pitchFamily="34" charset="0"/>
              <a:cs typeface="Times New Roman" panose="02020603050405020304" pitchFamily="18" charset="0"/>
            </a:endParaRPr>
          </a:p>
          <a:p>
            <a:r>
              <a:rPr lang="nb-NO" sz="1400" dirty="0">
                <a:ea typeface="Times New Roman" panose="02020603050405020304" pitchFamily="18" charset="0"/>
                <a:cs typeface="Times New Roman" panose="02020603050405020304" pitchFamily="18" charset="0"/>
              </a:rPr>
              <a:t>Noah barnehage ligger på </a:t>
            </a:r>
            <a:r>
              <a:rPr lang="nb-NO" sz="1400" dirty="0" err="1">
                <a:ea typeface="Times New Roman" panose="02020603050405020304" pitchFamily="18" charset="0"/>
                <a:cs typeface="Times New Roman" panose="02020603050405020304" pitchFamily="18" charset="0"/>
              </a:rPr>
              <a:t>Haugereid</a:t>
            </a:r>
            <a:r>
              <a:rPr lang="nb-NO" sz="1400" dirty="0">
                <a:ea typeface="Times New Roman" panose="02020603050405020304" pitchFamily="18" charset="0"/>
                <a:cs typeface="Times New Roman" panose="02020603050405020304" pitchFamily="18" charset="0"/>
              </a:rPr>
              <a:t> på Saltrød og er en privateid ordinær barnehage </a:t>
            </a:r>
          </a:p>
          <a:p>
            <a:r>
              <a:rPr lang="nb-NO" sz="1400" dirty="0">
                <a:ea typeface="Times New Roman" panose="02020603050405020304" pitchFamily="18" charset="0"/>
                <a:cs typeface="Times New Roman" panose="02020603050405020304" pitchFamily="18" charset="0"/>
              </a:rPr>
              <a:t>med plass til inntil 18 barn i alder 0-6 år. Barnehagen har 1 avdeling. </a:t>
            </a:r>
          </a:p>
          <a:p>
            <a:r>
              <a:rPr lang="nb-NO" sz="1400" dirty="0">
                <a:ea typeface="Times New Roman" panose="02020603050405020304" pitchFamily="18" charset="0"/>
                <a:cs typeface="Times New Roman" panose="02020603050405020304" pitchFamily="18" charset="0"/>
              </a:rPr>
              <a:t>Barnehagen ble som godkjent som familiebarnehage for 10 plasser i 2003 </a:t>
            </a:r>
          </a:p>
          <a:p>
            <a:r>
              <a:rPr lang="nb-NO" sz="1400" dirty="0">
                <a:ea typeface="Times New Roman" panose="02020603050405020304" pitchFamily="18" charset="0"/>
                <a:cs typeface="Times New Roman" panose="02020603050405020304" pitchFamily="18" charset="0"/>
              </a:rPr>
              <a:t>og annekset ble godkjent for drift 21.6.2004. </a:t>
            </a:r>
          </a:p>
          <a:p>
            <a:r>
              <a:rPr lang="nb-NO" sz="1400" dirty="0">
                <a:ea typeface="Times New Roman" panose="02020603050405020304" pitchFamily="18" charset="0"/>
                <a:cs typeface="Times New Roman" panose="02020603050405020304" pitchFamily="18" charset="0"/>
              </a:rPr>
              <a:t>Videre ble barnehagen godkjent som ordinær barnehage fra høsten 2014 med plass til inntil 18 barn.</a:t>
            </a:r>
            <a:endParaRPr lang="nb-NO" sz="1400" dirty="0">
              <a:effectLst/>
              <a:ea typeface="Calibri" panose="020F0502020204030204" pitchFamily="34" charset="0"/>
              <a:cs typeface="Times New Roman" panose="02020603050405020304" pitchFamily="18" charset="0"/>
            </a:endParaRPr>
          </a:p>
          <a:p>
            <a:pPr>
              <a:spcAft>
                <a:spcPts val="0"/>
              </a:spcAft>
            </a:pPr>
            <a:endParaRPr lang="nb-NO" sz="1400" dirty="0">
              <a:effectLst/>
              <a:ea typeface="Calibri" panose="020F0502020204030204" pitchFamily="34" charset="0"/>
              <a:cs typeface="Times New Roman" panose="02020603050405020304" pitchFamily="18" charset="0"/>
            </a:endParaRPr>
          </a:p>
          <a:p>
            <a:pPr>
              <a:spcAft>
                <a:spcPts val="0"/>
              </a:spcAft>
            </a:pPr>
            <a:r>
              <a:rPr lang="nb-NO" sz="1400" b="1" dirty="0">
                <a:effectLst/>
                <a:ea typeface="Times New Roman" panose="02020603050405020304" pitchFamily="18" charset="0"/>
                <a:cs typeface="Times New Roman" panose="02020603050405020304" pitchFamily="18" charset="0"/>
              </a:rPr>
              <a:t>Barnehagens eierform er </a:t>
            </a:r>
            <a:r>
              <a:rPr lang="nb-NO" sz="1400" b="1" dirty="0">
                <a:ea typeface="Times New Roman" panose="02020603050405020304" pitchFamily="18" charset="0"/>
                <a:cs typeface="Times New Roman" panose="02020603050405020304" pitchFamily="18" charset="0"/>
              </a:rPr>
              <a:t>aksjeselskap</a:t>
            </a:r>
          </a:p>
          <a:p>
            <a:pPr>
              <a:spcAft>
                <a:spcPts val="0"/>
              </a:spcAft>
            </a:pPr>
            <a:r>
              <a:rPr lang="nb-NO" sz="1400" u="sng" dirty="0">
                <a:effectLst/>
                <a:ea typeface="Calibri" panose="020F0502020204030204" pitchFamily="34" charset="0"/>
                <a:cs typeface="Times New Roman" panose="02020603050405020304" pitchFamily="18" charset="0"/>
              </a:rPr>
              <a:t>Eiere av barnehagen: </a:t>
            </a:r>
          </a:p>
          <a:p>
            <a:pPr indent="-285750">
              <a:spcAft>
                <a:spcPts val="0"/>
              </a:spcAft>
              <a:buFont typeface="Wingdings" panose="05000000000000000000" pitchFamily="2" charset="2"/>
              <a:buChar char="ü"/>
            </a:pPr>
            <a:r>
              <a:rPr lang="nb-NO" sz="1400" dirty="0">
                <a:effectLst/>
                <a:ea typeface="Calibri" panose="020F0502020204030204" pitchFamily="34" charset="0"/>
                <a:cs typeface="Times New Roman" panose="02020603050405020304" pitchFamily="18" charset="0"/>
              </a:rPr>
              <a:t>Dag Frode Vaagsnes</a:t>
            </a:r>
          </a:p>
          <a:p>
            <a:pPr indent="-285750">
              <a:spcAft>
                <a:spcPts val="0"/>
              </a:spcAft>
              <a:buFont typeface="Wingdings" panose="05000000000000000000" pitchFamily="2" charset="2"/>
              <a:buChar char="ü"/>
            </a:pPr>
            <a:r>
              <a:rPr lang="nb-NO" sz="1400" dirty="0">
                <a:ea typeface="Calibri" panose="020F0502020204030204" pitchFamily="34" charset="0"/>
                <a:cs typeface="Times New Roman" panose="02020603050405020304" pitchFamily="18" charset="0"/>
              </a:rPr>
              <a:t>Wenche May Vaagsnes</a:t>
            </a:r>
          </a:p>
          <a:p>
            <a:pPr indent="-285750">
              <a:spcAft>
                <a:spcPts val="0"/>
              </a:spcAft>
              <a:buFont typeface="Wingdings" panose="05000000000000000000" pitchFamily="2" charset="2"/>
              <a:buChar char="ü"/>
            </a:pPr>
            <a:r>
              <a:rPr lang="nb-NO" sz="1400" dirty="0">
                <a:effectLst/>
                <a:ea typeface="Calibri" panose="020F0502020204030204" pitchFamily="34" charset="0"/>
                <a:cs typeface="Times New Roman" panose="02020603050405020304" pitchFamily="18" charset="0"/>
              </a:rPr>
              <a:t>May Lisbeth Vaagsnes</a:t>
            </a:r>
          </a:p>
          <a:p>
            <a:pPr indent="-285750">
              <a:spcAft>
                <a:spcPts val="0"/>
              </a:spcAft>
              <a:buFont typeface="Wingdings" panose="05000000000000000000" pitchFamily="2" charset="2"/>
              <a:buChar char="ü"/>
            </a:pPr>
            <a:endParaRPr lang="nb-NO" sz="1400" b="1" dirty="0">
              <a:ea typeface="Times New Roman" panose="02020603050405020304" pitchFamily="18" charset="0"/>
              <a:cs typeface="Times New Roman" panose="02020603050405020304" pitchFamily="18" charset="0"/>
            </a:endParaRPr>
          </a:p>
          <a:p>
            <a:pPr>
              <a:spcAft>
                <a:spcPts val="0"/>
              </a:spcAft>
            </a:pPr>
            <a:r>
              <a:rPr lang="nb-NO" sz="1400" b="1" dirty="0">
                <a:effectLst/>
                <a:ea typeface="Times New Roman" panose="02020603050405020304" pitchFamily="18" charset="0"/>
                <a:cs typeface="Times New Roman" panose="02020603050405020304" pitchFamily="18" charset="0"/>
              </a:rPr>
              <a:t>Administrativt, økonomisk, pedagogisk ansvar for driften er:</a:t>
            </a:r>
            <a:r>
              <a:rPr lang="nb-NO" sz="1400" dirty="0">
                <a:effectLst/>
                <a:ea typeface="Times New Roman" panose="02020603050405020304" pitchFamily="18" charset="0"/>
                <a:cs typeface="Times New Roman" panose="02020603050405020304" pitchFamily="18" charset="0"/>
              </a:rPr>
              <a:t> May Lisbeth Vaagsnes.</a:t>
            </a:r>
            <a:endParaRPr lang="nb-NO" sz="1400" dirty="0">
              <a:effectLst/>
              <a:ea typeface="Calibri" panose="020F0502020204030204" pitchFamily="34" charset="0"/>
              <a:cs typeface="Times New Roman" panose="02020603050405020304" pitchFamily="18" charset="0"/>
            </a:endParaRPr>
          </a:p>
          <a:p>
            <a:pPr>
              <a:spcAft>
                <a:spcPts val="0"/>
              </a:spcAft>
            </a:pPr>
            <a:r>
              <a:rPr lang="nb-NO" sz="1400" dirty="0">
                <a:ea typeface="Times New Roman" panose="02020603050405020304" pitchFamily="18" charset="0"/>
                <a:cs typeface="Times New Roman" panose="02020603050405020304" pitchFamily="18" charset="0"/>
              </a:rPr>
              <a:t>Barnehagen har egen revisor</a:t>
            </a:r>
            <a:endParaRPr lang="nb-NO" sz="1400" dirty="0">
              <a:effectLst/>
              <a:ea typeface="Times New Roman" panose="02020603050405020304" pitchFamily="18" charset="0"/>
              <a:cs typeface="Times New Roman" panose="02020603050405020304" pitchFamily="18" charset="0"/>
            </a:endParaRPr>
          </a:p>
          <a:p>
            <a:pPr>
              <a:spcAft>
                <a:spcPts val="0"/>
              </a:spcAft>
            </a:pPr>
            <a:r>
              <a:rPr lang="nb-NO" sz="1400" dirty="0">
                <a:effectLst/>
                <a:ea typeface="Times New Roman" panose="02020603050405020304" pitchFamily="18" charset="0"/>
                <a:cs typeface="Times New Roman" panose="02020603050405020304" pitchFamily="18" charset="0"/>
              </a:rPr>
              <a:t> </a:t>
            </a:r>
          </a:p>
          <a:p>
            <a:r>
              <a:rPr lang="nb-NO" sz="1400" dirty="0"/>
              <a:t>Barnehageeieren har ansvar for at barnehagen drives i samsvar med gjeldende lover og forskrifter. Kommunale og private barnehager skal være registrert med eget organisasjonsnummer i enhetsregistret jf. barnehageloven § 7. </a:t>
            </a:r>
          </a:p>
          <a:p>
            <a:pPr>
              <a:spcAft>
                <a:spcPts val="0"/>
              </a:spcAft>
            </a:pPr>
            <a:r>
              <a:rPr lang="nb-NO" sz="1400" dirty="0"/>
              <a:t>Barnehagen drives i samsvar med «lov om barnehager» og fastsatte retningslinjer fra Kunnskapsdepartementet og rammeplanen for barnehager.</a:t>
            </a:r>
          </a:p>
          <a:p>
            <a:pPr>
              <a:spcAft>
                <a:spcPts val="0"/>
              </a:spcAft>
            </a:pPr>
            <a:endParaRPr lang="nb-NO" sz="1400" b="1" dirty="0"/>
          </a:p>
          <a:p>
            <a:pPr>
              <a:spcAft>
                <a:spcPts val="0"/>
              </a:spcAft>
            </a:pPr>
            <a:r>
              <a:rPr lang="nb-NO" sz="1400" b="1" dirty="0"/>
              <a:t>2</a:t>
            </a:r>
            <a:r>
              <a:rPr lang="nb-NO" sz="1400" b="1" dirty="0">
                <a:ea typeface="Times New Roman" panose="02020603050405020304" pitchFamily="18" charset="0"/>
                <a:cs typeface="Times New Roman" panose="02020603050405020304" pitchFamily="18" charset="0"/>
              </a:rPr>
              <a:t>.  Barnehagens oppholdsareal</a:t>
            </a:r>
            <a:r>
              <a:rPr lang="nb-NO" sz="1400" dirty="0">
                <a:ea typeface="Times New Roman" panose="02020603050405020304" pitchFamily="18" charset="0"/>
                <a:cs typeface="Times New Roman" panose="02020603050405020304" pitchFamily="18" charset="0"/>
              </a:rPr>
              <a:t> </a:t>
            </a:r>
            <a:endParaRPr lang="nb-NO" sz="1400" dirty="0">
              <a:ea typeface="Calibri" panose="020F0502020204030204" pitchFamily="34" charset="0"/>
              <a:cs typeface="Times New Roman" panose="02020603050405020304" pitchFamily="18" charset="0"/>
            </a:endParaRPr>
          </a:p>
          <a:p>
            <a:pPr>
              <a:lnSpc>
                <a:spcPct val="115000"/>
              </a:lnSpc>
              <a:spcAft>
                <a:spcPts val="0"/>
              </a:spcAft>
            </a:pPr>
            <a:r>
              <a:rPr lang="nb-NO" sz="1400" dirty="0">
                <a:ea typeface="Times New Roman" panose="02020603050405020304" pitchFamily="18" charset="0"/>
                <a:cs typeface="Times New Roman" panose="02020603050405020304" pitchFamily="18" charset="0"/>
              </a:rPr>
              <a:t>Følgende innendørsareal/rom er godkjent til bruk for barnehagen: </a:t>
            </a:r>
            <a:r>
              <a:rPr lang="nb-NO" sz="1400" dirty="0" err="1">
                <a:ea typeface="Times New Roman" panose="02020603050405020304" pitchFamily="18" charset="0"/>
                <a:cs typeface="Times New Roman" panose="02020603050405020304" pitchFamily="18" charset="0"/>
              </a:rPr>
              <a:t>ca</a:t>
            </a:r>
            <a:r>
              <a:rPr lang="nb-NO" sz="1400" dirty="0">
                <a:ea typeface="Times New Roman" panose="02020603050405020304" pitchFamily="18" charset="0"/>
                <a:cs typeface="Times New Roman" panose="02020603050405020304" pitchFamily="18" charset="0"/>
              </a:rPr>
              <a:t> 189 m</a:t>
            </a:r>
            <a:r>
              <a:rPr lang="nb-NO" sz="1400" baseline="30000" dirty="0">
                <a:ea typeface="Times New Roman" panose="02020603050405020304" pitchFamily="18" charset="0"/>
                <a:cs typeface="Times New Roman" panose="02020603050405020304" pitchFamily="18" charset="0"/>
              </a:rPr>
              <a:t>2  </a:t>
            </a:r>
            <a:r>
              <a:rPr lang="nb-NO" sz="1400" dirty="0">
                <a:ea typeface="Times New Roman" panose="02020603050405020304" pitchFamily="18" charset="0"/>
                <a:cs typeface="Times New Roman" panose="02020603050405020304" pitchFamily="18" charset="0"/>
              </a:rPr>
              <a:t>(120 m</a:t>
            </a:r>
            <a:r>
              <a:rPr lang="nb-NO" sz="1400" baseline="30000" dirty="0">
                <a:ea typeface="Times New Roman" panose="02020603050405020304" pitchFamily="18" charset="0"/>
                <a:cs typeface="Times New Roman" panose="02020603050405020304" pitchFamily="18" charset="0"/>
              </a:rPr>
              <a:t>2 </a:t>
            </a:r>
            <a:r>
              <a:rPr lang="nb-NO" sz="1400" dirty="0">
                <a:ea typeface="Times New Roman" panose="02020603050405020304" pitchFamily="18" charset="0"/>
                <a:cs typeface="Times New Roman" panose="02020603050405020304" pitchFamily="18" charset="0"/>
              </a:rPr>
              <a:t> godkjent leke- og oppholdsareal)</a:t>
            </a:r>
            <a:endParaRPr lang="nb-NO" sz="1400" dirty="0">
              <a:ea typeface="Calibri" panose="020F0502020204030204" pitchFamily="34" charset="0"/>
              <a:cs typeface="Times New Roman" panose="02020603050405020304" pitchFamily="18" charset="0"/>
            </a:endParaRPr>
          </a:p>
          <a:p>
            <a:pPr>
              <a:lnSpc>
                <a:spcPct val="115000"/>
              </a:lnSpc>
            </a:pPr>
            <a:r>
              <a:rPr lang="nb-NO" sz="1400" dirty="0">
                <a:ea typeface="Times New Roman" panose="02020603050405020304" pitchFamily="18" charset="0"/>
                <a:cs typeface="Times New Roman" panose="02020603050405020304" pitchFamily="18" charset="0"/>
              </a:rPr>
              <a:t>Ute disponerer barnehagen: Uteareal: </a:t>
            </a:r>
            <a:r>
              <a:rPr lang="nb-NO" sz="1400" dirty="0" err="1">
                <a:ea typeface="Times New Roman" panose="02020603050405020304" pitchFamily="18" charset="0"/>
                <a:cs typeface="Times New Roman" panose="02020603050405020304" pitchFamily="18" charset="0"/>
              </a:rPr>
              <a:t>ca</a:t>
            </a:r>
            <a:r>
              <a:rPr lang="nb-NO" sz="1400" dirty="0">
                <a:ea typeface="Times New Roman" panose="02020603050405020304" pitchFamily="18" charset="0"/>
                <a:cs typeface="Times New Roman" panose="02020603050405020304" pitchFamily="18" charset="0"/>
              </a:rPr>
              <a:t> 1000 m</a:t>
            </a:r>
            <a:r>
              <a:rPr lang="nb-NO" sz="1400" baseline="30000" dirty="0">
                <a:ea typeface="Times New Roman" panose="02020603050405020304" pitchFamily="18" charset="0"/>
                <a:cs typeface="Times New Roman" panose="02020603050405020304" pitchFamily="18" charset="0"/>
              </a:rPr>
              <a:t>2  </a:t>
            </a:r>
            <a:r>
              <a:rPr lang="nb-NO" sz="1400" dirty="0">
                <a:ea typeface="Times New Roman" panose="02020603050405020304" pitchFamily="18" charset="0"/>
                <a:cs typeface="Times New Roman" panose="02020603050405020304" pitchFamily="18" charset="0"/>
              </a:rPr>
              <a:t>og Skogsområdet: 500 mål</a:t>
            </a:r>
            <a:endParaRPr lang="nb-NO" sz="1400" dirty="0">
              <a:ea typeface="Calibri" panose="020F0502020204030204" pitchFamily="34" charset="0"/>
              <a:cs typeface="Times New Roman" panose="02020603050405020304" pitchFamily="18" charset="0"/>
            </a:endParaRPr>
          </a:p>
          <a:p>
            <a:pPr>
              <a:lnSpc>
                <a:spcPct val="115000"/>
              </a:lnSpc>
              <a:spcAft>
                <a:spcPts val="0"/>
              </a:spcAft>
            </a:pPr>
            <a:r>
              <a:rPr lang="nb-NO" sz="1400" dirty="0">
                <a:ea typeface="Calibri" panose="020F0502020204030204" pitchFamily="34" charset="0"/>
                <a:cs typeface="Times New Roman" panose="02020603050405020304" pitchFamily="18" charset="0"/>
              </a:rPr>
              <a:t>Arealnorm pr. barn: Over 3 år, 4</a:t>
            </a:r>
            <a:r>
              <a:rPr lang="nb-NO" sz="1400" dirty="0">
                <a:ea typeface="Times New Roman" panose="02020603050405020304" pitchFamily="18" charset="0"/>
                <a:cs typeface="Times New Roman" panose="02020603050405020304" pitchFamily="18" charset="0"/>
              </a:rPr>
              <a:t> m</a:t>
            </a:r>
            <a:r>
              <a:rPr lang="nb-NO" sz="1400" baseline="30000" dirty="0">
                <a:ea typeface="Times New Roman" panose="02020603050405020304" pitchFamily="18" charset="0"/>
                <a:cs typeface="Times New Roman" panose="02020603050405020304" pitchFamily="18" charset="0"/>
              </a:rPr>
              <a:t>2</a:t>
            </a:r>
            <a:r>
              <a:rPr lang="nb-NO" sz="1400" dirty="0">
                <a:ea typeface="Calibri" panose="020F0502020204030204" pitchFamily="34" charset="0"/>
                <a:cs typeface="Times New Roman" panose="02020603050405020304" pitchFamily="18" charset="0"/>
              </a:rPr>
              <a:t> og under 3 år 5,3 </a:t>
            </a:r>
            <a:r>
              <a:rPr lang="nb-NO" sz="1400" dirty="0">
                <a:ea typeface="Times New Roman" panose="02020603050405020304" pitchFamily="18" charset="0"/>
                <a:cs typeface="Times New Roman" panose="02020603050405020304" pitchFamily="18" charset="0"/>
              </a:rPr>
              <a:t>m</a:t>
            </a:r>
            <a:r>
              <a:rPr lang="nb-NO" sz="1400" baseline="30000" dirty="0">
                <a:ea typeface="Times New Roman" panose="02020603050405020304" pitchFamily="18" charset="0"/>
                <a:cs typeface="Times New Roman" panose="02020603050405020304" pitchFamily="18" charset="0"/>
              </a:rPr>
              <a:t>2</a:t>
            </a:r>
            <a:r>
              <a:rPr lang="nb-NO" sz="1400" dirty="0">
                <a:ea typeface="Calibri" panose="020F0502020204030204" pitchFamily="34" charset="0"/>
                <a:cs typeface="Times New Roman" panose="02020603050405020304" pitchFamily="18" charset="0"/>
              </a:rPr>
              <a:t>. Ute kreves det 6 ganger mer enn godkjent inne areal. </a:t>
            </a:r>
          </a:p>
          <a:p>
            <a:pPr>
              <a:spcAft>
                <a:spcPts val="0"/>
              </a:spcAft>
            </a:pPr>
            <a:r>
              <a:rPr lang="nb-NO" sz="1400" dirty="0">
                <a:ea typeface="Calibri" panose="020F0502020204030204" pitchFamily="34" charset="0"/>
                <a:cs typeface="Times New Roman" panose="02020603050405020304" pitchFamily="18" charset="0"/>
              </a:rPr>
              <a:t>Vi har også masse skog rundt barnehagen med blant annet egen hinderløype, elefantskogen, demningen, offroadbanen og </a:t>
            </a:r>
            <a:r>
              <a:rPr lang="nb-NO" sz="1400" dirty="0" err="1">
                <a:ea typeface="Calibri" panose="020F0502020204030204" pitchFamily="34" charset="0"/>
                <a:cs typeface="Times New Roman" panose="02020603050405020304" pitchFamily="18" charset="0"/>
              </a:rPr>
              <a:t>biehagen</a:t>
            </a:r>
            <a:r>
              <a:rPr lang="nb-NO" sz="1400" dirty="0">
                <a:ea typeface="Calibri" panose="020F0502020204030204" pitchFamily="34" charset="0"/>
                <a:cs typeface="Times New Roman" panose="02020603050405020304" pitchFamily="18" charset="0"/>
              </a:rPr>
              <a:t>.</a:t>
            </a:r>
          </a:p>
        </p:txBody>
      </p:sp>
      <p:sp>
        <p:nvSpPr>
          <p:cNvPr id="3" name="Plassholder for lysbildenummer 2"/>
          <p:cNvSpPr>
            <a:spLocks noGrp="1"/>
          </p:cNvSpPr>
          <p:nvPr>
            <p:ph type="sldNum" sz="quarter" idx="12"/>
          </p:nvPr>
        </p:nvSpPr>
        <p:spPr/>
        <p:txBody>
          <a:bodyPr/>
          <a:lstStyle/>
          <a:p>
            <a:fld id="{CD5B4374-CB1E-42ED-970C-D3375A13E267}" type="slidenum">
              <a:rPr lang="nb-NO" smtClean="0"/>
              <a:t>2</a:t>
            </a:fld>
            <a:endParaRPr lang="nb-NO"/>
          </a:p>
        </p:txBody>
      </p:sp>
      <p:pic>
        <p:nvPicPr>
          <p:cNvPr id="6" name="Bilde 5">
            <a:extLst>
              <a:ext uri="{FF2B5EF4-FFF2-40B4-BE49-F238E27FC236}">
                <a16:creationId xmlns:a16="http://schemas.microsoft.com/office/drawing/2014/main" id="{03F96974-AC94-466F-AFC5-591137C37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120" y="452601"/>
            <a:ext cx="4018571" cy="2432839"/>
          </a:xfrm>
          <a:prstGeom prst="rect">
            <a:avLst/>
          </a:prstGeom>
        </p:spPr>
      </p:pic>
    </p:spTree>
    <p:extLst>
      <p:ext uri="{BB962C8B-B14F-4D97-AF65-F5344CB8AC3E}">
        <p14:creationId xmlns:p14="http://schemas.microsoft.com/office/powerpoint/2010/main" val="395937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54471AF-0A64-479A-8B2B-0642CC20E727}"/>
              </a:ext>
            </a:extLst>
          </p:cNvPr>
          <p:cNvSpPr/>
          <p:nvPr/>
        </p:nvSpPr>
        <p:spPr>
          <a:xfrm>
            <a:off x="261257" y="211421"/>
            <a:ext cx="11669485" cy="5920082"/>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lvl="0">
              <a:spcAft>
                <a:spcPts val="0"/>
              </a:spcAft>
              <a:tabLst>
                <a:tab pos="457200" algn="l"/>
              </a:tabLst>
            </a:pPr>
            <a:r>
              <a:rPr lang="nb-NO" sz="1400" b="1" dirty="0">
                <a:ea typeface="Times New Roman" panose="02020603050405020304" pitchFamily="18" charset="0"/>
                <a:cs typeface="Times New Roman" panose="02020603050405020304" pitchFamily="18" charset="0"/>
              </a:rPr>
              <a:t>3. </a:t>
            </a:r>
            <a:r>
              <a:rPr lang="nb-NO" sz="1400" b="1" dirty="0">
                <a:effectLst/>
                <a:ea typeface="Times New Roman" panose="02020603050405020304" pitchFamily="18" charset="0"/>
                <a:cs typeface="Times New Roman" panose="02020603050405020304" pitchFamily="18" charset="0"/>
              </a:rPr>
              <a:t>Formål</a:t>
            </a:r>
            <a:r>
              <a:rPr lang="nb-NO" sz="1400" dirty="0">
                <a:effectLst/>
                <a:ea typeface="Times New Roman" panose="02020603050405020304" pitchFamily="18" charset="0"/>
                <a:cs typeface="Times New Roman" panose="02020603050405020304" pitchFamily="18" charset="0"/>
              </a:rPr>
              <a:t> </a:t>
            </a:r>
          </a:p>
          <a:p>
            <a:pPr lvl="0">
              <a:spcAft>
                <a:spcPts val="0"/>
              </a:spcAft>
              <a:tabLst>
                <a:tab pos="457200" algn="l"/>
              </a:tabLst>
            </a:pPr>
            <a:r>
              <a:rPr lang="nb-NO" sz="1400" dirty="0"/>
              <a:t>Barnehagen skal gi barn under opplæringspliktig alder gode utviklings- og aktivitetsmuligheter i nær forståelse med barnas hjem</a:t>
            </a:r>
            <a:endParaRPr lang="nb-NO" sz="1400" dirty="0">
              <a:effectLst/>
              <a:ea typeface="Times New Roman" panose="02020603050405020304" pitchFamily="18" charset="0"/>
              <a:cs typeface="Times New Roman" panose="02020603050405020304" pitchFamily="18" charset="0"/>
            </a:endParaRPr>
          </a:p>
          <a:p>
            <a:pPr lvl="0">
              <a:spcAft>
                <a:spcPts val="0"/>
              </a:spcAft>
              <a:tabLst>
                <a:tab pos="457200" algn="l"/>
              </a:tabLst>
            </a:pPr>
            <a:r>
              <a:rPr lang="nb-NO" sz="1400" b="1" dirty="0">
                <a:ea typeface="Times New Roman" panose="02020603050405020304" pitchFamily="18" charset="0"/>
                <a:cs typeface="Times New Roman" panose="02020603050405020304" pitchFamily="18" charset="0"/>
              </a:rPr>
              <a:t>Lov om barnehager</a:t>
            </a:r>
          </a:p>
          <a:p>
            <a:pPr lvl="0">
              <a:spcAft>
                <a:spcPts val="0"/>
              </a:spcAft>
              <a:tabLst>
                <a:tab pos="457200" algn="l"/>
              </a:tabLst>
            </a:pPr>
            <a:r>
              <a:rPr lang="nb-NO" sz="1400" i="1" dirty="0"/>
              <a:t>« Barnehagen skal i samarbeid og forståelse med hjemmet ivareta barnas behov for omsorg og lek, og fremme læring og danning som grunnlag for allsidig utvikling. Barnehagen skal bygge på grunnleggende verdier i kristen og humanistisk arv og tradisjon, slik som respekt for menneskeverdet og naturen, på åndsfrihet, nestekjærlighet, tilgivelse, likeverd og solidaritet, verdier som kommer til uttrykk i ulike religioner og livssyn og som er forankret i menneskerettighetene.»</a:t>
            </a:r>
          </a:p>
          <a:p>
            <a:pPr lvl="0">
              <a:spcAft>
                <a:spcPts val="0"/>
              </a:spcAft>
              <a:tabLst>
                <a:tab pos="457200" algn="l"/>
              </a:tabLst>
            </a:pPr>
            <a:endParaRPr lang="nb-NO" sz="1400" i="1" dirty="0"/>
          </a:p>
          <a:p>
            <a:r>
              <a:rPr lang="nb-NO" sz="1400" i="1" dirty="0"/>
              <a:t>«Barna skal få utfolde skaperglede, undring og utforskertrang. De skal lære å ta vare på seg selv, hverandre og naturen. Barna skal utvikle grunnleggende    kunnskaper og ferdigheter. De skal ha rett til medvirkning tilpasset alder og forutsetninger.</a:t>
            </a:r>
          </a:p>
          <a:p>
            <a:r>
              <a:rPr lang="nb-NO" sz="1400" i="1" dirty="0"/>
              <a:t>Barnehagen skal møte barna med tillit og respekt, og anerkjenne barndommens egenverdi. Den skal bidra til trivsel og glede i lek og læring, og være et utfordrende og trygt sted for fellesskap og vennskap. Barnehagen skal fremme demokrati og likestilling og motarbeide alle former for diskriminering.»</a:t>
            </a:r>
          </a:p>
          <a:p>
            <a:endParaRPr lang="nb-NO" sz="1400" i="1" dirty="0"/>
          </a:p>
          <a:p>
            <a:pPr lvl="0">
              <a:lnSpc>
                <a:spcPct val="115000"/>
              </a:lnSpc>
              <a:spcAft>
                <a:spcPts val="0"/>
              </a:spcAft>
              <a:tabLst>
                <a:tab pos="457200" algn="l"/>
              </a:tabLst>
            </a:pPr>
            <a:r>
              <a:rPr lang="nb-NO" sz="1400" b="1" dirty="0">
                <a:effectLst/>
                <a:ea typeface="Times New Roman" panose="02020603050405020304" pitchFamily="18" charset="0"/>
                <a:cs typeface="Times New Roman" panose="02020603050405020304" pitchFamily="18" charset="0"/>
              </a:rPr>
              <a:t>4. Bemanning</a:t>
            </a:r>
            <a:r>
              <a:rPr lang="nb-NO" sz="1400" dirty="0">
                <a:effectLst/>
                <a:ea typeface="Times New Roman" panose="02020603050405020304" pitchFamily="18" charset="0"/>
                <a:cs typeface="Times New Roman" panose="02020603050405020304" pitchFamily="18" charset="0"/>
              </a:rPr>
              <a:t> </a:t>
            </a:r>
          </a:p>
          <a:p>
            <a:pPr lvl="0">
              <a:lnSpc>
                <a:spcPct val="115000"/>
              </a:lnSpc>
              <a:spcAft>
                <a:spcPts val="0"/>
              </a:spcAft>
              <a:tabLst>
                <a:tab pos="457200" algn="l"/>
              </a:tabLst>
            </a:pPr>
            <a:r>
              <a:rPr lang="nb-NO" sz="1400" dirty="0"/>
              <a:t>Barnehagen skal ha pedagogisk bemanning. Det skal være 1 pedagogisk leder på 7 barn under 3 år og 1 pedagogisk leder på 14 barn over 3 år. </a:t>
            </a:r>
          </a:p>
          <a:p>
            <a:pPr lvl="0">
              <a:lnSpc>
                <a:spcPct val="115000"/>
              </a:lnSpc>
              <a:spcAft>
                <a:spcPts val="0"/>
              </a:spcAft>
              <a:tabLst>
                <a:tab pos="457200" algn="l"/>
              </a:tabLst>
            </a:pPr>
            <a:r>
              <a:rPr lang="nb-NO" sz="1400" dirty="0"/>
              <a:t>Det øvrige personalet er barn og ungdomsarbeider, assistenter og eiere.</a:t>
            </a:r>
          </a:p>
          <a:p>
            <a:pPr lvl="0">
              <a:lnSpc>
                <a:spcPct val="115000"/>
              </a:lnSpc>
              <a:spcAft>
                <a:spcPts val="0"/>
              </a:spcAft>
              <a:tabLst>
                <a:tab pos="457200" algn="l"/>
              </a:tabLst>
            </a:pPr>
            <a:r>
              <a:rPr lang="nb-NO" sz="1400" b="0" i="0" dirty="0">
                <a:solidFill>
                  <a:srgbClr val="000000"/>
                </a:solidFill>
                <a:effectLst/>
              </a:rPr>
              <a:t>Bemanningsnormen innebærer at barnehagen skal ha minimum 1 ansatt (1 årsverk) per 3 barn under 3 år og 1 ansatt (1 årsverk) per 6 barn over 3 år</a:t>
            </a:r>
          </a:p>
          <a:p>
            <a:pPr>
              <a:lnSpc>
                <a:spcPct val="115000"/>
              </a:lnSpc>
              <a:tabLst>
                <a:tab pos="457200" algn="l"/>
              </a:tabLst>
            </a:pPr>
            <a:endParaRPr lang="nb-NO" sz="1400" dirty="0">
              <a:ea typeface="Times New Roman" panose="02020603050405020304" pitchFamily="18" charset="0"/>
              <a:cs typeface="Times New Roman" panose="02020603050405020304" pitchFamily="18" charset="0"/>
            </a:endParaRPr>
          </a:p>
          <a:p>
            <a:pPr>
              <a:lnSpc>
                <a:spcPct val="115000"/>
              </a:lnSpc>
              <a:tabLst>
                <a:tab pos="457200" algn="l"/>
              </a:tabLst>
            </a:pPr>
            <a:r>
              <a:rPr lang="nb-NO" sz="1400" b="1" dirty="0">
                <a:ea typeface="Times New Roman" panose="02020603050405020304" pitchFamily="18" charset="0"/>
                <a:cs typeface="Times New Roman" panose="02020603050405020304" pitchFamily="18" charset="0"/>
              </a:rPr>
              <a:t>Årsverk i Noah barnehage</a:t>
            </a:r>
          </a:p>
          <a:p>
            <a:pPr>
              <a:lnSpc>
                <a:spcPct val="115000"/>
              </a:lnSpc>
              <a:tabLst>
                <a:tab pos="457200" algn="l"/>
              </a:tabLst>
            </a:pPr>
            <a:endParaRPr lang="nb-NO" sz="1400" b="1" dirty="0">
              <a:ea typeface="Times New Roman" panose="02020603050405020304" pitchFamily="18" charset="0"/>
              <a:cs typeface="Times New Roman" panose="02020603050405020304" pitchFamily="18" charset="0"/>
            </a:endParaRPr>
          </a:p>
          <a:p>
            <a:pPr lvl="0">
              <a:lnSpc>
                <a:spcPct val="115000"/>
              </a:lnSpc>
              <a:spcAft>
                <a:spcPts val="0"/>
              </a:spcAft>
              <a:tabLst>
                <a:tab pos="457200" algn="l"/>
              </a:tabLst>
            </a:pPr>
            <a:endParaRPr lang="nb-NO" sz="1400" dirty="0">
              <a:effectLst/>
              <a:ea typeface="Calibri" panose="020F0502020204030204" pitchFamily="34" charset="0"/>
              <a:cs typeface="Times New Roman" panose="02020603050405020304" pitchFamily="18" charset="0"/>
            </a:endParaRPr>
          </a:p>
          <a:p>
            <a:pPr algn="ctr"/>
            <a:endParaRPr lang="nb-NO" sz="1400" i="1" dirty="0"/>
          </a:p>
          <a:p>
            <a:pPr algn="ctr"/>
            <a:endParaRPr lang="nb-NO" sz="1400" i="1" dirty="0"/>
          </a:p>
          <a:p>
            <a:pPr algn="ctr"/>
            <a:endParaRPr lang="nb-NO" sz="1400" i="1" dirty="0"/>
          </a:p>
          <a:p>
            <a:pPr algn="ctr"/>
            <a:endParaRPr lang="nb-NO" sz="1400" i="1" dirty="0"/>
          </a:p>
          <a:p>
            <a:pPr algn="ctr"/>
            <a:endParaRPr lang="nb-NO" sz="1400" i="1" dirty="0"/>
          </a:p>
        </p:txBody>
      </p:sp>
      <p:sp>
        <p:nvSpPr>
          <p:cNvPr id="5" name="TekstSylinder 4">
            <a:extLst>
              <a:ext uri="{FF2B5EF4-FFF2-40B4-BE49-F238E27FC236}">
                <a16:creationId xmlns:a16="http://schemas.microsoft.com/office/drawing/2014/main" id="{A716842B-EB75-4E1E-9CEA-CED9C20CA4CA}"/>
              </a:ext>
            </a:extLst>
          </p:cNvPr>
          <p:cNvSpPr txBox="1"/>
          <p:nvPr/>
        </p:nvSpPr>
        <p:spPr>
          <a:xfrm>
            <a:off x="342758" y="4553464"/>
            <a:ext cx="4551494"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a:spcAft>
                <a:spcPts val="0"/>
              </a:spcAft>
            </a:pPr>
            <a:r>
              <a:rPr lang="nb-NO" sz="1400" u="sng" dirty="0">
                <a:ea typeface="Times New Roman" panose="02020603050405020304" pitchFamily="18" charset="0"/>
                <a:cs typeface="Times New Roman" panose="02020603050405020304" pitchFamily="18" charset="0"/>
              </a:rPr>
              <a:t>Grunnbemanning</a:t>
            </a:r>
          </a:p>
          <a:p>
            <a:pPr marL="228600">
              <a:spcAft>
                <a:spcPts val="0"/>
              </a:spcAft>
            </a:pPr>
            <a:r>
              <a:rPr lang="nb-NO" sz="1400" dirty="0">
                <a:ea typeface="Times New Roman" panose="02020603050405020304" pitchFamily="18" charset="0"/>
                <a:cs typeface="Times New Roman" panose="02020603050405020304" pitchFamily="18" charset="0"/>
              </a:rPr>
              <a:t>Pedagogisk leder (utdannet førskolelærer): 2</a:t>
            </a:r>
          </a:p>
          <a:p>
            <a:pPr marL="228600">
              <a:spcAft>
                <a:spcPts val="0"/>
              </a:spcAft>
            </a:pPr>
            <a:r>
              <a:rPr lang="nb-NO" sz="1400" dirty="0">
                <a:ea typeface="Times New Roman" panose="02020603050405020304" pitchFamily="18" charset="0"/>
                <a:cs typeface="Times New Roman" panose="02020603050405020304" pitchFamily="18" charset="0"/>
              </a:rPr>
              <a:t>Barn og ungdomsarbeider: 1</a:t>
            </a:r>
          </a:p>
          <a:p>
            <a:pPr marL="228600">
              <a:spcAft>
                <a:spcPts val="0"/>
              </a:spcAft>
            </a:pPr>
            <a:r>
              <a:rPr lang="nb-NO" sz="1400" dirty="0">
                <a:ea typeface="Times New Roman" panose="02020603050405020304" pitchFamily="18" charset="0"/>
                <a:cs typeface="Times New Roman" panose="02020603050405020304" pitchFamily="18" charset="0"/>
              </a:rPr>
              <a:t>Assistent: 1,8</a:t>
            </a:r>
          </a:p>
          <a:p>
            <a:pPr marL="228600">
              <a:spcAft>
                <a:spcPts val="0"/>
              </a:spcAft>
            </a:pPr>
            <a:r>
              <a:rPr lang="nb-NO" sz="1400" dirty="0">
                <a:ea typeface="Times New Roman" panose="02020603050405020304" pitchFamily="18" charset="0"/>
                <a:cs typeface="Times New Roman" panose="02020603050405020304" pitchFamily="18" charset="0"/>
              </a:rPr>
              <a:t>Antall personell er i henhold til Lov og barnehager</a:t>
            </a:r>
          </a:p>
          <a:p>
            <a:pPr marL="228600">
              <a:spcAft>
                <a:spcPts val="0"/>
              </a:spcAft>
            </a:pPr>
            <a:r>
              <a:rPr lang="nb-NO" sz="1400" dirty="0">
                <a:ea typeface="Calibri" panose="020F0502020204030204" pitchFamily="34" charset="0"/>
                <a:cs typeface="Times New Roman" panose="02020603050405020304" pitchFamily="18" charset="0"/>
              </a:rPr>
              <a:t>- Se årsplan for detaljert oversikt</a:t>
            </a:r>
          </a:p>
        </p:txBody>
      </p:sp>
      <p:sp>
        <p:nvSpPr>
          <p:cNvPr id="7" name="TekstSylinder 6">
            <a:extLst>
              <a:ext uri="{FF2B5EF4-FFF2-40B4-BE49-F238E27FC236}">
                <a16:creationId xmlns:a16="http://schemas.microsoft.com/office/drawing/2014/main" id="{E84FAAA9-D559-4EEE-8285-AC4B4A5EA140}"/>
              </a:ext>
            </a:extLst>
          </p:cNvPr>
          <p:cNvSpPr txBox="1"/>
          <p:nvPr/>
        </p:nvSpPr>
        <p:spPr>
          <a:xfrm>
            <a:off x="6526103" y="4553464"/>
            <a:ext cx="4943846"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a:r>
              <a:rPr lang="nb-NO" sz="1400" u="sng" dirty="0">
                <a:ea typeface="Times New Roman" panose="02020603050405020304" pitchFamily="18" charset="0"/>
                <a:cs typeface="Times New Roman" panose="02020603050405020304" pitchFamily="18" charset="0"/>
              </a:rPr>
              <a:t>Annen bemanning</a:t>
            </a:r>
          </a:p>
          <a:p>
            <a:pPr marL="228600"/>
            <a:r>
              <a:rPr lang="nb-NO" sz="1400" dirty="0">
                <a:ea typeface="Times New Roman" panose="02020603050405020304" pitchFamily="18" charset="0"/>
                <a:cs typeface="Times New Roman" panose="02020603050405020304" pitchFamily="18" charset="0"/>
              </a:rPr>
              <a:t>Styrer: 0,2</a:t>
            </a:r>
          </a:p>
          <a:p>
            <a:pPr marL="228600">
              <a:spcAft>
                <a:spcPts val="0"/>
              </a:spcAft>
            </a:pPr>
            <a:r>
              <a:rPr lang="nb-NO" sz="1400" dirty="0">
                <a:ea typeface="Times New Roman" panose="02020603050405020304" pitchFamily="18" charset="0"/>
                <a:cs typeface="Times New Roman" panose="02020603050405020304" pitchFamily="18" charset="0"/>
              </a:rPr>
              <a:t>Vaktmester: </a:t>
            </a:r>
            <a:r>
              <a:rPr lang="nb-NO" sz="1400" dirty="0" err="1">
                <a:ea typeface="Times New Roman" panose="02020603050405020304" pitchFamily="18" charset="0"/>
                <a:cs typeface="Times New Roman" panose="02020603050405020304" pitchFamily="18" charset="0"/>
              </a:rPr>
              <a:t>Ca</a:t>
            </a:r>
            <a:r>
              <a:rPr lang="nb-NO" sz="1400" dirty="0">
                <a:ea typeface="Times New Roman" panose="02020603050405020304" pitchFamily="18" charset="0"/>
                <a:cs typeface="Times New Roman" panose="02020603050405020304" pitchFamily="18" charset="0"/>
              </a:rPr>
              <a:t> 0,2</a:t>
            </a:r>
          </a:p>
          <a:p>
            <a:pPr marL="228600">
              <a:spcAft>
                <a:spcPts val="0"/>
              </a:spcAft>
            </a:pPr>
            <a:r>
              <a:rPr lang="nb-NO" sz="1400" dirty="0">
                <a:ea typeface="Times New Roman" panose="02020603050405020304" pitchFamily="18" charset="0"/>
                <a:cs typeface="Times New Roman" panose="02020603050405020304" pitchFamily="18" charset="0"/>
              </a:rPr>
              <a:t>Renhold: Ca 0,2</a:t>
            </a:r>
          </a:p>
          <a:p>
            <a:pPr marL="228600">
              <a:spcAft>
                <a:spcPts val="0"/>
              </a:spcAft>
            </a:pPr>
            <a:r>
              <a:rPr lang="nb-NO" sz="1400" dirty="0">
                <a:ea typeface="Times New Roman" panose="02020603050405020304" pitchFamily="18" charset="0"/>
                <a:cs typeface="Times New Roman" panose="02020603050405020304" pitchFamily="18" charset="0"/>
              </a:rPr>
              <a:t>Fast vikarordning ved sykdom eller annet fravær </a:t>
            </a:r>
          </a:p>
          <a:p>
            <a:pPr>
              <a:spcAft>
                <a:spcPts val="0"/>
              </a:spcAft>
            </a:pPr>
            <a:endParaRPr lang="nb-NO" sz="1400" b="1" i="1" dirty="0">
              <a:ea typeface="Times New Roman" panose="02020603050405020304" pitchFamily="18" charset="0"/>
              <a:cs typeface="Times New Roman" panose="02020603050405020304" pitchFamily="18" charset="0"/>
            </a:endParaRPr>
          </a:p>
        </p:txBody>
      </p:sp>
      <p:pic>
        <p:nvPicPr>
          <p:cNvPr id="9" name="Bilde 8">
            <a:extLst>
              <a:ext uri="{FF2B5EF4-FFF2-40B4-BE49-F238E27FC236}">
                <a16:creationId xmlns:a16="http://schemas.microsoft.com/office/drawing/2014/main" id="{701CF832-06FC-4897-9DAE-276E316B1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0208" y="4561600"/>
            <a:ext cx="1199939" cy="1158209"/>
          </a:xfrm>
          <a:prstGeom prst="rect">
            <a:avLst/>
          </a:prstGeom>
        </p:spPr>
      </p:pic>
    </p:spTree>
    <p:extLst>
      <p:ext uri="{BB962C8B-B14F-4D97-AF65-F5344CB8AC3E}">
        <p14:creationId xmlns:p14="http://schemas.microsoft.com/office/powerpoint/2010/main" val="95097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19316" y="364275"/>
            <a:ext cx="11582398" cy="5683094"/>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15000"/>
              </a:lnSpc>
              <a:spcAft>
                <a:spcPts val="0"/>
              </a:spcAft>
              <a:tabLst>
                <a:tab pos="457200" algn="l"/>
              </a:tabLst>
            </a:pPr>
            <a:r>
              <a:rPr lang="nb-NO" sz="1400" b="1" dirty="0">
                <a:ea typeface="Times New Roman" panose="02020603050405020304" pitchFamily="18" charset="0"/>
                <a:cs typeface="Times New Roman" panose="02020603050405020304" pitchFamily="18" charset="0"/>
              </a:rPr>
              <a:t>5</a:t>
            </a:r>
            <a:r>
              <a:rPr lang="nb-NO" sz="1400" b="1" dirty="0">
                <a:effectLst/>
                <a:ea typeface="Times New Roman" panose="02020603050405020304" pitchFamily="18" charset="0"/>
                <a:cs typeface="Times New Roman" panose="02020603050405020304" pitchFamily="18" charset="0"/>
              </a:rPr>
              <a:t>.  Åpningstider/ferier</a:t>
            </a:r>
            <a:r>
              <a:rPr lang="nb-NO" sz="1400"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pPr>
              <a:lnSpc>
                <a:spcPct val="115000"/>
              </a:lnSpc>
              <a:spcAft>
                <a:spcPts val="0"/>
              </a:spcAft>
            </a:pPr>
            <a:r>
              <a:rPr lang="nb-NO" sz="1400" dirty="0">
                <a:effectLst/>
                <a:ea typeface="Times New Roman" panose="02020603050405020304" pitchFamily="18" charset="0"/>
                <a:cs typeface="Times New Roman" panose="02020603050405020304" pitchFamily="18" charset="0"/>
              </a:rPr>
              <a:t>Barnehagen holder åpent fra 07.00 til klokken 16.30 ukens fem første dager, 11 måneder pr. år. </a:t>
            </a:r>
          </a:p>
          <a:p>
            <a:pPr>
              <a:lnSpc>
                <a:spcPct val="115000"/>
              </a:lnSpc>
              <a:spcAft>
                <a:spcPts val="0"/>
              </a:spcAft>
            </a:pPr>
            <a:r>
              <a:rPr lang="nb-NO" sz="1400" dirty="0">
                <a:effectLst/>
                <a:ea typeface="Times New Roman" panose="02020603050405020304" pitchFamily="18" charset="0"/>
                <a:cs typeface="Times New Roman" panose="02020603050405020304" pitchFamily="18" charset="0"/>
              </a:rPr>
              <a:t>Barnehagen er feriestengt 4 uker i  juli måned. Vi har åpent i romjula </a:t>
            </a:r>
            <a:r>
              <a:rPr lang="nb-NO" sz="1400" dirty="0">
                <a:ea typeface="Times New Roman" panose="02020603050405020304" pitchFamily="18" charset="0"/>
                <a:cs typeface="Times New Roman" panose="02020603050405020304" pitchFamily="18" charset="0"/>
              </a:rPr>
              <a:t>ved behov, det vil da være påmelding. Barnehagen stenger kl. 12 lille julaften, «lille nyttårsaften» og onsdag før skjærtorsdag. </a:t>
            </a:r>
          </a:p>
          <a:p>
            <a:pPr>
              <a:lnSpc>
                <a:spcPct val="115000"/>
              </a:lnSpc>
              <a:spcAft>
                <a:spcPts val="0"/>
              </a:spcAft>
            </a:pPr>
            <a:endParaRPr lang="nb-NO" sz="1400" dirty="0">
              <a:effectLst/>
              <a:ea typeface="Calibri" panose="020F0502020204030204" pitchFamily="34" charset="0"/>
              <a:cs typeface="Times New Roman" panose="02020603050405020304" pitchFamily="18" charset="0"/>
            </a:endParaRPr>
          </a:p>
          <a:p>
            <a:pPr lvl="0">
              <a:lnSpc>
                <a:spcPct val="115000"/>
              </a:lnSpc>
              <a:spcAft>
                <a:spcPts val="0"/>
              </a:spcAft>
              <a:tabLst>
                <a:tab pos="457200" algn="l"/>
              </a:tabLst>
            </a:pPr>
            <a:r>
              <a:rPr lang="nb-NO" sz="1400" b="1" dirty="0">
                <a:ea typeface="Times New Roman" panose="02020603050405020304" pitchFamily="18" charset="0"/>
                <a:cs typeface="Times New Roman" panose="02020603050405020304" pitchFamily="18" charset="0"/>
              </a:rPr>
              <a:t>6</a:t>
            </a:r>
            <a:r>
              <a:rPr lang="nb-NO" sz="1400" b="1" dirty="0">
                <a:effectLst/>
                <a:ea typeface="Times New Roman" panose="02020603050405020304" pitchFamily="18" charset="0"/>
                <a:cs typeface="Times New Roman" panose="02020603050405020304" pitchFamily="18" charset="0"/>
              </a:rPr>
              <a:t>.  Barnehageopptak</a:t>
            </a:r>
            <a:r>
              <a:rPr lang="nb-NO" sz="1400"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pPr>
              <a:lnSpc>
                <a:spcPct val="115000"/>
              </a:lnSpc>
              <a:spcAft>
                <a:spcPts val="0"/>
              </a:spcAft>
            </a:pPr>
            <a:r>
              <a:rPr lang="nb-NO" sz="1400" dirty="0"/>
              <a:t>Eier av barnehagen har opptaksmyndighet. Hovedopptaket gjennomføres ved samordnet opptak i Arendal kommune, jf. barnehageloven § 17. Søknadsfristen fastsettes av Arendal kommune. Ellers i året tildeles plass fortløpende etter søknad, dersom det er ledige plasser.</a:t>
            </a:r>
          </a:p>
          <a:p>
            <a:pPr>
              <a:lnSpc>
                <a:spcPct val="115000"/>
              </a:lnSpc>
              <a:spcAft>
                <a:spcPts val="0"/>
              </a:spcAft>
            </a:pPr>
            <a:r>
              <a:rPr lang="nb-NO" sz="1400" dirty="0"/>
              <a:t>Foresatte søker barnehageplass i foreldreportalen på Arendal kommunes hjemmeside eller mobilapp. Det ligger link til denne siden på barnehagen hjemmeside. Svarfristen for foreldre er 7 dager etter at tilbudet er mottatt. Mottar ikke barnehagen svar innen fristen kan plassen bli tildelt et annet barn. Om foresatte ikke har fått tilbud om 1. eller 2. barnehageønske, kan det klages på vedtaket innen 3 uker. Klagen sendes til Arendal kommune</a:t>
            </a:r>
          </a:p>
          <a:p>
            <a:pPr marL="228600">
              <a:lnSpc>
                <a:spcPct val="115000"/>
              </a:lnSpc>
              <a:spcAft>
                <a:spcPts val="0"/>
              </a:spcAft>
            </a:pPr>
            <a:endParaRPr lang="nb-NO" sz="1400" dirty="0">
              <a:effectLst/>
              <a:ea typeface="Times New Roman" panose="02020603050405020304" pitchFamily="18" charset="0"/>
              <a:cs typeface="Times New Roman" panose="02020603050405020304" pitchFamily="18" charset="0"/>
            </a:endParaRPr>
          </a:p>
          <a:p>
            <a:pPr lvl="0">
              <a:lnSpc>
                <a:spcPct val="115000"/>
              </a:lnSpc>
              <a:spcAft>
                <a:spcPts val="0"/>
              </a:spcAft>
              <a:tabLst>
                <a:tab pos="457200" algn="l"/>
              </a:tabLst>
            </a:pPr>
            <a:r>
              <a:rPr lang="nb-NO" sz="1400" b="1" dirty="0">
                <a:ea typeface="Times New Roman" panose="02020603050405020304" pitchFamily="18" charset="0"/>
                <a:cs typeface="Times New Roman" panose="02020603050405020304" pitchFamily="18" charset="0"/>
              </a:rPr>
              <a:t>7</a:t>
            </a:r>
            <a:r>
              <a:rPr lang="nb-NO" sz="1400" dirty="0">
                <a:ea typeface="Times New Roman" panose="02020603050405020304" pitchFamily="18" charset="0"/>
                <a:cs typeface="Times New Roman" panose="02020603050405020304" pitchFamily="18" charset="0"/>
              </a:rPr>
              <a:t>. </a:t>
            </a:r>
            <a:r>
              <a:rPr lang="nb-NO" sz="1400" b="1" dirty="0">
                <a:effectLst/>
                <a:ea typeface="Times New Roman" panose="02020603050405020304" pitchFamily="18" charset="0"/>
                <a:cs typeface="Times New Roman" panose="02020603050405020304" pitchFamily="18" charset="0"/>
              </a:rPr>
              <a:t>Opptakskriterier</a:t>
            </a:r>
            <a:r>
              <a:rPr lang="nb-NO" sz="1400"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pPr>
              <a:spcAft>
                <a:spcPts val="0"/>
              </a:spcAft>
            </a:pPr>
            <a:r>
              <a:rPr lang="nb-NO" sz="1400" dirty="0">
                <a:effectLst/>
                <a:ea typeface="Times New Roman" panose="02020603050405020304" pitchFamily="18" charset="0"/>
                <a:cs typeface="Times New Roman" panose="02020603050405020304" pitchFamily="18" charset="0"/>
              </a:rPr>
              <a:t>Barnehagen prioriterer barn bosatt innen Arendal kommune, men barn fra andre kommuner kan også søke, barn som flytter ut av kommunen kan beholde sin plass, hvis dette er ønskelig. </a:t>
            </a:r>
          </a:p>
          <a:p>
            <a:pPr>
              <a:spcAft>
                <a:spcPts val="0"/>
              </a:spcAft>
            </a:pPr>
            <a:r>
              <a:rPr lang="nb-NO" sz="1400" dirty="0">
                <a:ea typeface="Times New Roman" panose="02020603050405020304" pitchFamily="18" charset="0"/>
                <a:cs typeface="Times New Roman" panose="02020603050405020304" pitchFamily="18" charset="0"/>
              </a:rPr>
              <a:t>Videre prioriteres:</a:t>
            </a:r>
          </a:p>
          <a:p>
            <a:pPr indent="-285750">
              <a:spcAft>
                <a:spcPts val="0"/>
              </a:spcAft>
              <a:buFontTx/>
              <a:buChar char="-"/>
            </a:pPr>
            <a:r>
              <a:rPr lang="nb-NO" sz="1400" dirty="0"/>
              <a:t>Barn med nedsatt funksjonsevne, jf. barnehageloven § 18 første ledd.</a:t>
            </a:r>
          </a:p>
          <a:p>
            <a:pPr indent="-285750">
              <a:spcAft>
                <a:spcPts val="0"/>
              </a:spcAft>
              <a:buFontTx/>
              <a:buChar char="-"/>
            </a:pPr>
            <a:r>
              <a:rPr lang="nb-NO" sz="1400" dirty="0">
                <a:ea typeface="Times New Roman" panose="02020603050405020304" pitchFamily="18" charset="0"/>
                <a:cs typeface="Times New Roman" panose="02020603050405020304" pitchFamily="18" charset="0"/>
              </a:rPr>
              <a:t>Barnevernsbarn, </a:t>
            </a:r>
            <a:r>
              <a:rPr lang="nb-NO" sz="1400" dirty="0"/>
              <a:t>der det er fattet vedtak etter barnevernloven, jf. barnehageloven § 18 annet ledd. </a:t>
            </a:r>
            <a:endParaRPr lang="nb-NO" sz="1400" dirty="0">
              <a:ea typeface="Times New Roman" panose="02020603050405020304" pitchFamily="18" charset="0"/>
              <a:cs typeface="Times New Roman" panose="02020603050405020304" pitchFamily="18" charset="0"/>
            </a:endParaRPr>
          </a:p>
          <a:p>
            <a:pPr indent="-285750">
              <a:buFontTx/>
              <a:buChar char="-"/>
            </a:pPr>
            <a:r>
              <a:rPr lang="nb-NO" sz="1400" dirty="0">
                <a:ea typeface="Times New Roman" panose="02020603050405020304" pitchFamily="18" charset="0"/>
                <a:cs typeface="Times New Roman" panose="02020603050405020304" pitchFamily="18" charset="0"/>
              </a:rPr>
              <a:t>Søsken til barn som allerede har barnehageplass, </a:t>
            </a:r>
            <a:r>
              <a:rPr lang="nb-NO" sz="1400" dirty="0"/>
              <a:t>hvis det er flere søkere enn det er plass til blir det loddtrekning mellom søsken, med en av de ansatte tilstede.</a:t>
            </a:r>
            <a:endParaRPr lang="nb-NO" sz="1400" dirty="0">
              <a:ea typeface="Times New Roman" panose="02020603050405020304" pitchFamily="18" charset="0"/>
              <a:cs typeface="Times New Roman" panose="02020603050405020304" pitchFamily="18" charset="0"/>
            </a:endParaRPr>
          </a:p>
          <a:p>
            <a:pPr indent="-285750">
              <a:buFontTx/>
              <a:buChar char="-"/>
            </a:pPr>
            <a:r>
              <a:rPr lang="nb-NO" sz="1400" dirty="0"/>
              <a:t>5 åringer/barn med utsatt skolestart</a:t>
            </a:r>
            <a:endParaRPr lang="nb-NO" sz="1400" dirty="0">
              <a:cs typeface="Times New Roman" panose="02020603050405020304" pitchFamily="18" charset="0"/>
            </a:endParaRPr>
          </a:p>
          <a:p>
            <a:pPr indent="-285750">
              <a:buFontTx/>
              <a:buChar char="-"/>
            </a:pPr>
            <a:r>
              <a:rPr lang="nb-NO" sz="1400" dirty="0"/>
              <a:t>Videre vil kriterier som alder og kjønn på barna tillegges vekt ved opptak, det vil være viktig å få til en god alders- og kjønnssammensetning blant barna i barnehagen</a:t>
            </a:r>
            <a:r>
              <a:rPr lang="nb-NO" sz="1400" dirty="0">
                <a:ea typeface="Times New Roman" panose="02020603050405020304" pitchFamily="18" charset="0"/>
                <a:cs typeface="Times New Roman" panose="02020603050405020304" pitchFamily="18" charset="0"/>
              </a:rPr>
              <a:t>       </a:t>
            </a:r>
          </a:p>
          <a:p>
            <a:r>
              <a:rPr lang="nb-NO" sz="1400" b="1" dirty="0">
                <a:ea typeface="Times New Roman" panose="02020603050405020304" pitchFamily="18" charset="0"/>
                <a:cs typeface="Times New Roman" panose="02020603050405020304" pitchFamily="18" charset="0"/>
              </a:rPr>
              <a:t>Når man takker ja til et tilbud i barnehagen, bekreftes det at vedtektene til barnehagen er lest, forstått og godtatt.</a:t>
            </a:r>
          </a:p>
        </p:txBody>
      </p:sp>
      <p:sp>
        <p:nvSpPr>
          <p:cNvPr id="3" name="Plassholder for lysbildenummer 2"/>
          <p:cNvSpPr>
            <a:spLocks noGrp="1"/>
          </p:cNvSpPr>
          <p:nvPr>
            <p:ph type="sldNum" sz="quarter" idx="12"/>
          </p:nvPr>
        </p:nvSpPr>
        <p:spPr/>
        <p:txBody>
          <a:bodyPr/>
          <a:lstStyle/>
          <a:p>
            <a:fld id="{CD5B4374-CB1E-42ED-970C-D3375A13E267}" type="slidenum">
              <a:rPr lang="nb-NO" smtClean="0"/>
              <a:t>4</a:t>
            </a:fld>
            <a:endParaRPr lang="nb-NO"/>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120" y="3892137"/>
            <a:ext cx="1287753" cy="647952"/>
          </a:xfrm>
          <a:prstGeom prst="rect">
            <a:avLst/>
          </a:prstGeom>
        </p:spPr>
      </p:pic>
    </p:spTree>
    <p:extLst>
      <p:ext uri="{BB962C8B-B14F-4D97-AF65-F5344CB8AC3E}">
        <p14:creationId xmlns:p14="http://schemas.microsoft.com/office/powerpoint/2010/main" val="109468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799" y="377371"/>
            <a:ext cx="11553371" cy="6142515"/>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15000"/>
              </a:lnSpc>
              <a:spcAft>
                <a:spcPts val="0"/>
              </a:spcAft>
              <a:tabLst>
                <a:tab pos="457200" algn="l"/>
              </a:tabLst>
            </a:pPr>
            <a:r>
              <a:rPr lang="nb-NO" sz="1400" b="1" dirty="0">
                <a:ea typeface="Times New Roman" panose="02020603050405020304" pitchFamily="18" charset="0"/>
                <a:cs typeface="Times New Roman" panose="02020603050405020304" pitchFamily="18" charset="0"/>
              </a:rPr>
              <a:t>8.  Opptaksperiode</a:t>
            </a:r>
            <a:r>
              <a:rPr lang="nb-NO" sz="1400" dirty="0">
                <a:ea typeface="Times New Roman" panose="02020603050405020304" pitchFamily="18" charset="0"/>
                <a:cs typeface="Times New Roman" panose="02020603050405020304" pitchFamily="18" charset="0"/>
              </a:rPr>
              <a:t> </a:t>
            </a:r>
            <a:endParaRPr lang="nb-NO" sz="1400" dirty="0">
              <a:ea typeface="Calibri" panose="020F0502020204030204" pitchFamily="34" charset="0"/>
              <a:cs typeface="Times New Roman" panose="02020603050405020304" pitchFamily="18" charset="0"/>
            </a:endParaRPr>
          </a:p>
          <a:p>
            <a:pPr>
              <a:lnSpc>
                <a:spcPct val="115000"/>
              </a:lnSpc>
              <a:spcAft>
                <a:spcPts val="0"/>
              </a:spcAft>
            </a:pPr>
            <a:r>
              <a:rPr lang="nb-NO" sz="1400" dirty="0">
                <a:ea typeface="Times New Roman" panose="02020603050405020304" pitchFamily="18" charset="0"/>
                <a:cs typeface="Times New Roman" panose="02020603050405020304" pitchFamily="18" charset="0"/>
              </a:rPr>
              <a:t>Barnehageplassene tildeles for (eller frem til) med virkning fra 1. august det ene året frem til barnet begynner på skolen, </a:t>
            </a:r>
            <a:r>
              <a:rPr lang="nb-NO" sz="1400" b="0" i="0" dirty="0">
                <a:solidFill>
                  <a:schemeClr val="tx1"/>
                </a:solidFill>
                <a:effectLst/>
              </a:rPr>
              <a:t>eller til oppsigelse skjer fra en av partene eller barnehagen legges ned. </a:t>
            </a:r>
            <a:r>
              <a:rPr lang="nb-NO" sz="1400" dirty="0">
                <a:solidFill>
                  <a:schemeClr val="tx1"/>
                </a:solidFill>
                <a:ea typeface="Times New Roman" panose="02020603050405020304" pitchFamily="18" charset="0"/>
                <a:cs typeface="Times New Roman" panose="02020603050405020304" pitchFamily="18" charset="0"/>
              </a:rPr>
              <a:t>Søknadsfristen er 1. mars. Tildelingen og oppsigelser foregår skriftlig.</a:t>
            </a:r>
          </a:p>
          <a:p>
            <a:pPr>
              <a:lnSpc>
                <a:spcPct val="115000"/>
              </a:lnSpc>
              <a:spcAft>
                <a:spcPts val="0"/>
              </a:spcAft>
            </a:pPr>
            <a:endParaRPr lang="nb-NO" sz="1400" dirty="0">
              <a:effectLst/>
              <a:ea typeface="Calibri" panose="020F0502020204030204" pitchFamily="34" charset="0"/>
              <a:cs typeface="Times New Roman" panose="02020603050405020304" pitchFamily="18" charset="0"/>
            </a:endParaRPr>
          </a:p>
          <a:p>
            <a:pPr>
              <a:lnSpc>
                <a:spcPct val="115000"/>
              </a:lnSpc>
              <a:tabLst>
                <a:tab pos="457200" algn="l"/>
              </a:tabLst>
            </a:pPr>
            <a:r>
              <a:rPr lang="nb-NO" sz="1400" b="1" dirty="0">
                <a:ea typeface="Times New Roman" panose="02020603050405020304" pitchFamily="18" charset="0"/>
                <a:cs typeface="Times New Roman" panose="02020603050405020304" pitchFamily="18" charset="0"/>
              </a:rPr>
              <a:t>9. Oppsigelsesfristen</a:t>
            </a:r>
            <a:r>
              <a:rPr lang="nb-NO" sz="1400" dirty="0">
                <a:ea typeface="Times New Roman" panose="02020603050405020304" pitchFamily="18" charset="0"/>
                <a:cs typeface="Times New Roman" panose="02020603050405020304" pitchFamily="18" charset="0"/>
              </a:rPr>
              <a:t> </a:t>
            </a:r>
            <a:endParaRPr lang="nb-NO" sz="1400" dirty="0">
              <a:ea typeface="Calibri" panose="020F0502020204030204" pitchFamily="34" charset="0"/>
              <a:cs typeface="Times New Roman" panose="02020603050405020304" pitchFamily="18" charset="0"/>
            </a:endParaRPr>
          </a:p>
          <a:p>
            <a:pPr>
              <a:lnSpc>
                <a:spcPct val="115000"/>
              </a:lnSpc>
              <a:spcAft>
                <a:spcPts val="0"/>
              </a:spcAft>
            </a:pPr>
            <a:r>
              <a:rPr lang="nb-NO" sz="1400" dirty="0">
                <a:effectLst/>
                <a:ea typeface="Times New Roman" panose="02020603050405020304" pitchFamily="18" charset="0"/>
                <a:cs typeface="Times New Roman" panose="02020603050405020304" pitchFamily="18" charset="0"/>
              </a:rPr>
              <a:t>Er 2 måneder, dvs. fra den første i måneden, hvis plassen sies opp midt i året, må det betales for oppsigelsesmåneden og neste måned (såfremt ikke et annet barn overtar plassen umiddelbart). </a:t>
            </a:r>
            <a:r>
              <a:rPr lang="nb-NO" sz="1400" dirty="0"/>
              <a:t>Det er ikke mulig å si opp barnehageplassen i juli måned, da dette er en betalingsfri mnd. </a:t>
            </a:r>
            <a:r>
              <a:rPr lang="nb-NO" sz="1400" dirty="0">
                <a:effectLst/>
                <a:ea typeface="Times New Roman" panose="02020603050405020304" pitchFamily="18" charset="0"/>
                <a:cs typeface="Times New Roman" panose="02020603050405020304" pitchFamily="18" charset="0"/>
              </a:rPr>
              <a:t>Dersom oppsigelser fra barn eller personale gjør at fortsatt drift ikke er mulig, gjelder den samme oppsigelsestiden på 2. måned, fra eier til foreldre. Grunner </a:t>
            </a:r>
            <a:r>
              <a:rPr lang="nb-NO" sz="1400" u="sng" dirty="0">
                <a:effectLst/>
                <a:ea typeface="Times New Roman" panose="02020603050405020304" pitchFamily="18" charset="0"/>
                <a:cs typeface="Times New Roman" panose="02020603050405020304" pitchFamily="18" charset="0"/>
              </a:rPr>
              <a:t>til oppsigelse fra barnehagen side, er manglende betaling og vedvarende samarbeidsvansker.</a:t>
            </a:r>
            <a:r>
              <a:rPr lang="nb-NO" sz="1400" dirty="0">
                <a:effectLst/>
                <a:ea typeface="Times New Roman" panose="02020603050405020304" pitchFamily="18" charset="0"/>
                <a:cs typeface="Times New Roman" panose="02020603050405020304" pitchFamily="18" charset="0"/>
              </a:rPr>
              <a:t> Det samme er tilfelle dersom barnehagen opphører/stenges. Siste oppsigelse måned før sommeren er april. Oppsigelsen skal da leveres skriftlig innen 1. april hvis ikke må det betales for august og september måned. Disse betingelsene gjelder også der foreldre/foresatte har akseptert plass, og barnet ikke har begynt i barnehagen.</a:t>
            </a:r>
            <a:endParaRPr lang="nb-NO" sz="1400" dirty="0">
              <a:ea typeface="Calibri" panose="020F0502020204030204" pitchFamily="34" charset="0"/>
              <a:cs typeface="Times New Roman" panose="02020603050405020304" pitchFamily="18" charset="0"/>
            </a:endParaRPr>
          </a:p>
          <a:p>
            <a:pPr>
              <a:lnSpc>
                <a:spcPct val="115000"/>
              </a:lnSpc>
              <a:spcAft>
                <a:spcPts val="0"/>
              </a:spcAft>
            </a:pPr>
            <a:endParaRPr lang="nb-NO" sz="1400" dirty="0">
              <a:effectLst/>
              <a:ea typeface="Calibri" panose="020F0502020204030204" pitchFamily="34" charset="0"/>
              <a:cs typeface="Times New Roman" panose="02020603050405020304" pitchFamily="18" charset="0"/>
            </a:endParaRPr>
          </a:p>
          <a:p>
            <a:pPr lvl="0">
              <a:lnSpc>
                <a:spcPct val="115000"/>
              </a:lnSpc>
              <a:spcAft>
                <a:spcPts val="0"/>
              </a:spcAft>
              <a:tabLst>
                <a:tab pos="457200" algn="l"/>
              </a:tabLst>
            </a:pPr>
            <a:r>
              <a:rPr lang="nb-NO" sz="1400" b="1" dirty="0">
                <a:effectLst/>
                <a:ea typeface="Times New Roman" panose="02020603050405020304" pitchFamily="18" charset="0"/>
                <a:cs typeface="Times New Roman" panose="02020603050405020304" pitchFamily="18" charset="0"/>
              </a:rPr>
              <a:t>10.  Foreldrebetaling</a:t>
            </a:r>
            <a:r>
              <a:rPr lang="nb-NO" sz="1400"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r>
              <a:rPr lang="nb-NO" sz="1400" dirty="0">
                <a:effectLst/>
                <a:ea typeface="Times New Roman" panose="02020603050405020304" pitchFamily="18" charset="0"/>
                <a:cs typeface="Times New Roman" panose="02020603050405020304" pitchFamily="18" charset="0"/>
              </a:rPr>
              <a:t>Eier fastsetter foreldrebetaling for et år av gangen. Foreldrebetalingen skjer forskuddsvis hver måned. Det betales for 11 måneder (feriestengt 4 uker i juli). </a:t>
            </a:r>
            <a:r>
              <a:rPr lang="nb-NO" sz="1400" dirty="0"/>
              <a:t>Ved forsinket henting av barna, kan det komme et gebyr på kr 100,- for hver påbegynt kvarter.</a:t>
            </a:r>
          </a:p>
          <a:p>
            <a:endParaRPr lang="nb-NO" sz="1400" b="1" u="sng" dirty="0">
              <a:solidFill>
                <a:srgbClr val="000000"/>
              </a:solidFill>
              <a:ea typeface="Times New Roman" panose="02020603050405020304" pitchFamily="18" charset="0"/>
              <a:cs typeface="Times New Roman" panose="02020603050405020304" pitchFamily="18" charset="0"/>
            </a:endParaRPr>
          </a:p>
          <a:p>
            <a:pPr marL="228600">
              <a:spcAft>
                <a:spcPts val="0"/>
              </a:spcAft>
            </a:pPr>
            <a:endParaRPr lang="nb-NO" sz="1400" dirty="0">
              <a:solidFill>
                <a:srgbClr val="000000"/>
              </a:solidFill>
              <a:ea typeface="Calibri" panose="020F0502020204030204" pitchFamily="34" charset="0"/>
              <a:cs typeface="Times New Roman" panose="02020603050405020304" pitchFamily="18" charset="0"/>
            </a:endParaRPr>
          </a:p>
          <a:p>
            <a:pPr marL="228600">
              <a:lnSpc>
                <a:spcPct val="115000"/>
              </a:lnSpc>
              <a:spcAft>
                <a:spcPts val="0"/>
              </a:spcAft>
            </a:pPr>
            <a:endParaRPr lang="nb-NO" sz="1400" dirty="0">
              <a:solidFill>
                <a:srgbClr val="000000"/>
              </a:solidFill>
              <a:effectLst/>
              <a:ea typeface="Calibri" panose="020F0502020204030204" pitchFamily="34" charset="0"/>
              <a:cs typeface="Times New Roman" panose="02020603050405020304" pitchFamily="18" charset="0"/>
            </a:endParaRPr>
          </a:p>
          <a:p>
            <a:pPr marL="228600">
              <a:lnSpc>
                <a:spcPct val="115000"/>
              </a:lnSpc>
              <a:spcAft>
                <a:spcPts val="0"/>
              </a:spcAft>
            </a:pPr>
            <a:endParaRPr lang="nb-NO" sz="1400" dirty="0">
              <a:solidFill>
                <a:srgbClr val="000000"/>
              </a:solidFill>
              <a:ea typeface="Calibri" panose="020F0502020204030204" pitchFamily="34" charset="0"/>
              <a:cs typeface="Times New Roman" panose="02020603050405020304" pitchFamily="18" charset="0"/>
            </a:endParaRPr>
          </a:p>
          <a:p>
            <a:pPr marL="228600">
              <a:lnSpc>
                <a:spcPct val="115000"/>
              </a:lnSpc>
              <a:spcAft>
                <a:spcPts val="0"/>
              </a:spcAft>
            </a:pPr>
            <a:endParaRPr lang="nb-NO" sz="1400" dirty="0">
              <a:solidFill>
                <a:srgbClr val="000000"/>
              </a:solidFill>
              <a:effectLst/>
              <a:ea typeface="Calibri" panose="020F0502020204030204" pitchFamily="34" charset="0"/>
              <a:cs typeface="Times New Roman" panose="02020603050405020304" pitchFamily="18" charset="0"/>
            </a:endParaRPr>
          </a:p>
          <a:p>
            <a:pPr marL="228600">
              <a:lnSpc>
                <a:spcPct val="115000"/>
              </a:lnSpc>
              <a:spcAft>
                <a:spcPts val="0"/>
              </a:spcAft>
            </a:pPr>
            <a:endParaRPr lang="nb-NO" sz="1400" dirty="0">
              <a:solidFill>
                <a:srgbClr val="000000"/>
              </a:solidFill>
              <a:ea typeface="Calibri" panose="020F0502020204030204" pitchFamily="34" charset="0"/>
              <a:cs typeface="Times New Roman" panose="02020603050405020304" pitchFamily="18" charset="0"/>
            </a:endParaRPr>
          </a:p>
          <a:p>
            <a:pPr marL="228600">
              <a:lnSpc>
                <a:spcPct val="115000"/>
              </a:lnSpc>
              <a:spcAft>
                <a:spcPts val="0"/>
              </a:spcAft>
            </a:pPr>
            <a:endParaRPr lang="nb-NO" sz="1400" dirty="0">
              <a:solidFill>
                <a:srgbClr val="000000"/>
              </a:solidFill>
              <a:ea typeface="Calibri" panose="020F0502020204030204" pitchFamily="34" charset="0"/>
              <a:cs typeface="Times New Roman" panose="02020603050405020304" pitchFamily="18" charset="0"/>
            </a:endParaRPr>
          </a:p>
          <a:p>
            <a:pPr marL="228600">
              <a:lnSpc>
                <a:spcPct val="115000"/>
              </a:lnSpc>
            </a:pPr>
            <a:endParaRPr lang="nb-NO" sz="1400" b="1" u="sng" dirty="0">
              <a:solidFill>
                <a:srgbClr val="000000"/>
              </a:solidFill>
              <a:ea typeface="Times New Roman" panose="02020603050405020304" pitchFamily="18" charset="0"/>
              <a:cs typeface="Times New Roman" panose="02020603050405020304" pitchFamily="18" charset="0"/>
            </a:endParaRPr>
          </a:p>
          <a:p>
            <a:pPr marL="228600">
              <a:lnSpc>
                <a:spcPct val="115000"/>
              </a:lnSpc>
              <a:spcAft>
                <a:spcPts val="0"/>
              </a:spcAft>
            </a:pPr>
            <a:endParaRPr lang="nb-NO" sz="1400" dirty="0">
              <a:ea typeface="Calibri" panose="020F0502020204030204" pitchFamily="34" charset="0"/>
              <a:cs typeface="Times New Roman" panose="02020603050405020304" pitchFamily="18" charset="0"/>
            </a:endParaRPr>
          </a:p>
          <a:p>
            <a:pPr marL="228600">
              <a:lnSpc>
                <a:spcPct val="115000"/>
              </a:lnSpc>
              <a:spcAft>
                <a:spcPts val="0"/>
              </a:spcAft>
            </a:pPr>
            <a:endParaRPr lang="nb-NO" sz="1400" dirty="0">
              <a:effectLst/>
              <a:ea typeface="Calibri" panose="020F0502020204030204" pitchFamily="34" charset="0"/>
              <a:cs typeface="Times New Roman" panose="02020603050405020304" pitchFamily="18" charset="0"/>
            </a:endParaRPr>
          </a:p>
        </p:txBody>
      </p:sp>
      <p:sp>
        <p:nvSpPr>
          <p:cNvPr id="3" name="Plassholder for lysbildenummer 2"/>
          <p:cNvSpPr>
            <a:spLocks noGrp="1"/>
          </p:cNvSpPr>
          <p:nvPr>
            <p:ph type="sldNum" sz="quarter" idx="12"/>
          </p:nvPr>
        </p:nvSpPr>
        <p:spPr/>
        <p:txBody>
          <a:bodyPr/>
          <a:lstStyle/>
          <a:p>
            <a:fld id="{CD5B4374-CB1E-42ED-970C-D3375A13E267}" type="slidenum">
              <a:rPr lang="nb-NO" smtClean="0"/>
              <a:t>5</a:t>
            </a:fld>
            <a:endParaRPr lang="nb-NO"/>
          </a:p>
        </p:txBody>
      </p:sp>
      <p:sp>
        <p:nvSpPr>
          <p:cNvPr id="5" name="TekstSylinder 4">
            <a:extLst>
              <a:ext uri="{FF2B5EF4-FFF2-40B4-BE49-F238E27FC236}">
                <a16:creationId xmlns:a16="http://schemas.microsoft.com/office/drawing/2014/main" id="{4F6F28A7-5531-47CD-8EA1-444B5C68AFFD}"/>
              </a:ext>
            </a:extLst>
          </p:cNvPr>
          <p:cNvSpPr txBox="1"/>
          <p:nvPr/>
        </p:nvSpPr>
        <p:spPr>
          <a:xfrm>
            <a:off x="404852" y="4139566"/>
            <a:ext cx="4155918"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0"/>
              </a:spcAft>
            </a:pPr>
            <a:r>
              <a:rPr lang="nb-NO" sz="1400" dirty="0">
                <a:ea typeface="Times New Roman" panose="02020603050405020304" pitchFamily="18" charset="0"/>
                <a:cs typeface="Times New Roman" panose="02020603050405020304" pitchFamily="18" charset="0"/>
              </a:rPr>
              <a:t>Pris fra 1.8.2025 er 1200</a:t>
            </a:r>
          </a:p>
          <a:p>
            <a:pPr>
              <a:spcAft>
                <a:spcPts val="0"/>
              </a:spcAft>
            </a:pPr>
            <a:r>
              <a:rPr lang="nb-NO" sz="1400" dirty="0">
                <a:ea typeface="Times New Roman" panose="02020603050405020304" pitchFamily="18" charset="0"/>
                <a:cs typeface="Times New Roman" panose="02020603050405020304" pitchFamily="18" charset="0"/>
              </a:rPr>
              <a:t>Søskenmoderasjon gis med:</a:t>
            </a:r>
          </a:p>
          <a:p>
            <a:r>
              <a:rPr lang="nb-NO" sz="1400" dirty="0">
                <a:ea typeface="Times New Roman" panose="02020603050405020304" pitchFamily="18" charset="0"/>
                <a:cs typeface="Times New Roman" panose="02020603050405020304" pitchFamily="18" charset="0"/>
              </a:rPr>
              <a:t>Søsken </a:t>
            </a:r>
            <a:r>
              <a:rPr lang="nb-NO" sz="1400" dirty="0" err="1">
                <a:ea typeface="Times New Roman" panose="02020603050405020304" pitchFamily="18" charset="0"/>
                <a:cs typeface="Times New Roman" panose="02020603050405020304" pitchFamily="18" charset="0"/>
              </a:rPr>
              <a:t>nr</a:t>
            </a:r>
            <a:r>
              <a:rPr lang="nb-NO" sz="1400" dirty="0">
                <a:ea typeface="Times New Roman" panose="02020603050405020304" pitchFamily="18" charset="0"/>
                <a:cs typeface="Times New Roman" panose="02020603050405020304" pitchFamily="18" charset="0"/>
              </a:rPr>
              <a:t> 2 - 30 %  </a:t>
            </a:r>
          </a:p>
          <a:p>
            <a:r>
              <a:rPr lang="nb-NO" sz="1400" dirty="0">
                <a:ea typeface="Times New Roman" panose="02020603050405020304" pitchFamily="18" charset="0"/>
                <a:cs typeface="Times New Roman" panose="02020603050405020304" pitchFamily="18" charset="0"/>
              </a:rPr>
              <a:t>Søsken </a:t>
            </a:r>
            <a:r>
              <a:rPr lang="nb-NO" sz="1400" dirty="0" err="1">
                <a:ea typeface="Times New Roman" panose="02020603050405020304" pitchFamily="18" charset="0"/>
                <a:cs typeface="Times New Roman" panose="02020603050405020304" pitchFamily="18" charset="0"/>
              </a:rPr>
              <a:t>nr</a:t>
            </a:r>
            <a:r>
              <a:rPr lang="nb-NO" sz="1400" dirty="0">
                <a:ea typeface="Times New Roman" panose="02020603050405020304" pitchFamily="18" charset="0"/>
                <a:cs typeface="Times New Roman" panose="02020603050405020304" pitchFamily="18" charset="0"/>
              </a:rPr>
              <a:t> 3 (eller flere) - 100 %</a:t>
            </a:r>
          </a:p>
          <a:p>
            <a:r>
              <a:rPr lang="nb-NO" sz="1400" dirty="0">
                <a:ea typeface="Calibri" panose="020F0502020204030204" pitchFamily="34" charset="0"/>
                <a:cs typeface="Times New Roman" panose="02020603050405020304" pitchFamily="18" charset="0"/>
              </a:rPr>
              <a:t>I tillegg kommer kostpenger på 350 kr pr. </a:t>
            </a:r>
            <a:r>
              <a:rPr lang="nb-NO" sz="1400" dirty="0" err="1">
                <a:ea typeface="Calibri" panose="020F0502020204030204" pitchFamily="34" charset="0"/>
                <a:cs typeface="Times New Roman" panose="02020603050405020304" pitchFamily="18" charset="0"/>
              </a:rPr>
              <a:t>mnd</a:t>
            </a:r>
            <a:endParaRPr lang="nb-NO" sz="1400" dirty="0">
              <a:ea typeface="Calibri" panose="020F0502020204030204" pitchFamily="34" charset="0"/>
              <a:cs typeface="Times New Roman" panose="02020603050405020304" pitchFamily="18" charset="0"/>
            </a:endParaRPr>
          </a:p>
          <a:p>
            <a:pPr>
              <a:spcAft>
                <a:spcPts val="0"/>
              </a:spcAft>
            </a:pPr>
            <a:r>
              <a:rPr lang="nb-NO" sz="1400" b="1" i="1" dirty="0">
                <a:ea typeface="Times New Roman" panose="02020603050405020304" pitchFamily="18" charset="0"/>
                <a:cs typeface="Times New Roman" panose="02020603050405020304" pitchFamily="18" charset="0"/>
              </a:rPr>
              <a:t>Vedvarende manglende betaling vil føre til oppsigelse</a:t>
            </a:r>
          </a:p>
        </p:txBody>
      </p:sp>
      <p:sp>
        <p:nvSpPr>
          <p:cNvPr id="9" name="TekstSylinder 8">
            <a:extLst>
              <a:ext uri="{FF2B5EF4-FFF2-40B4-BE49-F238E27FC236}">
                <a16:creationId xmlns:a16="http://schemas.microsoft.com/office/drawing/2014/main" id="{40132A53-DA19-4484-A630-2B034CE30A4A}"/>
              </a:ext>
            </a:extLst>
          </p:cNvPr>
          <p:cNvSpPr txBox="1"/>
          <p:nvPr/>
        </p:nvSpPr>
        <p:spPr>
          <a:xfrm>
            <a:off x="4660822" y="4142138"/>
            <a:ext cx="7048825" cy="227908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a:lnSpc>
                <a:spcPct val="115000"/>
              </a:lnSpc>
            </a:pPr>
            <a:r>
              <a:rPr lang="nb-NO" sz="1400" b="1" u="sng" dirty="0">
                <a:solidFill>
                  <a:srgbClr val="000000"/>
                </a:solidFill>
                <a:ea typeface="Times New Roman" panose="02020603050405020304" pitchFamily="18" charset="0"/>
                <a:cs typeface="Times New Roman" panose="02020603050405020304" pitchFamily="18" charset="0"/>
              </a:rPr>
              <a:t>Redusert </a:t>
            </a:r>
            <a:r>
              <a:rPr lang="nb-NO" sz="1400" b="1" u="sng" dirty="0" err="1">
                <a:solidFill>
                  <a:srgbClr val="000000"/>
                </a:solidFill>
                <a:ea typeface="Times New Roman" panose="02020603050405020304" pitchFamily="18" charset="0"/>
                <a:cs typeface="Times New Roman" panose="02020603050405020304" pitchFamily="18" charset="0"/>
              </a:rPr>
              <a:t>oppholdsavgift</a:t>
            </a:r>
            <a:r>
              <a:rPr lang="nb-NO" sz="1400" b="1" u="sng" dirty="0">
                <a:solidFill>
                  <a:srgbClr val="000000"/>
                </a:solidFill>
                <a:ea typeface="Times New Roman" panose="02020603050405020304" pitchFamily="18" charset="0"/>
                <a:cs typeface="Times New Roman" panose="02020603050405020304" pitchFamily="18" charset="0"/>
              </a:rPr>
              <a:t> og g</a:t>
            </a:r>
            <a:r>
              <a:rPr lang="nb-NO" sz="1400" b="1" u="sng" dirty="0"/>
              <a:t>ratis kjernetid for 4- og 5-åringer </a:t>
            </a:r>
          </a:p>
          <a:p>
            <a:pPr marL="228600"/>
            <a:r>
              <a:rPr lang="nb-NO" sz="1400" dirty="0"/>
              <a:t>Husholdninger med lavere inntekt enn gjeldende satser for nasjonal ordning, søker selv om redusert betaling. Det samme gjelder 20 timer gratis kjernetid for 3-, 4- og 5-åringer. Inntektsgrensen vedtas hvert år av Stortinget i forbindelsen med budsjettarbeidet. Søknadsskjema finnes på Arendal kommunes nettside</a:t>
            </a:r>
            <a:r>
              <a:rPr lang="nb-NO" sz="1400" dirty="0">
                <a:solidFill>
                  <a:srgbClr val="000000"/>
                </a:solidFill>
                <a:cs typeface="Times New Roman" panose="02020603050405020304" pitchFamily="18" charset="0"/>
              </a:rPr>
              <a:t>,</a:t>
            </a:r>
            <a:r>
              <a:rPr lang="nb-NO" sz="1400" dirty="0">
                <a:solidFill>
                  <a:srgbClr val="000000"/>
                </a:solidFill>
                <a:ea typeface="Times New Roman" panose="02020603050405020304" pitchFamily="18" charset="0"/>
                <a:cs typeface="Times New Roman" panose="02020603050405020304" pitchFamily="18" charset="0"/>
              </a:rPr>
              <a:t> </a:t>
            </a:r>
            <a:r>
              <a:rPr lang="nb-NO" sz="1400" dirty="0">
                <a:solidFill>
                  <a:srgbClr val="000000"/>
                </a:solidFill>
                <a:ea typeface="Times New Roman" panose="02020603050405020304" pitchFamily="18" charset="0"/>
                <a:cs typeface="Times New Roman" panose="02020603050405020304" pitchFamily="18" charset="0"/>
                <a:hlinkClick r:id="rId2"/>
              </a:rPr>
              <a:t>www.arendal.kommune.no</a:t>
            </a:r>
            <a:r>
              <a:rPr lang="nb-NO" sz="1400" dirty="0">
                <a:solidFill>
                  <a:srgbClr val="000000"/>
                </a:solidFill>
                <a:ea typeface="Times New Roman" panose="02020603050405020304" pitchFamily="18" charset="0"/>
                <a:cs typeface="Times New Roman" panose="02020603050405020304" pitchFamily="18" charset="0"/>
              </a:rPr>
              <a:t> </a:t>
            </a:r>
            <a:r>
              <a:rPr lang="nb-NO" sz="1400" dirty="0"/>
              <a:t> </a:t>
            </a:r>
            <a:r>
              <a:rPr lang="nb-NO" sz="1400" dirty="0">
                <a:solidFill>
                  <a:srgbClr val="000000"/>
                </a:solidFill>
                <a:ea typeface="Times New Roman" panose="02020603050405020304" pitchFamily="18" charset="0"/>
                <a:cs typeface="Times New Roman" panose="02020603050405020304" pitchFamily="18" charset="0"/>
              </a:rPr>
              <a:t>Her finner du også eventuelle endringer </a:t>
            </a:r>
            <a:r>
              <a:rPr lang="nb-NO" sz="1400" dirty="0"/>
              <a:t>(Det ligger link til dette skjemaet på barnehagens hjemmeside) Se </a:t>
            </a:r>
            <a:r>
              <a:rPr lang="nb-NO" sz="1400" dirty="0">
                <a:hlinkClick r:id="rId3"/>
              </a:rPr>
              <a:t>www.udir.no</a:t>
            </a:r>
            <a:r>
              <a:rPr lang="nb-NO" sz="1400" dirty="0"/>
              <a:t> og årsplan for mer informasjon (Dette kan endre seg fra år til år)</a:t>
            </a:r>
          </a:p>
          <a:p>
            <a:pPr marL="228600"/>
            <a:endParaRPr lang="nb-NO" sz="1400" dirty="0"/>
          </a:p>
          <a:p>
            <a:pPr marL="228600"/>
            <a:endParaRPr lang="nb-NO" sz="1400" dirty="0"/>
          </a:p>
        </p:txBody>
      </p:sp>
      <p:sp>
        <p:nvSpPr>
          <p:cNvPr id="11" name="TekstSylinder 10">
            <a:extLst>
              <a:ext uri="{FF2B5EF4-FFF2-40B4-BE49-F238E27FC236}">
                <a16:creationId xmlns:a16="http://schemas.microsoft.com/office/drawing/2014/main" id="{7568DD41-5B1A-4BFB-9997-5C4583C590D1}"/>
              </a:ext>
            </a:extLst>
          </p:cNvPr>
          <p:cNvSpPr txBox="1"/>
          <p:nvPr/>
        </p:nvSpPr>
        <p:spPr>
          <a:xfrm>
            <a:off x="404852" y="6105068"/>
            <a:ext cx="4155918" cy="30777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nb-NO" sz="1400" dirty="0">
                <a:solidFill>
                  <a:srgbClr val="000000"/>
                </a:solidFill>
                <a:ea typeface="Times New Roman" panose="02020603050405020304" pitchFamily="18" charset="0"/>
                <a:cs typeface="Times New Roman" panose="02020603050405020304" pitchFamily="18" charset="0"/>
              </a:rPr>
              <a:t>Ta kontakt med barnehagen ved eventuelle spørsmål </a:t>
            </a:r>
            <a:endParaRPr lang="nb-NO"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96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5721" y="136525"/>
            <a:ext cx="11800256" cy="6275564"/>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15000"/>
              </a:lnSpc>
              <a:tabLst>
                <a:tab pos="457200" algn="l"/>
              </a:tabLst>
            </a:pPr>
            <a:r>
              <a:rPr lang="nb-NO" sz="1400" b="1" dirty="0">
                <a:effectLst/>
                <a:ea typeface="Times New Roman" panose="02020603050405020304" pitchFamily="18" charset="0"/>
                <a:cs typeface="Times New Roman" panose="02020603050405020304" pitchFamily="18" charset="0"/>
              </a:rPr>
              <a:t>11. Barn og foreldres medvirkning</a:t>
            </a:r>
          </a:p>
          <a:p>
            <a:pPr lvl="0">
              <a:lnSpc>
                <a:spcPct val="115000"/>
              </a:lnSpc>
              <a:tabLst>
                <a:tab pos="457200" algn="l"/>
              </a:tabLst>
            </a:pPr>
            <a:r>
              <a:rPr lang="nb-NO" sz="1400" b="0" i="0" dirty="0">
                <a:solidFill>
                  <a:schemeClr val="tx1"/>
                </a:solidFill>
                <a:effectLst/>
              </a:rPr>
              <a:t>For å sikre samarbeidet med barnas hjem skal barnehagen ha et foreldreråd og et samarbeidsutvalg. Barn i barnehagen har rett til å gi uttrykk</a:t>
            </a:r>
          </a:p>
          <a:p>
            <a:pPr lvl="0">
              <a:lnSpc>
                <a:spcPct val="115000"/>
              </a:lnSpc>
              <a:tabLst>
                <a:tab pos="457200" algn="l"/>
              </a:tabLst>
            </a:pPr>
            <a:r>
              <a:rPr lang="nb-NO" sz="1400" b="0" i="0" dirty="0">
                <a:solidFill>
                  <a:schemeClr val="tx1"/>
                </a:solidFill>
                <a:effectLst/>
              </a:rPr>
              <a:t>for sitt syn på barnehagens daglige virksomhet. Barnets synspunkter skal tillegges vekt i samsvar med dets alder og modenhet.</a:t>
            </a:r>
            <a:endParaRPr lang="nb-NO" sz="1400" dirty="0">
              <a:solidFill>
                <a:schemeClr val="tx1"/>
              </a:solidFill>
              <a:effectLst/>
              <a:ea typeface="Calibri" panose="020F0502020204030204" pitchFamily="34" charset="0"/>
              <a:cs typeface="Times New Roman" panose="02020603050405020304" pitchFamily="18" charset="0"/>
            </a:endParaRPr>
          </a:p>
          <a:p>
            <a:r>
              <a:rPr lang="nb-NO" sz="1400" b="1" u="sng" dirty="0">
                <a:ea typeface="Calibri" panose="020F0502020204030204" pitchFamily="34" charset="0"/>
                <a:cs typeface="Times New Roman" panose="02020603050405020304" pitchFamily="18" charset="0"/>
              </a:rPr>
              <a:t>Barnehagens foreldreråd og samarbeidsutvalg </a:t>
            </a:r>
            <a:endParaRPr lang="nb-NO" sz="1400" dirty="0">
              <a:ea typeface="Calibri" panose="020F0502020204030204" pitchFamily="34" charset="0"/>
              <a:cs typeface="Times New Roman" panose="02020603050405020304" pitchFamily="18" charset="0"/>
            </a:endParaRPr>
          </a:p>
          <a:p>
            <a:r>
              <a:rPr lang="nb-NO" sz="1400" dirty="0">
                <a:solidFill>
                  <a:schemeClr val="tx1"/>
                </a:solidFill>
                <a:ea typeface="Calibri" panose="020F0502020204030204" pitchFamily="34" charset="0"/>
                <a:cs typeface="Times New Roman" panose="02020603050405020304" pitchFamily="18" charset="0"/>
              </a:rPr>
              <a:t>I følge Lov om barnehager § 4 har barnehagen et foreldreråd og et samarbeidsutvalg.  Foreldrerådet består av foreldre til alle barna og</a:t>
            </a:r>
            <a:r>
              <a:rPr lang="nb-NO" sz="1400" b="0" i="0" dirty="0">
                <a:solidFill>
                  <a:schemeClr val="tx1"/>
                </a:solidFill>
                <a:effectLst/>
              </a:rPr>
              <a:t> skal fremme fellesinteressene til foreldre og bidra til at samarbeid mellom barnehagen og foreldregruppen skaper et godt barnehagemiljø. Foreldrerådet skal bli forelagt og ha rett til å uttale seg i saker som er viktige for foreldrenes forhold til barnehagen. Ved avstemning i foreldrerådet gis det en stemme for hvert barn, og vanlig flertallsvedtak gjelder.</a:t>
            </a:r>
            <a:r>
              <a:rPr lang="nb-NO" sz="1400" b="0" i="0" dirty="0">
                <a:solidFill>
                  <a:schemeClr val="tx1"/>
                </a:solidFill>
                <a:effectLst/>
                <a:cs typeface="Times New Roman" panose="02020603050405020304" pitchFamily="18" charset="0"/>
              </a:rPr>
              <a:t> </a:t>
            </a:r>
            <a:r>
              <a:rPr lang="nb-NO" sz="1400" dirty="0">
                <a:solidFill>
                  <a:schemeClr val="tx1"/>
                </a:solidFill>
                <a:ea typeface="Calibri" panose="020F0502020204030204" pitchFamily="34" charset="0"/>
                <a:cs typeface="Times New Roman" panose="02020603050405020304" pitchFamily="18" charset="0"/>
              </a:rPr>
              <a:t>Samarbeidsutvalg består av foreldre (valgt av foreldrerådet), ansatte og eier og </a:t>
            </a:r>
            <a:r>
              <a:rPr lang="nb-NO" sz="1400" b="0" i="0" dirty="0">
                <a:solidFill>
                  <a:schemeClr val="tx1"/>
                </a:solidFill>
                <a:effectLst/>
              </a:rPr>
              <a:t>skal være et rådgivende, kontaktskapende og</a:t>
            </a:r>
            <a:r>
              <a:rPr lang="nb-NO" sz="1400" dirty="0">
                <a:solidFill>
                  <a:schemeClr val="tx1"/>
                </a:solidFill>
              </a:rPr>
              <a:t> </a:t>
            </a:r>
            <a:r>
              <a:rPr lang="nb-NO" sz="1400" b="0" i="0" dirty="0">
                <a:solidFill>
                  <a:schemeClr val="tx1"/>
                </a:solidFill>
                <a:effectLst/>
              </a:rPr>
              <a:t>samordnende organ. Samarbeidsutvalget består av foreldre/foresatte og ansatte i barnehagen, slik at hver gruppe er likt representert. </a:t>
            </a:r>
          </a:p>
          <a:p>
            <a:endParaRPr lang="nb-NO" sz="1400" b="1" dirty="0">
              <a:solidFill>
                <a:srgbClr val="000000"/>
              </a:solidFill>
              <a:ea typeface="Calibri" panose="020F0502020204030204" pitchFamily="34" charset="0"/>
              <a:cs typeface="Calibri" panose="020F0502020204030204" pitchFamily="34" charset="0"/>
            </a:endParaRPr>
          </a:p>
          <a:p>
            <a:pPr lvl="0">
              <a:lnSpc>
                <a:spcPct val="115000"/>
              </a:lnSpc>
              <a:tabLst>
                <a:tab pos="457200" algn="l"/>
              </a:tabLst>
            </a:pPr>
            <a:r>
              <a:rPr lang="nb-NO" sz="1400" b="1" dirty="0">
                <a:effectLst/>
                <a:ea typeface="Times New Roman" panose="02020603050405020304" pitchFamily="18" charset="0"/>
                <a:cs typeface="Times New Roman" panose="02020603050405020304" pitchFamily="18" charset="0"/>
              </a:rPr>
              <a:t>12. Taushetsplikt</a:t>
            </a:r>
            <a:r>
              <a:rPr lang="nb-NO" sz="1400"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pPr>
              <a:lnSpc>
                <a:spcPct val="115000"/>
              </a:lnSpc>
            </a:pPr>
            <a:r>
              <a:rPr lang="nb-NO" sz="1400" b="0" i="0" dirty="0">
                <a:solidFill>
                  <a:schemeClr val="tx1"/>
                </a:solidFill>
                <a:effectLst/>
              </a:rPr>
              <a:t>Alle ansatte i barnehagen har taushetsplikt i forhold til forvaltningsloven fra §§ 13 til 13 f. </a:t>
            </a:r>
            <a:r>
              <a:rPr lang="nb-NO" sz="1400" b="0" i="0" dirty="0" err="1">
                <a:solidFill>
                  <a:schemeClr val="tx1"/>
                </a:solidFill>
                <a:effectLst/>
              </a:rPr>
              <a:t>jf</a:t>
            </a:r>
            <a:r>
              <a:rPr lang="nb-NO" sz="1400" b="0" i="0" dirty="0">
                <a:solidFill>
                  <a:schemeClr val="tx1"/>
                </a:solidFill>
                <a:effectLst/>
              </a:rPr>
              <a:t> Lov om barnehage § </a:t>
            </a:r>
            <a:r>
              <a:rPr lang="nb-NO" sz="1400" dirty="0">
                <a:solidFill>
                  <a:schemeClr val="tx1"/>
                </a:solidFill>
              </a:rPr>
              <a:t>44</a:t>
            </a:r>
            <a:r>
              <a:rPr lang="nb-NO" sz="1400" b="0" i="0" dirty="0">
                <a:solidFill>
                  <a:schemeClr val="tx1"/>
                </a:solidFill>
                <a:effectLst/>
              </a:rPr>
              <a:t>.</a:t>
            </a:r>
          </a:p>
          <a:p>
            <a:pPr>
              <a:lnSpc>
                <a:spcPct val="115000"/>
              </a:lnSpc>
            </a:pPr>
            <a:endParaRPr lang="nb-NO" sz="1400" dirty="0">
              <a:solidFill>
                <a:schemeClr val="tx1"/>
              </a:solidFill>
              <a:effectLst/>
              <a:ea typeface="Calibri" panose="020F0502020204030204" pitchFamily="34" charset="0"/>
              <a:cs typeface="Times New Roman" panose="02020603050405020304" pitchFamily="18" charset="0"/>
            </a:endParaRPr>
          </a:p>
          <a:p>
            <a:pPr lvl="0">
              <a:lnSpc>
                <a:spcPct val="115000"/>
              </a:lnSpc>
              <a:tabLst>
                <a:tab pos="457200" algn="l"/>
              </a:tabLst>
            </a:pPr>
            <a:r>
              <a:rPr lang="nb-NO" sz="1400" b="1" dirty="0">
                <a:effectLst/>
                <a:ea typeface="Times New Roman" panose="02020603050405020304" pitchFamily="18" charset="0"/>
                <a:cs typeface="Times New Roman" panose="02020603050405020304" pitchFamily="18" charset="0"/>
              </a:rPr>
              <a:t>13. Opplysningsplikt</a:t>
            </a:r>
            <a:r>
              <a:rPr lang="nb-NO" sz="1400" b="1" dirty="0">
                <a:ea typeface="Times New Roman" panose="02020603050405020304" pitchFamily="18" charset="0"/>
                <a:cs typeface="Times New Roman" panose="02020603050405020304" pitchFamily="18" charset="0"/>
              </a:rPr>
              <a:t>/</a:t>
            </a:r>
            <a:r>
              <a:rPr lang="nb-NO" sz="1400" b="1" dirty="0"/>
              <a:t>Avvergingsplikt </a:t>
            </a:r>
          </a:p>
          <a:p>
            <a:pPr lvl="0">
              <a:lnSpc>
                <a:spcPct val="115000"/>
              </a:lnSpc>
              <a:tabLst>
                <a:tab pos="457200" algn="l"/>
              </a:tabLst>
            </a:pPr>
            <a:r>
              <a:rPr lang="nb-NO" sz="1400" dirty="0">
                <a:effectLst/>
                <a:ea typeface="Times New Roman" panose="02020603050405020304" pitchFamily="18" charset="0"/>
                <a:cs typeface="Times New Roman" panose="02020603050405020304" pitchFamily="18" charset="0"/>
              </a:rPr>
              <a:t>Barnehagepersonalet har opplysningsplikt i forhold til § </a:t>
            </a:r>
            <a:r>
              <a:rPr lang="nb-NO" sz="1400" dirty="0">
                <a:ea typeface="Times New Roman" panose="02020603050405020304" pitchFamily="18" charset="0"/>
                <a:cs typeface="Times New Roman" panose="02020603050405020304" pitchFamily="18" charset="0"/>
              </a:rPr>
              <a:t>45</a:t>
            </a:r>
            <a:r>
              <a:rPr lang="nb-NO" sz="1400" dirty="0">
                <a:effectLst/>
                <a:ea typeface="Times New Roman" panose="02020603050405020304" pitchFamily="18" charset="0"/>
                <a:cs typeface="Times New Roman" panose="02020603050405020304" pitchFamily="18" charset="0"/>
              </a:rPr>
              <a:t> og </a:t>
            </a:r>
            <a:r>
              <a:rPr lang="nb-NO" sz="1400" dirty="0">
                <a:ea typeface="Times New Roman" panose="02020603050405020304" pitchFamily="18" charset="0"/>
                <a:cs typeface="Times New Roman" panose="02020603050405020304" pitchFamily="18" charset="0"/>
              </a:rPr>
              <a:t>46</a:t>
            </a:r>
            <a:r>
              <a:rPr lang="nb-NO" sz="1400" dirty="0">
                <a:effectLst/>
                <a:ea typeface="Times New Roman" panose="02020603050405020304" pitchFamily="18" charset="0"/>
                <a:cs typeface="Times New Roman" panose="02020603050405020304" pitchFamily="18" charset="0"/>
              </a:rPr>
              <a:t> i loven.</a:t>
            </a:r>
            <a:r>
              <a:rPr lang="nb-NO" sz="1400" dirty="0">
                <a:ea typeface="Times New Roman" panose="02020603050405020304" pitchFamily="18" charset="0"/>
                <a:cs typeface="Times New Roman" panose="02020603050405020304" pitchFamily="18" charset="0"/>
              </a:rPr>
              <a:t> </a:t>
            </a:r>
            <a:r>
              <a:rPr lang="nb-NO" sz="1400" dirty="0">
                <a:effectLst/>
                <a:ea typeface="Times New Roman" panose="02020603050405020304" pitchFamily="18" charset="0"/>
                <a:cs typeface="Times New Roman" panose="02020603050405020304" pitchFamily="18" charset="0"/>
              </a:rPr>
              <a:t>Ved </a:t>
            </a:r>
            <a:r>
              <a:rPr lang="nb-NO" sz="1400" dirty="0">
                <a:solidFill>
                  <a:schemeClr val="tx1"/>
                </a:solidFill>
                <a:effectLst/>
                <a:ea typeface="Times New Roman" panose="02020603050405020304" pitchFamily="18" charset="0"/>
                <a:cs typeface="Times New Roman" panose="02020603050405020304" pitchFamily="18" charset="0"/>
              </a:rPr>
              <a:t>nødvendige </a:t>
            </a:r>
            <a:r>
              <a:rPr lang="nb-NO" sz="1400" b="0" i="0" dirty="0">
                <a:solidFill>
                  <a:schemeClr val="tx1"/>
                </a:solidFill>
                <a:effectLst/>
              </a:rPr>
              <a:t>tiltak kan opplysninger bare gis etter samtykke fra foreldre/foresatt, eller så langt opplysningene ellers kan gis uten hinder av taushetsplikt.  Enhver som utfører tjeneste eller arbeid i barnehage, skal i sitt arbeid være oppmerksom på forhold som kan føre til tiltak fra barneverntjenesten </a:t>
            </a:r>
            <a:r>
              <a:rPr lang="nb-NO" sz="1400" dirty="0"/>
              <a:t>til å avverge et straffbart forhold.  Avvergingsplikten gjelder oss alle. Er du fagperson og har kolleger eller en overordnet som ikke deler din oppfatning av at et alvorlig lovbrudd vil skje, har du fortsatt plikt til å søke å avverge hvis du selv mener det mest sannsynlig vil skje. jf. straffeloven § 196.</a:t>
            </a:r>
            <a:endParaRPr lang="nb-NO" sz="1400" dirty="0">
              <a:ea typeface="Calibri" panose="020F0502020204030204" pitchFamily="34" charset="0"/>
              <a:cs typeface="Times New Roman" panose="02020603050405020304" pitchFamily="18" charset="0"/>
            </a:endParaRPr>
          </a:p>
          <a:p>
            <a:pPr>
              <a:lnSpc>
                <a:spcPct val="115000"/>
              </a:lnSpc>
            </a:pPr>
            <a:endParaRPr lang="nb-NO" sz="1400" dirty="0">
              <a:solidFill>
                <a:schemeClr val="tx1"/>
              </a:solidFill>
              <a:ea typeface="Times New Roman" panose="02020603050405020304" pitchFamily="18" charset="0"/>
              <a:cs typeface="Times New Roman" panose="02020603050405020304" pitchFamily="18" charset="0"/>
            </a:endParaRPr>
          </a:p>
          <a:p>
            <a:pPr>
              <a:lnSpc>
                <a:spcPct val="115000"/>
              </a:lnSpc>
            </a:pPr>
            <a:r>
              <a:rPr lang="nb-NO" sz="1400" b="1" dirty="0">
                <a:effectLst/>
                <a:ea typeface="Times New Roman" panose="02020603050405020304" pitchFamily="18" charset="0"/>
                <a:cs typeface="Times New Roman" panose="02020603050405020304" pitchFamily="18" charset="0"/>
              </a:rPr>
              <a:t>14. Politiattest</a:t>
            </a:r>
            <a:r>
              <a:rPr lang="nb-NO" sz="1400" dirty="0">
                <a:effectLst/>
                <a:ea typeface="Times New Roman" panose="02020603050405020304" pitchFamily="18" charset="0"/>
                <a:cs typeface="Times New Roman" panose="02020603050405020304" pitchFamily="18" charset="0"/>
              </a:rPr>
              <a:t> </a:t>
            </a:r>
            <a:endParaRPr lang="nb-NO" sz="1400" dirty="0">
              <a:ea typeface="Times New Roman" panose="02020603050405020304" pitchFamily="18" charset="0"/>
              <a:cs typeface="Times New Roman" panose="02020603050405020304" pitchFamily="18" charset="0"/>
            </a:endParaRPr>
          </a:p>
          <a:p>
            <a:pPr lvl="0">
              <a:lnSpc>
                <a:spcPct val="115000"/>
              </a:lnSpc>
              <a:spcAft>
                <a:spcPts val="0"/>
              </a:spcAft>
              <a:tabLst>
                <a:tab pos="457200" algn="l"/>
              </a:tabLst>
            </a:pPr>
            <a:r>
              <a:rPr lang="nb-NO" sz="1400" b="0" i="0" dirty="0">
                <a:solidFill>
                  <a:schemeClr val="tx1"/>
                </a:solidFill>
                <a:effectLst/>
              </a:rPr>
              <a:t>Den som skal ansettes fast eller midlertidig i barnehage skal legge frem politiattest som nevnt i politiregisterloven § 39 første </a:t>
            </a:r>
            <a:r>
              <a:rPr lang="nb-NO" sz="1400" dirty="0">
                <a:solidFill>
                  <a:schemeClr val="tx1"/>
                </a:solidFill>
              </a:rPr>
              <a:t>ledd.  Barnehageeier og kommunen som barnehagemyndighet kan kreve politiattest som nevnt i første ledd for andre personer som regelmessig oppholder seg i barnehagen eller har vesentlig innflytelse på barnehagens drift. Personer som er dømt for seksuelle overgrep mot mindreårige er utelukket fra fast eller midlertidig ansettelse i barnehager. I andre tilfeller må konsekvensene av merknader på politiattesten vurderes i det enkelte tilfellet. Jf. Lov om barnehage § 30.</a:t>
            </a:r>
          </a:p>
        </p:txBody>
      </p:sp>
      <p:sp>
        <p:nvSpPr>
          <p:cNvPr id="3" name="Plassholder for lysbildenummer 2"/>
          <p:cNvSpPr>
            <a:spLocks noGrp="1"/>
          </p:cNvSpPr>
          <p:nvPr>
            <p:ph type="sldNum" sz="quarter" idx="12"/>
          </p:nvPr>
        </p:nvSpPr>
        <p:spPr/>
        <p:txBody>
          <a:bodyPr/>
          <a:lstStyle/>
          <a:p>
            <a:fld id="{CD5B4374-CB1E-42ED-970C-D3375A13E267}" type="slidenum">
              <a:rPr lang="nb-NO" smtClean="0"/>
              <a:t>6</a:t>
            </a:fld>
            <a:endParaRPr lang="nb-NO"/>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534" y="2323308"/>
            <a:ext cx="788564" cy="788564"/>
          </a:xfrm>
          <a:prstGeom prst="rect">
            <a:avLst/>
          </a:prstGeom>
        </p:spPr>
      </p:pic>
    </p:spTree>
    <p:extLst>
      <p:ext uri="{BB962C8B-B14F-4D97-AF65-F5344CB8AC3E}">
        <p14:creationId xmlns:p14="http://schemas.microsoft.com/office/powerpoint/2010/main" val="412961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6742" y="332185"/>
            <a:ext cx="11654972" cy="601324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Aft>
                <a:spcPts val="0"/>
              </a:spcAft>
            </a:pPr>
            <a:r>
              <a:rPr lang="nb-NO" sz="1400" b="1" dirty="0">
                <a:solidFill>
                  <a:srgbClr val="000000"/>
                </a:solidFill>
                <a:ea typeface="Calibri" panose="020F0502020204030204" pitchFamily="34" charset="0"/>
                <a:cs typeface="Times New Roman" panose="02020603050405020304" pitchFamily="18" charset="0"/>
              </a:rPr>
              <a:t>15</a:t>
            </a:r>
            <a:r>
              <a:rPr lang="nb-NO" sz="1400" b="1" dirty="0">
                <a:solidFill>
                  <a:srgbClr val="000000"/>
                </a:solidFill>
                <a:effectLst/>
                <a:ea typeface="Calibri" panose="020F0502020204030204" pitchFamily="34" charset="0"/>
                <a:cs typeface="Times New Roman" panose="02020603050405020304" pitchFamily="18" charset="0"/>
              </a:rPr>
              <a:t>. </a:t>
            </a:r>
            <a:r>
              <a:rPr lang="nb-NO" sz="1400" b="1" dirty="0">
                <a:solidFill>
                  <a:srgbClr val="000000"/>
                </a:solidFill>
                <a:effectLst/>
                <a:ea typeface="Calibri" panose="020F0502020204030204" pitchFamily="34" charset="0"/>
                <a:cs typeface="Calibri" panose="020F0502020204030204" pitchFamily="34" charset="0"/>
              </a:rPr>
              <a:t>Forsikring</a:t>
            </a:r>
            <a:endParaRPr lang="nb-NO" sz="1400" b="1" dirty="0">
              <a:solidFill>
                <a:srgbClr val="000000"/>
              </a:solidFill>
              <a:ea typeface="Calibri" panose="020F0502020204030204" pitchFamily="34" charset="0"/>
              <a:cs typeface="Calibri" panose="020F0502020204030204" pitchFamily="34" charset="0"/>
            </a:endParaRPr>
          </a:p>
          <a:p>
            <a:pPr>
              <a:lnSpc>
                <a:spcPct val="115000"/>
              </a:lnSpc>
              <a:spcAft>
                <a:spcPts val="0"/>
              </a:spcAft>
            </a:pPr>
            <a:r>
              <a:rPr lang="nb-NO" sz="1400" dirty="0">
                <a:solidFill>
                  <a:srgbClr val="000000"/>
                </a:solidFill>
                <a:effectLst/>
                <a:ea typeface="Times New Roman" panose="02020603050405020304" pitchFamily="18" charset="0"/>
                <a:cs typeface="Calibri" panose="020F0502020204030204" pitchFamily="34" charset="0"/>
              </a:rPr>
              <a:t>Barna er forsikret i </a:t>
            </a:r>
            <a:r>
              <a:rPr lang="nb-NO" sz="1400" dirty="0">
                <a:solidFill>
                  <a:srgbClr val="000000"/>
                </a:solidFill>
                <a:ea typeface="Times New Roman" panose="02020603050405020304" pitchFamily="18" charset="0"/>
                <a:cs typeface="Calibri" panose="020F0502020204030204" pitchFamily="34" charset="0"/>
              </a:rPr>
              <a:t>Trygg</a:t>
            </a:r>
            <a:r>
              <a:rPr lang="nb-NO" sz="1400" dirty="0">
                <a:solidFill>
                  <a:srgbClr val="000000"/>
                </a:solidFill>
                <a:effectLst/>
                <a:ea typeface="Times New Roman" panose="02020603050405020304" pitchFamily="18" charset="0"/>
                <a:cs typeface="Calibri" panose="020F0502020204030204" pitchFamily="34" charset="0"/>
              </a:rPr>
              <a:t>. Barna er </a:t>
            </a:r>
            <a:r>
              <a:rPr lang="nb-NO" sz="1400" dirty="0">
                <a:solidFill>
                  <a:srgbClr val="000000"/>
                </a:solidFill>
                <a:effectLst/>
                <a:ea typeface="Calibri" panose="020F0502020204030204" pitchFamily="34" charset="0"/>
                <a:cs typeface="Calibri" panose="020F0502020204030204" pitchFamily="34" charset="0"/>
              </a:rPr>
              <a:t>forsikret mot skade som de eventuelt påfører seg til og fra hjem/barnehage og under oppholdet i barnehagen. Personalet er også forsikret i </a:t>
            </a:r>
            <a:r>
              <a:rPr lang="nb-NO" sz="1400" dirty="0">
                <a:solidFill>
                  <a:srgbClr val="000000"/>
                </a:solidFill>
                <a:ea typeface="Calibri" panose="020F0502020204030204" pitchFamily="34" charset="0"/>
                <a:cs typeface="Calibri" panose="020F0502020204030204" pitchFamily="34" charset="0"/>
              </a:rPr>
              <a:t>Trygg</a:t>
            </a:r>
            <a:r>
              <a:rPr lang="nb-NO" sz="1400" dirty="0">
                <a:solidFill>
                  <a:srgbClr val="000000"/>
                </a:solidFill>
                <a:effectLst/>
                <a:ea typeface="Calibri" panose="020F0502020204030204" pitchFamily="34" charset="0"/>
                <a:cs typeface="Calibri" panose="020F0502020204030204" pitchFamily="34" charset="0"/>
              </a:rPr>
              <a:t>.  </a:t>
            </a:r>
          </a:p>
          <a:p>
            <a:pPr lvl="0">
              <a:lnSpc>
                <a:spcPct val="115000"/>
              </a:lnSpc>
              <a:tabLst>
                <a:tab pos="457200" algn="l"/>
              </a:tabLst>
            </a:pPr>
            <a:endParaRPr lang="nb-NO" sz="1400" b="1" dirty="0">
              <a:effectLst/>
              <a:ea typeface="Times New Roman" panose="02020603050405020304" pitchFamily="18" charset="0"/>
              <a:cs typeface="Times New Roman" panose="02020603050405020304" pitchFamily="18" charset="0"/>
            </a:endParaRPr>
          </a:p>
          <a:p>
            <a:pPr lvl="0">
              <a:lnSpc>
                <a:spcPct val="115000"/>
              </a:lnSpc>
              <a:tabLst>
                <a:tab pos="457200" algn="l"/>
              </a:tabLst>
            </a:pPr>
            <a:r>
              <a:rPr lang="nb-NO" sz="1400" b="1" dirty="0">
                <a:effectLst/>
                <a:ea typeface="Times New Roman" panose="02020603050405020304" pitchFamily="18" charset="0"/>
                <a:cs typeface="Times New Roman" panose="02020603050405020304" pitchFamily="18" charset="0"/>
              </a:rPr>
              <a:t>16. Internkontroll</a:t>
            </a:r>
            <a:r>
              <a:rPr lang="nb-NO" sz="1400" dirty="0">
                <a:effectLst/>
                <a:ea typeface="Times New Roman" panose="02020603050405020304" pitchFamily="18" charset="0"/>
                <a:cs typeface="Times New Roman" panose="02020603050405020304" pitchFamily="18" charset="0"/>
              </a:rPr>
              <a:t> </a:t>
            </a:r>
            <a:endParaRPr lang="nb-NO" sz="1400" dirty="0">
              <a:ea typeface="Times New Roman" panose="02020603050405020304" pitchFamily="18" charset="0"/>
              <a:cs typeface="Times New Roman" panose="02020603050405020304" pitchFamily="18" charset="0"/>
            </a:endParaRPr>
          </a:p>
          <a:p>
            <a:pPr lvl="0">
              <a:lnSpc>
                <a:spcPct val="115000"/>
              </a:lnSpc>
              <a:tabLst>
                <a:tab pos="457200" algn="l"/>
              </a:tabLst>
            </a:pPr>
            <a:r>
              <a:rPr lang="nb-NO" sz="1400" b="0" i="0" dirty="0">
                <a:solidFill>
                  <a:schemeClr val="tx1"/>
                </a:solidFill>
                <a:effectLst/>
              </a:rPr>
              <a:t>Barnehageeier skal ha internkontroll med barnehagen for å sikre at barnehagen oppfyller kravene i barnehageloven. Barnehageeier må delegere oppgaver og utførelsen av kontrollarbeidet til barnehagen. Internkontrollen skal være systematisk og tilpasset barnehagens størrelse, egenart, aktiviteter og risikoforhold</a:t>
            </a:r>
            <a:r>
              <a:rPr lang="nb-NO" sz="1400" b="0" i="0" dirty="0">
                <a:solidFill>
                  <a:srgbClr val="303030"/>
                </a:solidFill>
                <a:effectLst/>
                <a:latin typeface="Roboto"/>
              </a:rPr>
              <a:t>. </a:t>
            </a:r>
            <a:r>
              <a:rPr lang="nb-NO" sz="1400" dirty="0">
                <a:effectLst/>
                <a:ea typeface="Times New Roman" panose="02020603050405020304" pitchFamily="18" charset="0"/>
                <a:cs typeface="Times New Roman" panose="02020603050405020304" pitchFamily="18" charset="0"/>
              </a:rPr>
              <a:t>Styrer/eier av barnehagen er ansvarlig for internkontroll og </a:t>
            </a:r>
            <a:r>
              <a:rPr lang="nb-NO" sz="1400" dirty="0">
                <a:effectLst/>
                <a:ea typeface="Calibri" panose="020F0502020204030204" pitchFamily="34" charset="0"/>
                <a:cs typeface="Times New Roman" panose="02020603050405020304" pitchFamily="18" charset="0"/>
              </a:rPr>
              <a:t>for at det etablerte internkontrollsystemet følges opp, og har plikt til å gi relevantinformasjon til foresatte, </a:t>
            </a:r>
            <a:r>
              <a:rPr lang="nb-NO" sz="1400" b="0" i="0" dirty="0">
                <a:solidFill>
                  <a:schemeClr val="tx1"/>
                </a:solidFill>
                <a:effectLst/>
              </a:rPr>
              <a:t>§ 9 Internkontroll i barnehagen</a:t>
            </a:r>
            <a:endParaRPr lang="nb-NO" sz="1400" b="0" i="0" dirty="0">
              <a:solidFill>
                <a:schemeClr val="tx1"/>
              </a:solidFill>
              <a:cs typeface="Times New Roman" panose="02020603050405020304" pitchFamily="18" charset="0"/>
            </a:endParaRPr>
          </a:p>
          <a:p>
            <a:pPr lvl="0">
              <a:lnSpc>
                <a:spcPct val="115000"/>
              </a:lnSpc>
              <a:tabLst>
                <a:tab pos="457200" algn="l"/>
              </a:tabLst>
            </a:pPr>
            <a:r>
              <a:rPr lang="nb-NO" sz="1400" dirty="0">
                <a:ea typeface="Times New Roman" panose="02020603050405020304" pitchFamily="18" charset="0"/>
                <a:cs typeface="Times New Roman" panose="02020603050405020304" pitchFamily="18" charset="0"/>
              </a:rPr>
              <a:t>Styrer har</a:t>
            </a:r>
            <a:r>
              <a:rPr lang="nb-NO" sz="1400" dirty="0">
                <a:effectLst/>
                <a:ea typeface="Times New Roman" panose="02020603050405020304" pitchFamily="18" charset="0"/>
                <a:cs typeface="Times New Roman" panose="02020603050405020304" pitchFamily="18" charset="0"/>
              </a:rPr>
              <a:t> også ansvar for å ha gjennomført HMS-kurs. </a:t>
            </a:r>
          </a:p>
          <a:p>
            <a:pPr lvl="0">
              <a:lnSpc>
                <a:spcPct val="115000"/>
              </a:lnSpc>
              <a:tabLst>
                <a:tab pos="457200" algn="l"/>
              </a:tabLst>
            </a:pPr>
            <a:r>
              <a:rPr lang="nb-NO" sz="1400" dirty="0">
                <a:effectLst/>
                <a:ea typeface="Times New Roman" panose="02020603050405020304" pitchFamily="18" charset="0"/>
                <a:cs typeface="Times New Roman" panose="02020603050405020304" pitchFamily="18" charset="0"/>
              </a:rPr>
              <a:t>Barnehagen har egne prosedyrer, egne skjema og perm for dette som er tilgjengelig for alle, vi har også HMS gjennom «grønn jobb»</a:t>
            </a:r>
            <a:endParaRPr lang="nb-NO" sz="1400" dirty="0">
              <a:effectLst/>
              <a:ea typeface="Calibri" panose="020F0502020204030204" pitchFamily="34" charset="0"/>
              <a:cs typeface="Times New Roman" panose="02020603050405020304" pitchFamily="18" charset="0"/>
            </a:endParaRPr>
          </a:p>
          <a:p>
            <a:pPr lvl="0">
              <a:spcAft>
                <a:spcPts val="0"/>
              </a:spcAft>
              <a:tabLst>
                <a:tab pos="457200" algn="l"/>
              </a:tabLst>
            </a:pPr>
            <a:r>
              <a:rPr lang="nb-NO" sz="1400" b="0" i="0" dirty="0">
                <a:solidFill>
                  <a:schemeClr val="tx1"/>
                </a:solidFill>
                <a:effectLst/>
              </a:rPr>
              <a:t>HMS – systemet skal ivareta både barns og voksnes fysiske og psykiske arbeidsmiljø</a:t>
            </a:r>
            <a:endParaRPr lang="nb-NO" sz="1400" b="1" dirty="0">
              <a:solidFill>
                <a:schemeClr val="tx1"/>
              </a:solidFill>
              <a:ea typeface="Times New Roman" panose="02020603050405020304" pitchFamily="18" charset="0"/>
              <a:cs typeface="Times New Roman" panose="02020603050405020304" pitchFamily="18" charset="0"/>
            </a:endParaRPr>
          </a:p>
          <a:p>
            <a:pPr lvl="0">
              <a:lnSpc>
                <a:spcPct val="115000"/>
              </a:lnSpc>
              <a:spcAft>
                <a:spcPts val="0"/>
              </a:spcAft>
              <a:tabLst>
                <a:tab pos="457200" algn="l"/>
              </a:tabLst>
            </a:pPr>
            <a:endParaRPr lang="nb-NO" sz="1400" b="1" dirty="0">
              <a:effectLst/>
              <a:ea typeface="Times New Roman" panose="02020603050405020304" pitchFamily="18" charset="0"/>
              <a:cs typeface="Times New Roman" panose="02020603050405020304" pitchFamily="18" charset="0"/>
            </a:endParaRPr>
          </a:p>
          <a:p>
            <a:pPr lvl="0">
              <a:lnSpc>
                <a:spcPct val="115000"/>
              </a:lnSpc>
              <a:spcAft>
                <a:spcPts val="0"/>
              </a:spcAft>
              <a:tabLst>
                <a:tab pos="457200" algn="l"/>
              </a:tabLst>
            </a:pPr>
            <a:r>
              <a:rPr lang="nb-NO" sz="1400" b="1" dirty="0">
                <a:effectLst/>
                <a:ea typeface="Times New Roman" panose="02020603050405020304" pitchFamily="18" charset="0"/>
                <a:cs typeface="Times New Roman" panose="02020603050405020304" pitchFamily="18" charset="0"/>
              </a:rPr>
              <a:t>17. Helse og helsetilsyn</a:t>
            </a:r>
            <a:r>
              <a:rPr lang="nb-NO" sz="1400"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pPr>
              <a:spcAft>
                <a:spcPts val="0"/>
              </a:spcAft>
            </a:pPr>
            <a:r>
              <a:rPr lang="nb-NO" sz="1400" dirty="0">
                <a:effectLst/>
                <a:ea typeface="Times New Roman" panose="02020603050405020304" pitchFamily="18" charset="0"/>
                <a:cs typeface="Times New Roman" panose="02020603050405020304" pitchFamily="18" charset="0"/>
              </a:rPr>
              <a:t>Barnehagen er under tilsyn av distriktets helsesøster og godkjent av kommunelegen i Arendal. </a:t>
            </a:r>
          </a:p>
          <a:p>
            <a:pPr>
              <a:spcAft>
                <a:spcPts val="0"/>
              </a:spcAft>
            </a:pPr>
            <a:r>
              <a:rPr lang="nb-NO" sz="1400" dirty="0">
                <a:effectLst/>
                <a:ea typeface="Times New Roman" panose="02020603050405020304" pitchFamily="18" charset="0"/>
                <a:cs typeface="Times New Roman" panose="02020603050405020304" pitchFamily="18" charset="0"/>
              </a:rPr>
              <a:t>Helseerklæring for barn skal leveres ved oppstart. Medisinering av barn skal først og fremst gjøres av foreldre/foresatte. Men hvis det er nødvendig å få medisin i barnehagen, må foreldre/foresatte fylle ut skjema (får dette i barnehagen) og levere til styrer</a:t>
            </a:r>
            <a:r>
              <a:rPr lang="nb-NO" sz="1400" dirty="0">
                <a:ea typeface="Times New Roman" panose="02020603050405020304" pitchFamily="18" charset="0"/>
                <a:cs typeface="Times New Roman" panose="02020603050405020304" pitchFamily="18" charset="0"/>
              </a:rPr>
              <a:t> eller annen fast ansatt.</a:t>
            </a:r>
            <a:endParaRPr lang="nb-NO" sz="1400" dirty="0">
              <a:effectLst/>
              <a:ea typeface="Times New Roman" panose="02020603050405020304" pitchFamily="18" charset="0"/>
              <a:cs typeface="Times New Roman" panose="02020603050405020304" pitchFamily="18" charset="0"/>
            </a:endParaRPr>
          </a:p>
          <a:p>
            <a:pPr>
              <a:spcAft>
                <a:spcPts val="0"/>
              </a:spcAft>
            </a:pPr>
            <a:r>
              <a:rPr lang="nb-NO" sz="1400" dirty="0">
                <a:effectLst/>
                <a:ea typeface="Times New Roman" panose="02020603050405020304" pitchFamily="18" charset="0"/>
                <a:cs typeface="Times New Roman" panose="02020603050405020304" pitchFamily="18" charset="0"/>
              </a:rPr>
              <a:t>Personalet </a:t>
            </a:r>
            <a:r>
              <a:rPr lang="nb-NO" sz="1400" dirty="0">
                <a:effectLst/>
                <a:ea typeface="Calibri" panose="020F0502020204030204" pitchFamily="34" charset="0"/>
                <a:cs typeface="Times New Roman" panose="02020603050405020304" pitchFamily="18" charset="0"/>
              </a:rPr>
              <a:t>som i løpet av de 3 siste årene har oppholdt seg i mer enn 3 måneder i land med </a:t>
            </a:r>
          </a:p>
          <a:p>
            <a:pPr>
              <a:spcAft>
                <a:spcPts val="0"/>
              </a:spcAft>
            </a:pPr>
            <a:r>
              <a:rPr lang="nb-NO" sz="1400" dirty="0">
                <a:effectLst/>
                <a:ea typeface="Calibri" panose="020F0502020204030204" pitchFamily="34" charset="0"/>
                <a:cs typeface="Times New Roman" panose="02020603050405020304" pitchFamily="18" charset="0"/>
              </a:rPr>
              <a:t>høy forekomst av tuberkulose, skal undersøkes før tiltredelse eller gjeninntredelse i stilling. </a:t>
            </a:r>
          </a:p>
          <a:p>
            <a:pPr>
              <a:spcAft>
                <a:spcPts val="0"/>
              </a:spcAft>
            </a:pPr>
            <a:r>
              <a:rPr lang="nb-NO" sz="1400" dirty="0">
                <a:effectLst/>
                <a:ea typeface="Calibri" panose="020F0502020204030204" pitchFamily="34" charset="0"/>
                <a:cs typeface="Times New Roman" panose="02020603050405020304" pitchFamily="18" charset="0"/>
              </a:rPr>
              <a:t>Helseattest skal også foreligge fra ansatte.</a:t>
            </a:r>
          </a:p>
          <a:p>
            <a:pPr>
              <a:spcAft>
                <a:spcPts val="0"/>
              </a:spcAft>
            </a:pPr>
            <a:r>
              <a:rPr lang="nb-NO" sz="1400" dirty="0">
                <a:effectLst/>
                <a:ea typeface="Calibri" panose="020F0502020204030204" pitchFamily="34" charset="0"/>
                <a:cs typeface="Times New Roman" panose="02020603050405020304" pitchFamily="18" charset="0"/>
              </a:rPr>
              <a:t> </a:t>
            </a:r>
          </a:p>
          <a:p>
            <a:pPr>
              <a:lnSpc>
                <a:spcPct val="115000"/>
              </a:lnSpc>
              <a:spcAft>
                <a:spcPts val="0"/>
              </a:spcAft>
            </a:pPr>
            <a:r>
              <a:rPr lang="nb-NO" sz="1400" dirty="0">
                <a:effectLst/>
                <a:ea typeface="Calibri" panose="020F0502020204030204" pitchFamily="34" charset="0"/>
                <a:cs typeface="Times New Roman" panose="02020603050405020304" pitchFamily="18" charset="0"/>
              </a:rPr>
              <a:t>Syke barn skal ikke i barnehagen (se egen skriv om sykdom) dette av hensyn til smitte og av </a:t>
            </a:r>
          </a:p>
          <a:p>
            <a:pPr>
              <a:lnSpc>
                <a:spcPct val="115000"/>
              </a:lnSpc>
              <a:spcAft>
                <a:spcPts val="0"/>
              </a:spcAft>
            </a:pPr>
            <a:r>
              <a:rPr lang="nb-NO" sz="1400" dirty="0">
                <a:effectLst/>
                <a:ea typeface="Calibri" panose="020F0502020204030204" pitchFamily="34" charset="0"/>
                <a:cs typeface="Times New Roman" panose="02020603050405020304" pitchFamily="18" charset="0"/>
              </a:rPr>
              <a:t>hensyn til barnets egne behov. Barnehagene avgjør om et barn er friskt nok til å oppholde seg</a:t>
            </a:r>
          </a:p>
          <a:p>
            <a:pPr>
              <a:lnSpc>
                <a:spcPct val="115000"/>
              </a:lnSpc>
              <a:spcAft>
                <a:spcPts val="0"/>
              </a:spcAft>
            </a:pPr>
            <a:r>
              <a:rPr lang="nb-NO" sz="1400" dirty="0">
                <a:effectLst/>
                <a:ea typeface="Calibri" panose="020F0502020204030204" pitchFamily="34" charset="0"/>
                <a:cs typeface="Times New Roman" panose="02020603050405020304" pitchFamily="18" charset="0"/>
              </a:rPr>
              <a:t>i barnehagen, samråd gjerne med flere før det eventuelt ringes etter foreldrene. </a:t>
            </a:r>
          </a:p>
          <a:p>
            <a:pPr>
              <a:lnSpc>
                <a:spcPct val="115000"/>
              </a:lnSpc>
              <a:spcAft>
                <a:spcPts val="0"/>
              </a:spcAft>
            </a:pPr>
            <a:r>
              <a:rPr lang="nb-NO" sz="1400" dirty="0" err="1">
                <a:effectLst/>
                <a:ea typeface="Calibri" panose="020F0502020204030204" pitchFamily="34" charset="0"/>
                <a:cs typeface="Times New Roman" panose="02020603050405020304" pitchFamily="18" charset="0"/>
              </a:rPr>
              <a:t>Jmf</a:t>
            </a:r>
            <a:r>
              <a:rPr lang="nb-NO" sz="1400" dirty="0">
                <a:effectLst/>
                <a:ea typeface="Calibri" panose="020F0502020204030204" pitchFamily="34" charset="0"/>
                <a:cs typeface="Times New Roman" panose="02020603050405020304" pitchFamily="18" charset="0"/>
              </a:rPr>
              <a:t> </a:t>
            </a:r>
            <a:r>
              <a:rPr lang="nb-NO" sz="1400" dirty="0">
                <a:solidFill>
                  <a:schemeClr val="tx1"/>
                </a:solidFill>
              </a:rPr>
              <a:t>§ 50 Helsekontroll av barn og personale</a:t>
            </a:r>
            <a:endParaRPr lang="nb-NO" sz="1400" dirty="0">
              <a:solidFill>
                <a:schemeClr val="tx1"/>
              </a:solidFill>
              <a:effectLst/>
              <a:ea typeface="Calibri" panose="020F0502020204030204" pitchFamily="34" charset="0"/>
              <a:cs typeface="Times New Roman" panose="02020603050405020304" pitchFamily="18" charset="0"/>
            </a:endParaRPr>
          </a:p>
        </p:txBody>
      </p:sp>
      <p:sp>
        <p:nvSpPr>
          <p:cNvPr id="3" name="Plassholder for lysbildenummer 2"/>
          <p:cNvSpPr>
            <a:spLocks noGrp="1"/>
          </p:cNvSpPr>
          <p:nvPr>
            <p:ph type="sldNum" sz="quarter" idx="12"/>
          </p:nvPr>
        </p:nvSpPr>
        <p:spPr/>
        <p:txBody>
          <a:bodyPr/>
          <a:lstStyle/>
          <a:p>
            <a:fld id="{CD5B4374-CB1E-42ED-970C-D3375A13E267}" type="slidenum">
              <a:rPr lang="nb-NO" smtClean="0"/>
              <a:t>7</a:t>
            </a:fld>
            <a:endParaRPr lang="nb-NO"/>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125" y="4625617"/>
            <a:ext cx="1536577" cy="1513868"/>
          </a:xfrm>
          <a:prstGeom prst="rect">
            <a:avLst/>
          </a:prstGeom>
        </p:spPr>
      </p:pic>
      <p:pic>
        <p:nvPicPr>
          <p:cNvPr id="4" name="Bilde 3">
            <a:extLst>
              <a:ext uri="{FF2B5EF4-FFF2-40B4-BE49-F238E27FC236}">
                <a16:creationId xmlns:a16="http://schemas.microsoft.com/office/drawing/2014/main" id="{D526DBBA-F5BD-4E4D-B90B-06E3AF926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6760" y="2430197"/>
            <a:ext cx="1357040" cy="1280670"/>
          </a:xfrm>
          <a:prstGeom prst="rect">
            <a:avLst/>
          </a:prstGeom>
        </p:spPr>
      </p:pic>
    </p:spTree>
    <p:extLst>
      <p:ext uri="{BB962C8B-B14F-4D97-AF65-F5344CB8AC3E}">
        <p14:creationId xmlns:p14="http://schemas.microsoft.com/office/powerpoint/2010/main" val="189848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75772" y="367118"/>
            <a:ext cx="11575917" cy="6145978"/>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15000"/>
              </a:lnSpc>
              <a:spcAft>
                <a:spcPts val="0"/>
              </a:spcAft>
              <a:tabLst>
                <a:tab pos="457200" algn="l"/>
              </a:tabLst>
            </a:pPr>
            <a:r>
              <a:rPr lang="nb-NO" sz="1400" b="1" dirty="0">
                <a:ea typeface="Times New Roman" panose="02020603050405020304" pitchFamily="18" charset="0"/>
                <a:cs typeface="Times New Roman" panose="02020603050405020304" pitchFamily="18" charset="0"/>
              </a:rPr>
              <a:t>18. Å</a:t>
            </a:r>
            <a:r>
              <a:rPr lang="nb-NO" sz="1400" b="1" dirty="0">
                <a:effectLst/>
                <a:ea typeface="Times New Roman" panose="02020603050405020304" pitchFamily="18" charset="0"/>
                <a:cs typeface="Times New Roman" panose="02020603050405020304" pitchFamily="18" charset="0"/>
              </a:rPr>
              <a:t>rsplan og virksomhetsplan </a:t>
            </a:r>
            <a:endParaRPr lang="nb-NO" sz="1400" dirty="0">
              <a:effectLst/>
              <a:ea typeface="Calibri" panose="020F0502020204030204" pitchFamily="34" charset="0"/>
              <a:cs typeface="Times New Roman" panose="02020603050405020304" pitchFamily="18" charset="0"/>
            </a:endParaRPr>
          </a:p>
          <a:p>
            <a:pPr>
              <a:spcAft>
                <a:spcPts val="0"/>
              </a:spcAft>
            </a:pPr>
            <a:r>
              <a:rPr lang="nb-NO" sz="1400" dirty="0">
                <a:effectLst/>
                <a:ea typeface="Times New Roman" panose="02020603050405020304" pitchFamily="18" charset="0"/>
                <a:cs typeface="Times New Roman" panose="02020603050405020304" pitchFamily="18" charset="0"/>
              </a:rPr>
              <a:t>Årsplan for den pedagogiske siden av driften av barnehagen utarbeides for et barnehageår av gangen. Årsplanen er et verktøy for personalet og informasjonskilde for foreldrene. I årsplanen finner du en oversikt over den pedagogiske virksomheten gjennom barnehageåret. Denne fastsettes av samarbeidsutvalget og gis til foreldrene og ansatte i august.</a:t>
            </a:r>
            <a:r>
              <a:rPr lang="nb-NO" sz="1400" b="1" dirty="0">
                <a:effectLst/>
                <a:ea typeface="Times New Roman" panose="02020603050405020304" pitchFamily="18" charset="0"/>
                <a:cs typeface="Times New Roman" panose="02020603050405020304" pitchFamily="18" charset="0"/>
              </a:rPr>
              <a:t> Årsplanen </a:t>
            </a:r>
            <a:r>
              <a:rPr lang="nb-NO" sz="1400" dirty="0">
                <a:effectLst/>
                <a:ea typeface="Times New Roman" panose="02020603050405020304" pitchFamily="18" charset="0"/>
                <a:cs typeface="Times New Roman" panose="02020603050405020304" pitchFamily="18" charset="0"/>
              </a:rPr>
              <a:t>skal utarbeides på grunnlag av </a:t>
            </a:r>
            <a:r>
              <a:rPr lang="nb-NO" sz="1400" b="1" dirty="0">
                <a:effectLst/>
                <a:ea typeface="Times New Roman" panose="02020603050405020304" pitchFamily="18" charset="0"/>
                <a:cs typeface="Times New Roman" panose="02020603050405020304" pitchFamily="18" charset="0"/>
              </a:rPr>
              <a:t>virksomhetsplanen.</a:t>
            </a:r>
            <a:endParaRPr lang="nb-NO" sz="1400" b="1" dirty="0">
              <a:effectLst/>
              <a:ea typeface="Calibri" panose="020F0502020204030204" pitchFamily="34" charset="0"/>
              <a:cs typeface="Times New Roman" panose="02020603050405020304" pitchFamily="18" charset="0"/>
            </a:endParaRPr>
          </a:p>
          <a:p>
            <a:pPr>
              <a:lnSpc>
                <a:spcPct val="115000"/>
              </a:lnSpc>
            </a:pPr>
            <a:r>
              <a:rPr lang="nb-NO" sz="1400" dirty="0">
                <a:effectLst/>
                <a:ea typeface="Calibri" panose="020F0502020204030204" pitchFamily="34" charset="0"/>
                <a:cs typeface="Times New Roman" panose="02020603050405020304" pitchFamily="18" charset="0"/>
              </a:rPr>
              <a:t> </a:t>
            </a:r>
          </a:p>
          <a:p>
            <a:pPr>
              <a:lnSpc>
                <a:spcPct val="115000"/>
              </a:lnSpc>
            </a:pPr>
            <a:r>
              <a:rPr lang="nb-NO" sz="1400" i="1" dirty="0">
                <a:ea typeface="Calibri" panose="020F0502020204030204" pitchFamily="34" charset="0"/>
                <a:cs typeface="Times New Roman" panose="02020603050405020304" pitchFamily="18" charset="0"/>
              </a:rPr>
              <a:t>Årsplan, virksomhetsplan, vedtekter ligger </a:t>
            </a:r>
            <a:r>
              <a:rPr lang="nb-NO" sz="1400" i="1" dirty="0">
                <a:ea typeface="Times New Roman" panose="02020603050405020304" pitchFamily="18" charset="0"/>
                <a:cs typeface="Times New Roman" panose="02020603050405020304" pitchFamily="18" charset="0"/>
              </a:rPr>
              <a:t>tilgjengelige på barnehagens hjemmeside, samtidig som den bli </a:t>
            </a:r>
            <a:r>
              <a:rPr lang="nb-NO" sz="1400" dirty="0">
                <a:ea typeface="Calibri" panose="020F0502020204030204" pitchFamily="34" charset="0"/>
                <a:cs typeface="Times New Roman" panose="02020603050405020304" pitchFamily="18" charset="0"/>
              </a:rPr>
              <a:t>utdelt til alle foresatte som ønsker det i papirformat. Årsplan og vedtekter lastes også opp i kommunens årlige web tilsyn som er med bakgrunn i kommunens system for tilsyn med barnehage og Lov og barnehage § 53</a:t>
            </a:r>
            <a:endParaRPr lang="nb-NO" sz="1400" dirty="0">
              <a:effectLst/>
              <a:ea typeface="Calibri" panose="020F0502020204030204" pitchFamily="34" charset="0"/>
              <a:cs typeface="Times New Roman" panose="02020603050405020304" pitchFamily="18" charset="0"/>
            </a:endParaRPr>
          </a:p>
          <a:p>
            <a:pPr>
              <a:lnSpc>
                <a:spcPct val="115000"/>
              </a:lnSpc>
              <a:spcAft>
                <a:spcPts val="0"/>
              </a:spcAft>
            </a:pPr>
            <a:r>
              <a:rPr lang="nb-NO" sz="1400"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pPr lvl="0">
              <a:lnSpc>
                <a:spcPct val="115000"/>
              </a:lnSpc>
              <a:spcAft>
                <a:spcPts val="0"/>
              </a:spcAft>
              <a:tabLst>
                <a:tab pos="457200" algn="l"/>
              </a:tabLst>
            </a:pPr>
            <a:r>
              <a:rPr lang="nb-NO" sz="1400" b="1" dirty="0">
                <a:effectLst/>
                <a:ea typeface="Times New Roman" panose="02020603050405020304" pitchFamily="18" charset="0"/>
                <a:cs typeface="Times New Roman" panose="02020603050405020304" pitchFamily="18" charset="0"/>
              </a:rPr>
              <a:t>19. Vedtektenes varighet</a:t>
            </a:r>
            <a:r>
              <a:rPr lang="nb-NO" sz="1400"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pPr>
              <a:lnSpc>
                <a:spcPct val="115000"/>
              </a:lnSpc>
              <a:spcAft>
                <a:spcPts val="0"/>
              </a:spcAft>
            </a:pPr>
            <a:r>
              <a:rPr lang="nb-NO" sz="1400" dirty="0">
                <a:effectLst/>
                <a:ea typeface="Times New Roman" panose="02020603050405020304" pitchFamily="18" charset="0"/>
                <a:cs typeface="Times New Roman" panose="02020603050405020304" pitchFamily="18" charset="0"/>
              </a:rPr>
              <a:t>Vedtektene fastsettes av styrer/eier og legges frem for samarbeidsutvalget. Vedtektene revideres ved endringer i lovverket, eierforhold, godkjenning eller interne endringer. Kopi av de til enhver tid gjeldene vedtektene legges på barnehagens hjemmeside. Kommunen skal påse at vedtektene er innenfor lovens rammer.</a:t>
            </a:r>
            <a:endParaRPr lang="nb-NO" sz="1400" dirty="0">
              <a:effectLst/>
              <a:ea typeface="Calibri" panose="020F0502020204030204" pitchFamily="34" charset="0"/>
              <a:cs typeface="Times New Roman" panose="02020603050405020304" pitchFamily="18" charset="0"/>
            </a:endParaRPr>
          </a:p>
          <a:p>
            <a:pPr>
              <a:lnSpc>
                <a:spcPct val="115000"/>
              </a:lnSpc>
              <a:spcAft>
                <a:spcPts val="0"/>
              </a:spcAft>
            </a:pPr>
            <a:r>
              <a:rPr lang="nb-NO" sz="1400"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pPr lvl="0">
              <a:lnSpc>
                <a:spcPct val="115000"/>
              </a:lnSpc>
              <a:spcAft>
                <a:spcPts val="0"/>
              </a:spcAft>
              <a:tabLst>
                <a:tab pos="457200" algn="l"/>
              </a:tabLst>
            </a:pPr>
            <a:r>
              <a:rPr lang="nb-NO" sz="1400" b="1" dirty="0">
                <a:effectLst/>
                <a:ea typeface="Times New Roman" panose="02020603050405020304" pitchFamily="18" charset="0"/>
                <a:cs typeface="Times New Roman" panose="02020603050405020304" pitchFamily="18" charset="0"/>
              </a:rPr>
              <a:t>20. Tilsyn</a:t>
            </a:r>
            <a:r>
              <a:rPr lang="nb-NO" sz="1400"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pPr>
              <a:lnSpc>
                <a:spcPct val="115000"/>
              </a:lnSpc>
              <a:spcAft>
                <a:spcPts val="0"/>
              </a:spcAft>
            </a:pPr>
            <a:r>
              <a:rPr lang="nb-NO" sz="1400" dirty="0">
                <a:effectLst/>
                <a:ea typeface="Times New Roman" panose="02020603050405020304" pitchFamily="18" charset="0"/>
                <a:cs typeface="Times New Roman" panose="02020603050405020304" pitchFamily="18" charset="0"/>
              </a:rPr>
              <a:t>Kommunen og fylkesmannen utøver tilsyn ifølge barnehageloven. Jf. § 53, 54, 55 og 56 </a:t>
            </a:r>
            <a:endParaRPr lang="nb-NO" sz="1400" dirty="0">
              <a:effectLst/>
              <a:ea typeface="Calibri" panose="020F0502020204030204" pitchFamily="34" charset="0"/>
              <a:cs typeface="Times New Roman" panose="02020603050405020304" pitchFamily="18" charset="0"/>
            </a:endParaRPr>
          </a:p>
          <a:p>
            <a:pPr>
              <a:lnSpc>
                <a:spcPct val="115000"/>
              </a:lnSpc>
              <a:spcAft>
                <a:spcPts val="0"/>
              </a:spcAft>
            </a:pPr>
            <a:r>
              <a:rPr lang="nb-NO" sz="1400" b="1"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pPr lvl="0">
              <a:lnSpc>
                <a:spcPct val="115000"/>
              </a:lnSpc>
              <a:spcAft>
                <a:spcPts val="0"/>
              </a:spcAft>
              <a:tabLst>
                <a:tab pos="457200" algn="l"/>
              </a:tabLst>
            </a:pPr>
            <a:r>
              <a:rPr lang="nb-NO" sz="1400" b="1" dirty="0">
                <a:effectLst/>
                <a:ea typeface="Times New Roman" panose="02020603050405020304" pitchFamily="18" charset="0"/>
                <a:cs typeface="Times New Roman" panose="02020603050405020304" pitchFamily="18" charset="0"/>
              </a:rPr>
              <a:t>21. Planleggingsdager</a:t>
            </a:r>
            <a:r>
              <a:rPr lang="nb-NO" sz="1400" dirty="0">
                <a:effectLst/>
                <a:ea typeface="Times New Roman" panose="02020603050405020304" pitchFamily="18" charset="0"/>
                <a:cs typeface="Times New Roman" panose="02020603050405020304" pitchFamily="18" charset="0"/>
              </a:rPr>
              <a:t> </a:t>
            </a:r>
            <a:endParaRPr lang="nb-NO" sz="1400" dirty="0">
              <a:effectLst/>
              <a:ea typeface="Calibri" panose="020F0502020204030204" pitchFamily="34" charset="0"/>
              <a:cs typeface="Times New Roman" panose="02020603050405020304" pitchFamily="18" charset="0"/>
            </a:endParaRPr>
          </a:p>
          <a:p>
            <a:pPr>
              <a:lnSpc>
                <a:spcPct val="115000"/>
              </a:lnSpc>
              <a:spcAft>
                <a:spcPts val="0"/>
              </a:spcAft>
            </a:pPr>
            <a:r>
              <a:rPr lang="nb-NO" sz="1400" dirty="0">
                <a:effectLst/>
                <a:ea typeface="Times New Roman" panose="02020603050405020304" pitchFamily="18" charset="0"/>
                <a:cs typeface="Times New Roman" panose="02020603050405020304" pitchFamily="18" charset="0"/>
              </a:rPr>
              <a:t>Det er avsatt 5 dager i løpet av barnehageåret til planleggingsdager.</a:t>
            </a:r>
          </a:p>
          <a:p>
            <a:pPr>
              <a:lnSpc>
                <a:spcPct val="115000"/>
              </a:lnSpc>
              <a:spcAft>
                <a:spcPts val="0"/>
              </a:spcAft>
            </a:pPr>
            <a:r>
              <a:rPr lang="nb-NO" sz="1400" dirty="0">
                <a:ea typeface="Calibri" panose="020F0502020204030204" pitchFamily="34" charset="0"/>
                <a:cs typeface="Times New Roman" panose="02020603050405020304" pitchFamily="18" charset="0"/>
              </a:rPr>
              <a:t>- Se årsplan for nærmere informasjon.</a:t>
            </a:r>
            <a:endParaRPr lang="nb-NO" sz="1400" dirty="0">
              <a:effectLst/>
              <a:ea typeface="Calibri" panose="020F0502020204030204" pitchFamily="34" charset="0"/>
              <a:cs typeface="Times New Roman" panose="02020603050405020304" pitchFamily="18" charset="0"/>
            </a:endParaRPr>
          </a:p>
          <a:p>
            <a:pPr>
              <a:lnSpc>
                <a:spcPct val="115000"/>
              </a:lnSpc>
              <a:spcAft>
                <a:spcPts val="0"/>
              </a:spcAft>
            </a:pPr>
            <a:r>
              <a:rPr lang="nb-NO" sz="1400" dirty="0">
                <a:effectLst/>
                <a:ea typeface="Calibri" panose="020F0502020204030204" pitchFamily="34" charset="0"/>
                <a:cs typeface="Times New Roman" panose="02020603050405020304" pitchFamily="18" charset="0"/>
              </a:rPr>
              <a:t> </a:t>
            </a:r>
          </a:p>
          <a:p>
            <a:pPr>
              <a:lnSpc>
                <a:spcPct val="107000"/>
              </a:lnSpc>
              <a:spcAft>
                <a:spcPts val="800"/>
              </a:spcAft>
            </a:pPr>
            <a:r>
              <a:rPr lang="nb-NO" sz="1400" b="1" dirty="0">
                <a:effectLst/>
                <a:ea typeface="Calibri" panose="020F0502020204030204" pitchFamily="34" charset="0"/>
                <a:cs typeface="Times New Roman" panose="02020603050405020304" pitchFamily="18" charset="0"/>
              </a:rPr>
              <a:t> 22. Endringer</a:t>
            </a:r>
          </a:p>
          <a:p>
            <a:pPr>
              <a:lnSpc>
                <a:spcPct val="107000"/>
              </a:lnSpc>
              <a:spcAft>
                <a:spcPts val="800"/>
              </a:spcAft>
            </a:pPr>
            <a:r>
              <a:rPr lang="nb-NO" sz="1400" dirty="0">
                <a:ea typeface="Calibri" panose="020F0502020204030204" pitchFamily="34" charset="0"/>
                <a:cs typeface="Times New Roman" panose="02020603050405020304" pitchFamily="18" charset="0"/>
              </a:rPr>
              <a:t>Eventuelle endringer av vedtektene foretas av styret.</a:t>
            </a:r>
            <a:r>
              <a:rPr lang="nb-NO" sz="1400" i="1" dirty="0">
                <a:ea typeface="Calibri" panose="020F0502020204030204" pitchFamily="34" charset="0"/>
                <a:cs typeface="Times New Roman" panose="02020603050405020304" pitchFamily="18" charset="0"/>
              </a:rPr>
              <a:t>						</a:t>
            </a:r>
          </a:p>
          <a:p>
            <a:pPr>
              <a:lnSpc>
                <a:spcPct val="107000"/>
              </a:lnSpc>
              <a:spcAft>
                <a:spcPts val="800"/>
              </a:spcAft>
            </a:pPr>
            <a:r>
              <a:rPr lang="nb-NO" sz="1800" dirty="0">
                <a:effectLst/>
                <a:latin typeface="Arial" panose="020B0604020202020204" pitchFamily="34" charset="0"/>
                <a:ea typeface="Calibri" panose="020F0502020204030204" pitchFamily="34" charset="0"/>
              </a:rPr>
              <a:t>Adresse til barnehagens hjemmeside: http://noahbarnehage.wixsite.com/noah</a:t>
            </a:r>
            <a:endParaRPr lang="nb-NO" sz="1400" dirty="0">
              <a:effectLst/>
              <a:ea typeface="Calibri" panose="020F0502020204030204" pitchFamily="34" charset="0"/>
              <a:cs typeface="Times New Roman" panose="02020603050405020304" pitchFamily="18" charset="0"/>
            </a:endParaRPr>
          </a:p>
        </p:txBody>
      </p:sp>
      <p:sp>
        <p:nvSpPr>
          <p:cNvPr id="3" name="Plassholder for lysbildenummer 2"/>
          <p:cNvSpPr>
            <a:spLocks noGrp="1"/>
          </p:cNvSpPr>
          <p:nvPr>
            <p:ph type="sldNum" sz="quarter" idx="12"/>
          </p:nvPr>
        </p:nvSpPr>
        <p:spPr>
          <a:xfrm>
            <a:off x="8965707" y="5921570"/>
            <a:ext cx="2743200" cy="365125"/>
          </a:xfrm>
        </p:spPr>
        <p:txBody>
          <a:bodyPr/>
          <a:lstStyle/>
          <a:p>
            <a:endParaRPr lang="nb-NO" i="1" dirty="0">
              <a:latin typeface="Calibri" panose="020F0502020204030204" pitchFamily="34" charset="0"/>
              <a:ea typeface="Calibri" panose="020F0502020204030204" pitchFamily="34" charset="0"/>
              <a:cs typeface="Times New Roman" panose="02020603050405020304" pitchFamily="18" charset="0"/>
            </a:endParaRPr>
          </a:p>
          <a:p>
            <a:r>
              <a:rPr lang="nb-NO" i="1" dirty="0">
                <a:latin typeface="Calibri" panose="020F0502020204030204" pitchFamily="34" charset="0"/>
                <a:ea typeface="Calibri" panose="020F0502020204030204" pitchFamily="34" charset="0"/>
                <a:cs typeface="Times New Roman" panose="02020603050405020304" pitchFamily="18" charset="0"/>
              </a:rPr>
              <a:t>Sist oppdatert august 2025</a:t>
            </a:r>
          </a:p>
          <a:p>
            <a:endParaRPr lang="nb-NO" i="1" dirty="0">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772" y="4513074"/>
            <a:ext cx="1476381" cy="1150880"/>
          </a:xfrm>
          <a:prstGeom prst="rect">
            <a:avLst/>
          </a:prstGeom>
        </p:spPr>
      </p:pic>
    </p:spTree>
    <p:extLst>
      <p:ext uri="{BB962C8B-B14F-4D97-AF65-F5344CB8AC3E}">
        <p14:creationId xmlns:p14="http://schemas.microsoft.com/office/powerpoint/2010/main" val="23567729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2373</Words>
  <Application>Microsoft Office PowerPoint</Application>
  <PresentationFormat>Widescreen</PresentationFormat>
  <Paragraphs>157</Paragraphs>
  <Slides>8</Slides>
  <Notes>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8</vt:i4>
      </vt:variant>
    </vt:vector>
  </HeadingPairs>
  <TitlesOfParts>
    <vt:vector size="15" baseType="lpstr">
      <vt:lpstr>Arial</vt:lpstr>
      <vt:lpstr>Calibri</vt:lpstr>
      <vt:lpstr>Calibri Light</vt:lpstr>
      <vt:lpstr>Roboto</vt:lpstr>
      <vt:lpstr>Times New Roman</vt:lpstr>
      <vt:lpstr>Wingdings</vt:lpstr>
      <vt:lpstr>Office-tema</vt:lpstr>
      <vt:lpstr>VEDTEKTER 2025/2026 Noah barnehage</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VEDTEKTER 2017/2018 Noah barnehage</dc:title>
  <dc:creator>May Lisbeth Vaagsnes</dc:creator>
  <cp:lastModifiedBy>Noah barnehage Vaagsnes</cp:lastModifiedBy>
  <cp:revision>49</cp:revision>
  <dcterms:created xsi:type="dcterms:W3CDTF">2017-08-30T10:31:36Z</dcterms:created>
  <dcterms:modified xsi:type="dcterms:W3CDTF">2025-12-22T14:02:01Z</dcterms:modified>
</cp:coreProperties>
</file>